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 id="2147483898" r:id="rId2"/>
    <p:sldMasterId id="2147483910" r:id="rId3"/>
  </p:sldMasterIdLst>
  <p:sldIdLst>
    <p:sldId id="256" r:id="rId4"/>
    <p:sldId id="257" r:id="rId5"/>
    <p:sldId id="258" r:id="rId6"/>
    <p:sldId id="259" r:id="rId7"/>
    <p:sldId id="286" r:id="rId8"/>
    <p:sldId id="260" r:id="rId9"/>
    <p:sldId id="261" r:id="rId10"/>
    <p:sldId id="262" r:id="rId11"/>
    <p:sldId id="263" r:id="rId12"/>
    <p:sldId id="264" r:id="rId13"/>
    <p:sldId id="265" r:id="rId14"/>
    <p:sldId id="285" r:id="rId15"/>
    <p:sldId id="281" r:id="rId16"/>
    <p:sldId id="282" r:id="rId17"/>
    <p:sldId id="283" r:id="rId18"/>
    <p:sldId id="284" r:id="rId19"/>
    <p:sldId id="266"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ACFC3B48-7211-4DE0-956A-B7A1E47FA718}"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7E92D15-829A-495A-87DB-197BEC49F61B}" type="slidenum">
              <a:rPr lang="en-US" smtClean="0"/>
              <a:pPr/>
              <a:t>‹#›</a:t>
            </a:fld>
            <a:endParaRPr lang="en-US" dirty="0"/>
          </a:p>
        </p:txBody>
      </p:sp>
    </p:spTree>
    <p:extLst>
      <p:ext uri="{BB962C8B-B14F-4D97-AF65-F5344CB8AC3E}">
        <p14:creationId xmlns:p14="http://schemas.microsoft.com/office/powerpoint/2010/main" val="345851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E7757E6-AF9A-4477-98FC-0D1F55F97746}"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fontAlgn="base">
              <a:spcBef>
                <a:spcPct val="0"/>
              </a:spcBef>
              <a:spcAft>
                <a:spcPct val="0"/>
              </a:spcAft>
            </a:pPr>
            <a:fld id="{56B8795E-6CA5-4B7A-A553-C5A46FD76250}" type="slidenum">
              <a:rPr lang="en-US" smtClean="0">
                <a:cs typeface="Arial" panose="020B0604020202020204" pitchFamily="34" charset="0"/>
              </a:rPr>
              <a:pPr fontAlgn="base">
                <a:spcBef>
                  <a:spcPct val="0"/>
                </a:spcBef>
                <a:spcAft>
                  <a:spcPct val="0"/>
                </a:spcAft>
              </a:pPr>
              <a:t>‹#›</a:t>
            </a:fld>
            <a:endParaRPr lang="en-US" dirty="0">
              <a:cs typeface="Arial" panose="020B0604020202020204" pitchFamily="34" charset="0"/>
            </a:endParaRPr>
          </a:p>
        </p:txBody>
      </p:sp>
    </p:spTree>
    <p:extLst>
      <p:ext uri="{BB962C8B-B14F-4D97-AF65-F5344CB8AC3E}">
        <p14:creationId xmlns:p14="http://schemas.microsoft.com/office/powerpoint/2010/main" val="160537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E7757E6-AF9A-4477-98FC-0D1F55F97746}"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fontAlgn="base">
              <a:spcBef>
                <a:spcPct val="0"/>
              </a:spcBef>
              <a:spcAft>
                <a:spcPct val="0"/>
              </a:spcAft>
            </a:pPr>
            <a:fld id="{56B8795E-6CA5-4B7A-A553-C5A46FD76250}" type="slidenum">
              <a:rPr lang="en-US" smtClean="0">
                <a:cs typeface="Arial" panose="020B0604020202020204" pitchFamily="34" charset="0"/>
              </a:rPr>
              <a:pPr fontAlgn="base">
                <a:spcBef>
                  <a:spcPct val="0"/>
                </a:spcBef>
                <a:spcAft>
                  <a:spcPct val="0"/>
                </a:spcAft>
              </a:pPr>
              <a:t>‹#›</a:t>
            </a:fld>
            <a:endParaRPr lang="en-US" dirty="0">
              <a:cs typeface="Arial" panose="020B0604020202020204" pitchFamily="34" charset="0"/>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76988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3E7757E6-AF9A-4477-98FC-0D1F55F97746}"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base">
              <a:spcBef>
                <a:spcPct val="0"/>
              </a:spcBef>
              <a:spcAft>
                <a:spcPct val="0"/>
              </a:spcAft>
            </a:pPr>
            <a:fld id="{56B8795E-6CA5-4B7A-A553-C5A46FD76250}" type="slidenum">
              <a:rPr lang="en-US" smtClean="0">
                <a:cs typeface="Arial" panose="020B0604020202020204" pitchFamily="34" charset="0"/>
              </a:rPr>
              <a:pPr fontAlgn="base">
                <a:spcBef>
                  <a:spcPct val="0"/>
                </a:spcBef>
                <a:spcAft>
                  <a:spcPct val="0"/>
                </a:spcAft>
              </a:pPr>
              <a:t>‹#›</a:t>
            </a:fld>
            <a:endParaRPr lang="en-US" dirty="0">
              <a:cs typeface="Arial" panose="020B0604020202020204" pitchFamily="34" charset="0"/>
            </a:endParaRPr>
          </a:p>
        </p:txBody>
      </p:sp>
    </p:spTree>
    <p:extLst>
      <p:ext uri="{BB962C8B-B14F-4D97-AF65-F5344CB8AC3E}">
        <p14:creationId xmlns:p14="http://schemas.microsoft.com/office/powerpoint/2010/main" val="3392022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3E7757E6-AF9A-4477-98FC-0D1F55F97746}"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base">
              <a:spcBef>
                <a:spcPct val="0"/>
              </a:spcBef>
              <a:spcAft>
                <a:spcPct val="0"/>
              </a:spcAft>
            </a:pPr>
            <a:fld id="{56B8795E-6CA5-4B7A-A553-C5A46FD76250}" type="slidenum">
              <a:rPr lang="en-US" smtClean="0">
                <a:cs typeface="Arial" panose="020B0604020202020204" pitchFamily="34" charset="0"/>
              </a:rPr>
              <a:pPr fontAlgn="base">
                <a:spcBef>
                  <a:spcPct val="0"/>
                </a:spcBef>
                <a:spcAft>
                  <a:spcPct val="0"/>
                </a:spcAft>
              </a:pPr>
              <a:t>‹#›</a:t>
            </a:fld>
            <a:endParaRPr lang="en-US" dirty="0">
              <a:cs typeface="Arial" panose="020B0604020202020204" pitchFamily="34" charset="0"/>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6436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3E7757E6-AF9A-4477-98FC-0D1F55F97746}"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base">
              <a:spcBef>
                <a:spcPct val="0"/>
              </a:spcBef>
              <a:spcAft>
                <a:spcPct val="0"/>
              </a:spcAft>
            </a:pPr>
            <a:fld id="{56B8795E-6CA5-4B7A-A553-C5A46FD76250}" type="slidenum">
              <a:rPr lang="en-US" smtClean="0">
                <a:cs typeface="Arial" panose="020B0604020202020204" pitchFamily="34" charset="0"/>
              </a:rPr>
              <a:pPr fontAlgn="base">
                <a:spcBef>
                  <a:spcPct val="0"/>
                </a:spcBef>
                <a:spcAft>
                  <a:spcPct val="0"/>
                </a:spcAft>
              </a:pPr>
              <a:t>‹#›</a:t>
            </a:fld>
            <a:endParaRPr lang="en-US" dirty="0">
              <a:cs typeface="Arial" panose="020B0604020202020204" pitchFamily="34" charset="0"/>
            </a:endParaRPr>
          </a:p>
        </p:txBody>
      </p:sp>
    </p:spTree>
    <p:extLst>
      <p:ext uri="{BB962C8B-B14F-4D97-AF65-F5344CB8AC3E}">
        <p14:creationId xmlns:p14="http://schemas.microsoft.com/office/powerpoint/2010/main" val="3384014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5ECB785D-376B-4836-9170-0D7C40E4AE67}"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773BBA-C8B1-4953-A015-5677CC134548}" type="slidenum">
              <a:rPr lang="en-US" smtClean="0"/>
              <a:pPr/>
              <a:t>‹#›</a:t>
            </a:fld>
            <a:endParaRPr lang="en-US" dirty="0"/>
          </a:p>
        </p:txBody>
      </p:sp>
    </p:spTree>
    <p:extLst>
      <p:ext uri="{BB962C8B-B14F-4D97-AF65-F5344CB8AC3E}">
        <p14:creationId xmlns:p14="http://schemas.microsoft.com/office/powerpoint/2010/main" val="2437897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49573A1E-7F83-4C3D-B690-A9BC5D5F54BB}"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46C8DB-5AFC-464C-8A46-27A1F55F1CEE}" type="slidenum">
              <a:rPr lang="en-US" smtClean="0"/>
              <a:pPr/>
              <a:t>‹#›</a:t>
            </a:fld>
            <a:endParaRPr lang="en-US" dirty="0"/>
          </a:p>
        </p:txBody>
      </p:sp>
    </p:spTree>
    <p:extLst>
      <p:ext uri="{BB962C8B-B14F-4D97-AF65-F5344CB8AC3E}">
        <p14:creationId xmlns:p14="http://schemas.microsoft.com/office/powerpoint/2010/main" val="235367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5" name="Rectangle 4"/>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5"/>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Oval 6"/>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ACFC3B48-7211-4DE0-956A-B7A1E47FA718}"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fld id="{77E92D15-829A-495A-87DB-197BEC49F61B}" type="slidenum">
              <a:rPr lang="en-US"/>
              <a:pPr/>
              <a:t>‹#›</a:t>
            </a:fld>
            <a:endParaRPr lang="en-US"/>
          </a:p>
        </p:txBody>
      </p:sp>
    </p:spTree>
    <p:extLst>
      <p:ext uri="{BB962C8B-B14F-4D97-AF65-F5344CB8AC3E}">
        <p14:creationId xmlns:p14="http://schemas.microsoft.com/office/powerpoint/2010/main" val="2791399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82CE6638-11A8-43FA-9C0F-EE33043E0B1A}"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fld id="{5B4B0478-E923-4D9E-A4C4-CFABBD497A1C}" type="slidenum">
              <a:rPr lang="en-US"/>
              <a:pPr/>
              <a:t>‹#›</a:t>
            </a:fld>
            <a:endParaRPr lang="en-US"/>
          </a:p>
        </p:txBody>
      </p:sp>
    </p:spTree>
    <p:extLst>
      <p:ext uri="{BB962C8B-B14F-4D97-AF65-F5344CB8AC3E}">
        <p14:creationId xmlns:p14="http://schemas.microsoft.com/office/powerpoint/2010/main" val="3129723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5" name="Rectangle 4"/>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5"/>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Oval 6"/>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31AD4FCF-314A-466D-8D3E-79DA51399A63}"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fld id="{91C06D26-FDF8-4E71-BEED-5689BDB59443}" type="slidenum">
              <a:rPr lang="en-US"/>
              <a:pPr/>
              <a:t>‹#›</a:t>
            </a:fld>
            <a:endParaRPr lang="en-US"/>
          </a:p>
        </p:txBody>
      </p:sp>
    </p:spTree>
    <p:extLst>
      <p:ext uri="{BB962C8B-B14F-4D97-AF65-F5344CB8AC3E}">
        <p14:creationId xmlns:p14="http://schemas.microsoft.com/office/powerpoint/2010/main" val="239512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82CE6638-11A8-43FA-9C0F-EE33043E0B1A}"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4B0478-E923-4D9E-A4C4-CFABBD497A1C}" type="slidenum">
              <a:rPr lang="en-US" smtClean="0"/>
              <a:pPr/>
              <a:t>‹#›</a:t>
            </a:fld>
            <a:endParaRPr lang="en-US" dirty="0"/>
          </a:p>
        </p:txBody>
      </p:sp>
    </p:spTree>
    <p:extLst>
      <p:ext uri="{BB962C8B-B14F-4D97-AF65-F5344CB8AC3E}">
        <p14:creationId xmlns:p14="http://schemas.microsoft.com/office/powerpoint/2010/main" val="4036612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A3959D2E-2A28-405B-841C-C85411A315CF}"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fld id="{118A0914-0F49-4712-B429-AF0FF8218A9C}" type="slidenum">
              <a:rPr lang="en-US"/>
              <a:pPr/>
              <a:t>‹#›</a:t>
            </a:fld>
            <a:endParaRPr lang="en-US"/>
          </a:p>
        </p:txBody>
      </p:sp>
    </p:spTree>
    <p:extLst>
      <p:ext uri="{BB962C8B-B14F-4D97-AF65-F5344CB8AC3E}">
        <p14:creationId xmlns:p14="http://schemas.microsoft.com/office/powerpoint/2010/main" val="7688738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DAADBE4-CAC6-4D6B-9011-11349463D393}"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fld id="{15B6F5D5-145B-465D-B69E-A8C15FBF7AED}" type="slidenum">
              <a:rPr lang="en-US"/>
              <a:pPr/>
              <a:t>‹#›</a:t>
            </a:fld>
            <a:endParaRPr lang="en-US"/>
          </a:p>
        </p:txBody>
      </p:sp>
    </p:spTree>
    <p:extLst>
      <p:ext uri="{BB962C8B-B14F-4D97-AF65-F5344CB8AC3E}">
        <p14:creationId xmlns:p14="http://schemas.microsoft.com/office/powerpoint/2010/main" val="3359872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2B78CF6-29DC-46F5-A28B-876101F70280}"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fld id="{3540D5FC-1713-4C86-B4C5-C5EC8D8BDD00}" type="slidenum">
              <a:rPr lang="en-US"/>
              <a:pPr/>
              <a:t>‹#›</a:t>
            </a:fld>
            <a:endParaRPr lang="en-US"/>
          </a:p>
        </p:txBody>
      </p:sp>
    </p:spTree>
    <p:extLst>
      <p:ext uri="{BB962C8B-B14F-4D97-AF65-F5344CB8AC3E}">
        <p14:creationId xmlns:p14="http://schemas.microsoft.com/office/powerpoint/2010/main" val="2529884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B483A3-E5D8-4CA3-98AC-424CF5D08EB8}"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fld id="{90DE310F-D54B-493E-808E-E1C81B57BFB0}" type="slidenum">
              <a:rPr lang="en-US"/>
              <a:pPr/>
              <a:t>‹#›</a:t>
            </a:fld>
            <a:endParaRPr lang="en-US"/>
          </a:p>
        </p:txBody>
      </p:sp>
    </p:spTree>
    <p:extLst>
      <p:ext uri="{BB962C8B-B14F-4D97-AF65-F5344CB8AC3E}">
        <p14:creationId xmlns:p14="http://schemas.microsoft.com/office/powerpoint/2010/main" val="20011717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D12EC6-7692-4DAA-A528-D4C98384406E}"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fld id="{0F202F46-FB09-4B11-83E7-EA8655D7EC14}" type="slidenum">
              <a:rPr lang="en-US"/>
              <a:pPr/>
              <a:t>‹#›</a:t>
            </a:fld>
            <a:endParaRPr lang="en-US"/>
          </a:p>
        </p:txBody>
      </p:sp>
    </p:spTree>
    <p:extLst>
      <p:ext uri="{BB962C8B-B14F-4D97-AF65-F5344CB8AC3E}">
        <p14:creationId xmlns:p14="http://schemas.microsoft.com/office/powerpoint/2010/main" val="15788694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ectangle 5"/>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6"/>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8" name="Oval 7"/>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5F6907B3-FE3B-4FC1-BAE7-3A7D836F4C37}"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fld id="{F366CC07-7A93-449C-855B-861135A1FB43}" type="slidenum">
              <a:rPr lang="en-US"/>
              <a:pPr/>
              <a:t>‹#›</a:t>
            </a:fld>
            <a:endParaRPr lang="en-US"/>
          </a:p>
        </p:txBody>
      </p:sp>
    </p:spTree>
    <p:extLst>
      <p:ext uri="{BB962C8B-B14F-4D97-AF65-F5344CB8AC3E}">
        <p14:creationId xmlns:p14="http://schemas.microsoft.com/office/powerpoint/2010/main" val="2420794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CB785D-376B-4836-9170-0D7C40E4AE67}"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fld id="{69773BBA-C8B1-4953-A015-5677CC134548}" type="slidenum">
              <a:rPr lang="en-US"/>
              <a:pPr/>
              <a:t>‹#›</a:t>
            </a:fld>
            <a:endParaRPr lang="en-US"/>
          </a:p>
        </p:txBody>
      </p:sp>
    </p:spTree>
    <p:extLst>
      <p:ext uri="{BB962C8B-B14F-4D97-AF65-F5344CB8AC3E}">
        <p14:creationId xmlns:p14="http://schemas.microsoft.com/office/powerpoint/2010/main" val="22533310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9573A1E-7F83-4C3D-B690-A9BC5D5F54BB}"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fld id="{9E46C8DB-5AFC-464C-8A46-27A1F55F1CEE}" type="slidenum">
              <a:rPr lang="en-US"/>
              <a:pPr/>
              <a:t>‹#›</a:t>
            </a:fld>
            <a:endParaRPr lang="en-US"/>
          </a:p>
        </p:txBody>
      </p:sp>
    </p:spTree>
    <p:extLst>
      <p:ext uri="{BB962C8B-B14F-4D97-AF65-F5344CB8AC3E}">
        <p14:creationId xmlns:p14="http://schemas.microsoft.com/office/powerpoint/2010/main" val="27001115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5" name="Rectangle 4"/>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5"/>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Oval 6"/>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ACFC3B48-7211-4DE0-956A-B7A1E47FA718}"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fld id="{77E92D15-829A-495A-87DB-197BEC49F61B}" type="slidenum">
              <a:rPr lang="en-US"/>
              <a:pPr/>
              <a:t>‹#›</a:t>
            </a:fld>
            <a:endParaRPr lang="en-US"/>
          </a:p>
        </p:txBody>
      </p:sp>
    </p:spTree>
    <p:extLst>
      <p:ext uri="{BB962C8B-B14F-4D97-AF65-F5344CB8AC3E}">
        <p14:creationId xmlns:p14="http://schemas.microsoft.com/office/powerpoint/2010/main" val="8619469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82CE6638-11A8-43FA-9C0F-EE33043E0B1A}"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fld id="{5B4B0478-E923-4D9E-A4C4-CFABBD497A1C}" type="slidenum">
              <a:rPr lang="en-US"/>
              <a:pPr/>
              <a:t>‹#›</a:t>
            </a:fld>
            <a:endParaRPr lang="en-US"/>
          </a:p>
        </p:txBody>
      </p:sp>
    </p:spTree>
    <p:extLst>
      <p:ext uri="{BB962C8B-B14F-4D97-AF65-F5344CB8AC3E}">
        <p14:creationId xmlns:p14="http://schemas.microsoft.com/office/powerpoint/2010/main" val="68528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1AD4FCF-314A-466D-8D3E-79DA51399A63}"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C06D26-FDF8-4E71-BEED-5689BDB59443}" type="slidenum">
              <a:rPr lang="en-US" smtClean="0"/>
              <a:pPr/>
              <a:t>‹#›</a:t>
            </a:fld>
            <a:endParaRPr lang="en-US" dirty="0"/>
          </a:p>
        </p:txBody>
      </p:sp>
    </p:spTree>
    <p:extLst>
      <p:ext uri="{BB962C8B-B14F-4D97-AF65-F5344CB8AC3E}">
        <p14:creationId xmlns:p14="http://schemas.microsoft.com/office/powerpoint/2010/main" val="21413486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5" name="Rectangle 4"/>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5"/>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Oval 6"/>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31AD4FCF-314A-466D-8D3E-79DA51399A63}"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fld id="{91C06D26-FDF8-4E71-BEED-5689BDB59443}" type="slidenum">
              <a:rPr lang="en-US"/>
              <a:pPr/>
              <a:t>‹#›</a:t>
            </a:fld>
            <a:endParaRPr lang="en-US"/>
          </a:p>
        </p:txBody>
      </p:sp>
    </p:spTree>
    <p:extLst>
      <p:ext uri="{BB962C8B-B14F-4D97-AF65-F5344CB8AC3E}">
        <p14:creationId xmlns:p14="http://schemas.microsoft.com/office/powerpoint/2010/main" val="25749882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A3959D2E-2A28-405B-841C-C85411A315CF}"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fld id="{118A0914-0F49-4712-B429-AF0FF8218A9C}" type="slidenum">
              <a:rPr lang="en-US"/>
              <a:pPr/>
              <a:t>‹#›</a:t>
            </a:fld>
            <a:endParaRPr lang="en-US"/>
          </a:p>
        </p:txBody>
      </p:sp>
    </p:spTree>
    <p:extLst>
      <p:ext uri="{BB962C8B-B14F-4D97-AF65-F5344CB8AC3E}">
        <p14:creationId xmlns:p14="http://schemas.microsoft.com/office/powerpoint/2010/main" val="24661945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DAADBE4-CAC6-4D6B-9011-11349463D393}"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fld id="{15B6F5D5-145B-465D-B69E-A8C15FBF7AED}" type="slidenum">
              <a:rPr lang="en-US"/>
              <a:pPr/>
              <a:t>‹#›</a:t>
            </a:fld>
            <a:endParaRPr lang="en-US"/>
          </a:p>
        </p:txBody>
      </p:sp>
    </p:spTree>
    <p:extLst>
      <p:ext uri="{BB962C8B-B14F-4D97-AF65-F5344CB8AC3E}">
        <p14:creationId xmlns:p14="http://schemas.microsoft.com/office/powerpoint/2010/main" val="20876156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2B78CF6-29DC-46F5-A28B-876101F70280}"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fld id="{3540D5FC-1713-4C86-B4C5-C5EC8D8BDD00}" type="slidenum">
              <a:rPr lang="en-US"/>
              <a:pPr/>
              <a:t>‹#›</a:t>
            </a:fld>
            <a:endParaRPr lang="en-US"/>
          </a:p>
        </p:txBody>
      </p:sp>
    </p:spTree>
    <p:extLst>
      <p:ext uri="{BB962C8B-B14F-4D97-AF65-F5344CB8AC3E}">
        <p14:creationId xmlns:p14="http://schemas.microsoft.com/office/powerpoint/2010/main" val="35405418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B483A3-E5D8-4CA3-98AC-424CF5D08EB8}"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fld id="{90DE310F-D54B-493E-808E-E1C81B57BFB0}" type="slidenum">
              <a:rPr lang="en-US"/>
              <a:pPr/>
              <a:t>‹#›</a:t>
            </a:fld>
            <a:endParaRPr lang="en-US"/>
          </a:p>
        </p:txBody>
      </p:sp>
    </p:spTree>
    <p:extLst>
      <p:ext uri="{BB962C8B-B14F-4D97-AF65-F5344CB8AC3E}">
        <p14:creationId xmlns:p14="http://schemas.microsoft.com/office/powerpoint/2010/main" val="33233606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D12EC6-7692-4DAA-A528-D4C98384406E}"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fld id="{0F202F46-FB09-4B11-83E7-EA8655D7EC14}" type="slidenum">
              <a:rPr lang="en-US"/>
              <a:pPr/>
              <a:t>‹#›</a:t>
            </a:fld>
            <a:endParaRPr lang="en-US"/>
          </a:p>
        </p:txBody>
      </p:sp>
    </p:spTree>
    <p:extLst>
      <p:ext uri="{BB962C8B-B14F-4D97-AF65-F5344CB8AC3E}">
        <p14:creationId xmlns:p14="http://schemas.microsoft.com/office/powerpoint/2010/main" val="20717847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ectangle 5"/>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6"/>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8" name="Oval 7"/>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5F6907B3-FE3B-4FC1-BAE7-3A7D836F4C37}"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fld id="{F366CC07-7A93-449C-855B-861135A1FB43}" type="slidenum">
              <a:rPr lang="en-US"/>
              <a:pPr/>
              <a:t>‹#›</a:t>
            </a:fld>
            <a:endParaRPr lang="en-US"/>
          </a:p>
        </p:txBody>
      </p:sp>
    </p:spTree>
    <p:extLst>
      <p:ext uri="{BB962C8B-B14F-4D97-AF65-F5344CB8AC3E}">
        <p14:creationId xmlns:p14="http://schemas.microsoft.com/office/powerpoint/2010/main" val="17084380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CB785D-376B-4836-9170-0D7C40E4AE67}"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fld id="{69773BBA-C8B1-4953-A015-5677CC134548}" type="slidenum">
              <a:rPr lang="en-US"/>
              <a:pPr/>
              <a:t>‹#›</a:t>
            </a:fld>
            <a:endParaRPr lang="en-US"/>
          </a:p>
        </p:txBody>
      </p:sp>
    </p:spTree>
    <p:extLst>
      <p:ext uri="{BB962C8B-B14F-4D97-AF65-F5344CB8AC3E}">
        <p14:creationId xmlns:p14="http://schemas.microsoft.com/office/powerpoint/2010/main" val="582398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9573A1E-7F83-4C3D-B690-A9BC5D5F54BB}"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fld id="{9E46C8DB-5AFC-464C-8A46-27A1F55F1CEE}" type="slidenum">
              <a:rPr lang="en-US"/>
              <a:pPr/>
              <a:t>‹#›</a:t>
            </a:fld>
            <a:endParaRPr lang="en-US"/>
          </a:p>
        </p:txBody>
      </p:sp>
    </p:spTree>
    <p:extLst>
      <p:ext uri="{BB962C8B-B14F-4D97-AF65-F5344CB8AC3E}">
        <p14:creationId xmlns:p14="http://schemas.microsoft.com/office/powerpoint/2010/main" val="13920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A3959D2E-2A28-405B-841C-C85411A315CF}"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18A0914-0F49-4712-B429-AF0FF8218A9C}" type="slidenum">
              <a:rPr lang="en-US" smtClean="0"/>
              <a:pPr/>
              <a:t>‹#›</a:t>
            </a:fld>
            <a:endParaRPr lang="en-US" dirty="0"/>
          </a:p>
        </p:txBody>
      </p:sp>
    </p:spTree>
    <p:extLst>
      <p:ext uri="{BB962C8B-B14F-4D97-AF65-F5344CB8AC3E}">
        <p14:creationId xmlns:p14="http://schemas.microsoft.com/office/powerpoint/2010/main" val="1913898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4DAADBE4-CAC6-4D6B-9011-11349463D393}"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5B6F5D5-145B-465D-B69E-A8C15FBF7AED}" type="slidenum">
              <a:rPr lang="en-US" smtClean="0"/>
              <a:pPr/>
              <a:t>‹#›</a:t>
            </a:fld>
            <a:endParaRPr lang="en-US" dirty="0"/>
          </a:p>
        </p:txBody>
      </p:sp>
    </p:spTree>
    <p:extLst>
      <p:ext uri="{BB962C8B-B14F-4D97-AF65-F5344CB8AC3E}">
        <p14:creationId xmlns:p14="http://schemas.microsoft.com/office/powerpoint/2010/main" val="146174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32B78CF6-29DC-46F5-A28B-876101F70280}"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540D5FC-1713-4C86-B4C5-C5EC8D8BDD00}" type="slidenum">
              <a:rPr lang="en-US" smtClean="0"/>
              <a:pPr/>
              <a:t>‹#›</a:t>
            </a:fld>
            <a:endParaRPr lang="en-US" dirty="0"/>
          </a:p>
        </p:txBody>
      </p:sp>
    </p:spTree>
    <p:extLst>
      <p:ext uri="{BB962C8B-B14F-4D97-AF65-F5344CB8AC3E}">
        <p14:creationId xmlns:p14="http://schemas.microsoft.com/office/powerpoint/2010/main" val="369164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7B483A3-E5D8-4CA3-98AC-424CF5D08EB8}"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0DE310F-D54B-493E-808E-E1C81B57BFB0}" type="slidenum">
              <a:rPr lang="en-US" smtClean="0"/>
              <a:pPr/>
              <a:t>‹#›</a:t>
            </a:fld>
            <a:endParaRPr lang="en-US" dirty="0"/>
          </a:p>
        </p:txBody>
      </p:sp>
    </p:spTree>
    <p:extLst>
      <p:ext uri="{BB962C8B-B14F-4D97-AF65-F5344CB8AC3E}">
        <p14:creationId xmlns:p14="http://schemas.microsoft.com/office/powerpoint/2010/main" val="203429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BD12EC6-7692-4DAA-A528-D4C98384406E}"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F202F46-FB09-4B11-83E7-EA8655D7EC14}" type="slidenum">
              <a:rPr lang="en-US" smtClean="0"/>
              <a:pPr/>
              <a:t>‹#›</a:t>
            </a:fld>
            <a:endParaRPr lang="en-US" dirty="0"/>
          </a:p>
        </p:txBody>
      </p:sp>
    </p:spTree>
    <p:extLst>
      <p:ext uri="{BB962C8B-B14F-4D97-AF65-F5344CB8AC3E}">
        <p14:creationId xmlns:p14="http://schemas.microsoft.com/office/powerpoint/2010/main" val="245756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F6907B3-FE3B-4FC1-BAE7-3A7D836F4C37}"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lumMod val="50000"/>
                  <a:lumOff val="50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66CC07-7A93-449C-855B-861135A1FB43}" type="slidenum">
              <a:rPr lang="en-US" smtClean="0"/>
              <a:pPr/>
              <a:t>‹#›</a:t>
            </a:fld>
            <a:endParaRPr lang="en-US" dirty="0"/>
          </a:p>
        </p:txBody>
      </p:sp>
    </p:spTree>
    <p:extLst>
      <p:ext uri="{BB962C8B-B14F-4D97-AF65-F5344CB8AC3E}">
        <p14:creationId xmlns:p14="http://schemas.microsoft.com/office/powerpoint/2010/main" val="1679243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E7757E6-AF9A-4477-98FC-0D1F55F97746}" type="datetimeFigureOut">
              <a:rPr lang="en-US" smtClean="0">
                <a:solidFill>
                  <a:prstClr val="black">
                    <a:lumMod val="50000"/>
                    <a:lumOff val="50000"/>
                  </a:prstClr>
                </a:solidFill>
              </a:rPr>
              <a:pPr>
                <a:defRPr/>
              </a:pPr>
              <a:t>7/13/2017</a:t>
            </a:fld>
            <a:endParaRPr lang="en-US" dirty="0">
              <a:solidFill>
                <a:prstClr val="black">
                  <a:lumMod val="50000"/>
                  <a:lumOff val="50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solidFill>
                <a:prstClr val="black">
                  <a:lumMod val="50000"/>
                  <a:lumOff val="50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fontAlgn="base">
              <a:spcBef>
                <a:spcPct val="0"/>
              </a:spcBef>
              <a:spcAft>
                <a:spcPct val="0"/>
              </a:spcAft>
            </a:pPr>
            <a:fld id="{56B8795E-6CA5-4B7A-A553-C5A46FD76250}" type="slidenum">
              <a:rPr lang="en-US" smtClean="0">
                <a:cs typeface="Arial" panose="020B0604020202020204" pitchFamily="34" charset="0"/>
              </a:rPr>
              <a:pPr fontAlgn="base">
                <a:spcBef>
                  <a:spcPct val="0"/>
                </a:spcBef>
                <a:spcAft>
                  <a:spcPct val="0"/>
                </a:spcAft>
              </a:pPr>
              <a:t>‹#›</a:t>
            </a:fld>
            <a:endParaRPr lang="en-US" dirty="0">
              <a:cs typeface="Arial" panose="020B0604020202020204" pitchFamily="34" charset="0"/>
            </a:endParaRPr>
          </a:p>
        </p:txBody>
      </p:sp>
    </p:spTree>
    <p:extLst>
      <p:ext uri="{BB962C8B-B14F-4D97-AF65-F5344CB8AC3E}">
        <p14:creationId xmlns:p14="http://schemas.microsoft.com/office/powerpoint/2010/main" val="2673470243"/>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cs typeface="+mn-cs"/>
              </a:defRPr>
            </a:lvl1pPr>
          </a:lstStyle>
          <a:p>
            <a:pPr>
              <a:defRPr/>
            </a:pPr>
            <a:fld id="{3E7757E6-AF9A-4477-98FC-0D1F55F97746}"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pPr fontAlgn="base">
              <a:spcBef>
                <a:spcPct val="0"/>
              </a:spcBef>
              <a:spcAft>
                <a:spcPct val="0"/>
              </a:spcAft>
            </a:pPr>
            <a:fld id="{56B8795E-6CA5-4B7A-A553-C5A46FD76250}" type="slidenum">
              <a:rPr lang="en-US">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1996418521"/>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cs typeface="+mn-cs"/>
              </a:defRPr>
            </a:lvl1pPr>
          </a:lstStyle>
          <a:p>
            <a:pPr>
              <a:defRPr/>
            </a:pPr>
            <a:fld id="{3E7757E6-AF9A-4477-98FC-0D1F55F97746}" type="datetimeFigureOut">
              <a:rPr lang="en-US">
                <a:solidFill>
                  <a:prstClr val="black">
                    <a:lumMod val="50000"/>
                    <a:lumOff val="50000"/>
                  </a:prstClr>
                </a:solidFill>
              </a:rPr>
              <a:pPr>
                <a:defRPr/>
              </a:pPr>
              <a:t>7/13/2017</a:t>
            </a:fld>
            <a:endParaRPr lang="en-US">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pPr fontAlgn="base">
              <a:spcBef>
                <a:spcPct val="0"/>
              </a:spcBef>
              <a:spcAft>
                <a:spcPct val="0"/>
              </a:spcAft>
            </a:pPr>
            <a:fld id="{56B8795E-6CA5-4B7A-A553-C5A46FD76250}" type="slidenum">
              <a:rPr lang="en-US">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2603015841"/>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3143" y="645459"/>
            <a:ext cx="9567135" cy="5432611"/>
          </a:xfrm>
        </p:spPr>
        <p:txBody>
          <a:bodyPr>
            <a:normAutofit/>
          </a:bodyPr>
          <a:lstStyle/>
          <a:p>
            <a:pPr algn="ctr"/>
            <a:r>
              <a:rPr lang="en-US" b="1" dirty="0" smtClean="0"/>
              <a:t>DepEd Order No. 8 s. 2007</a:t>
            </a:r>
            <a:br>
              <a:rPr lang="en-US" b="1" dirty="0" smtClean="0"/>
            </a:br>
            <a:r>
              <a:rPr lang="en-US" b="1" dirty="0"/>
              <a:t/>
            </a:r>
            <a:br>
              <a:rPr lang="en-US" b="1" dirty="0"/>
            </a:br>
            <a:r>
              <a:rPr lang="en-US" sz="4800" b="1" dirty="0" smtClean="0"/>
              <a:t>Revised Implementing Guidelines on the Operation and Management of School Canteens in Public Elementary and Secondary Schools</a:t>
            </a:r>
            <a:endParaRPr lang="en-US" sz="4800" b="1" dirty="0"/>
          </a:p>
        </p:txBody>
      </p:sp>
    </p:spTree>
    <p:extLst>
      <p:ext uri="{BB962C8B-B14F-4D97-AF65-F5344CB8AC3E}">
        <p14:creationId xmlns:p14="http://schemas.microsoft.com/office/powerpoint/2010/main" val="1326945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523" y="662804"/>
            <a:ext cx="8797925" cy="1143000"/>
          </a:xfrm>
        </p:spPr>
        <p:txBody>
          <a:bodyPr/>
          <a:lstStyle/>
          <a:p>
            <a:pPr>
              <a:defRPr/>
            </a:pPr>
            <a:r>
              <a:rPr lang="en-US" b="1" dirty="0" smtClean="0"/>
              <a:t>5. Procedural guidelines</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69902773"/>
              </p:ext>
            </p:extLst>
          </p:nvPr>
        </p:nvGraphicFramePr>
        <p:xfrm>
          <a:off x="1907299" y="1503896"/>
          <a:ext cx="8839200" cy="5181981"/>
        </p:xfrm>
        <a:graphic>
          <a:graphicData uri="http://schemas.openxmlformats.org/drawingml/2006/table">
            <a:tbl>
              <a:tblPr firstRow="1" bandRow="1">
                <a:tableStyleId>{BC89EF96-8CEA-46FF-86C4-4CE0E7609802}</a:tableStyleId>
              </a:tblPr>
              <a:tblGrid>
                <a:gridCol w="2773082"/>
                <a:gridCol w="3119718"/>
                <a:gridCol w="2946400"/>
              </a:tblGrid>
              <a:tr h="524435">
                <a:tc>
                  <a:txBody>
                    <a:bodyPr/>
                    <a:lstStyle/>
                    <a:p>
                      <a:pPr algn="ctr"/>
                      <a:r>
                        <a:rPr lang="en-US" sz="1800" dirty="0" smtClean="0"/>
                        <a:t>Category of Reports</a:t>
                      </a:r>
                      <a:endParaRPr lang="en-US" sz="1800" dirty="0"/>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Type of Reports</a:t>
                      </a:r>
                    </a:p>
                    <a:p>
                      <a:pPr algn="ctr"/>
                      <a:endParaRPr lang="en-US" sz="1800" dirty="0"/>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Date of Submission</a:t>
                      </a:r>
                    </a:p>
                    <a:p>
                      <a:pPr algn="ctr"/>
                      <a:endParaRPr lang="en-US" sz="1800" dirty="0"/>
                    </a:p>
                  </a:txBody>
                  <a:tcPr marT="45723" marB="45723"/>
                </a:tc>
              </a:tr>
              <a:tr h="464100">
                <a:tc>
                  <a:txBody>
                    <a:bodyPr/>
                    <a:lstStyle/>
                    <a:p>
                      <a:r>
                        <a:rPr lang="en-US" sz="1800" dirty="0" smtClean="0"/>
                        <a:t>Category</a:t>
                      </a:r>
                      <a:r>
                        <a:rPr lang="en-US" sz="1800" baseline="0" dirty="0" smtClean="0"/>
                        <a:t> A-2</a:t>
                      </a:r>
                      <a:endParaRPr lang="en-US" sz="1800" dirty="0"/>
                    </a:p>
                  </a:txBody>
                  <a:tcPr marT="45723" marB="45723"/>
                </a:tc>
                <a:tc>
                  <a:txBody>
                    <a:bodyPr/>
                    <a:lstStyle/>
                    <a:p>
                      <a:endParaRPr lang="en-US" sz="1800" dirty="0"/>
                    </a:p>
                  </a:txBody>
                  <a:tcPr marT="45723" marB="45723"/>
                </a:tc>
                <a:tc>
                  <a:txBody>
                    <a:bodyPr/>
                    <a:lstStyle/>
                    <a:p>
                      <a:endParaRPr lang="en-US" sz="1800" dirty="0"/>
                    </a:p>
                  </a:txBody>
                  <a:tcPr marT="45723" marB="45723"/>
                </a:tc>
              </a:tr>
              <a:tr h="4077795">
                <a:tc>
                  <a:txBody>
                    <a:bodyPr/>
                    <a:lstStyle/>
                    <a:p>
                      <a:r>
                        <a:rPr lang="en-US" sz="1800" dirty="0" smtClean="0"/>
                        <a:t>To be prepared and maintained at all times and posted on the school’s bulletin board and/or in any conspicuous place within the school premises</a:t>
                      </a:r>
                      <a:endParaRPr lang="en-US" sz="1800" dirty="0"/>
                    </a:p>
                  </a:txBody>
                  <a:tcPr marT="45723" marB="45723"/>
                </a:tc>
                <a:tc>
                  <a:txBody>
                    <a:bodyPr/>
                    <a:lstStyle/>
                    <a:p>
                      <a:pPr marL="0" indent="0">
                        <a:buNone/>
                      </a:pPr>
                      <a:r>
                        <a:rPr lang="en-US" sz="1800" dirty="0" smtClean="0"/>
                        <a:t>(6) Statement of Receipts and Disbursements</a:t>
                      </a:r>
                    </a:p>
                    <a:p>
                      <a:pPr marL="0" indent="0">
                        <a:buNone/>
                      </a:pPr>
                      <a:r>
                        <a:rPr lang="en-US" sz="1800" dirty="0" smtClean="0"/>
                        <a:t>(7)</a:t>
                      </a:r>
                      <a:r>
                        <a:rPr lang="en-US" sz="1800" baseline="0" dirty="0" smtClean="0"/>
                        <a:t> Statement of Reports on Cooperatives’ School Program Support</a:t>
                      </a:r>
                    </a:p>
                    <a:p>
                      <a:pPr marL="0" indent="0">
                        <a:buNone/>
                      </a:pPr>
                      <a:r>
                        <a:rPr lang="en-US" sz="1800" baseline="0" dirty="0" smtClean="0"/>
                        <a:t>(8) Schedule of Capitalization on the Operation of School Canteen</a:t>
                      </a:r>
                      <a:endParaRPr lang="en-US" sz="1800" dirty="0" smtClean="0"/>
                    </a:p>
                  </a:txBody>
                  <a:tcPr marT="45723" marB="45723"/>
                </a:tc>
                <a:tc>
                  <a:txBody>
                    <a:bodyPr/>
                    <a:lstStyle/>
                    <a:p>
                      <a:r>
                        <a:rPr lang="en-US" sz="1800" dirty="0" smtClean="0"/>
                        <a:t>Monthly with deadline date of every 10</a:t>
                      </a:r>
                      <a:r>
                        <a:rPr lang="en-US" sz="1800" baseline="30000" dirty="0" smtClean="0"/>
                        <a:t>th</a:t>
                      </a:r>
                      <a:r>
                        <a:rPr lang="en-US" sz="1800" dirty="0" smtClean="0"/>
                        <a:t> of the following month. </a:t>
                      </a:r>
                      <a:endParaRPr lang="en-US" sz="1800" dirty="0"/>
                    </a:p>
                  </a:txBody>
                  <a:tcPr marT="45723" marB="45723"/>
                </a:tc>
              </a:tr>
            </a:tbl>
          </a:graphicData>
        </a:graphic>
      </p:graphicFrame>
    </p:spTree>
    <p:extLst>
      <p:ext uri="{BB962C8B-B14F-4D97-AF65-F5344CB8AC3E}">
        <p14:creationId xmlns:p14="http://schemas.microsoft.com/office/powerpoint/2010/main" val="2694591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514" y="583290"/>
            <a:ext cx="8797925" cy="1143000"/>
          </a:xfrm>
        </p:spPr>
        <p:txBody>
          <a:bodyPr/>
          <a:lstStyle/>
          <a:p>
            <a:pPr>
              <a:defRPr/>
            </a:pPr>
            <a:r>
              <a:rPr lang="en-US" b="1" dirty="0" smtClean="0"/>
              <a:t>5. Procedural guidelines</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883507881"/>
              </p:ext>
            </p:extLst>
          </p:nvPr>
        </p:nvGraphicFramePr>
        <p:xfrm>
          <a:off x="1603514" y="1556463"/>
          <a:ext cx="9501807" cy="5318297"/>
        </p:xfrm>
        <a:graphic>
          <a:graphicData uri="http://schemas.openxmlformats.org/drawingml/2006/table">
            <a:tbl>
              <a:tblPr firstRow="1" bandRow="1">
                <a:tableStyleId>{BC89EF96-8CEA-46FF-86C4-4CE0E7609802}</a:tableStyleId>
              </a:tblPr>
              <a:tblGrid>
                <a:gridCol w="2980959"/>
                <a:gridCol w="3353579"/>
                <a:gridCol w="3167269"/>
              </a:tblGrid>
              <a:tr h="639996">
                <a:tc>
                  <a:txBody>
                    <a:bodyPr/>
                    <a:lstStyle/>
                    <a:p>
                      <a:pPr algn="ctr"/>
                      <a:r>
                        <a:rPr lang="en-US" sz="1800" dirty="0" smtClean="0"/>
                        <a:t>Category of Reports</a:t>
                      </a:r>
                      <a:endParaRPr lang="en-US" sz="1800" dirty="0"/>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Type of Reports</a:t>
                      </a:r>
                    </a:p>
                    <a:p>
                      <a:pPr algn="ctr"/>
                      <a:endParaRPr lang="en-US" sz="1800" dirty="0"/>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Date of Submission</a:t>
                      </a:r>
                    </a:p>
                    <a:p>
                      <a:pPr algn="ctr"/>
                      <a:endParaRPr lang="en-US" sz="1800" dirty="0"/>
                    </a:p>
                  </a:txBody>
                  <a:tcPr marT="45688" marB="45688"/>
                </a:tc>
              </a:tr>
              <a:tr h="472105">
                <a:tc>
                  <a:txBody>
                    <a:bodyPr/>
                    <a:lstStyle/>
                    <a:p>
                      <a:r>
                        <a:rPr lang="en-US" sz="1800" dirty="0" smtClean="0"/>
                        <a:t>Category</a:t>
                      </a:r>
                      <a:r>
                        <a:rPr lang="en-US" sz="1800" baseline="0" dirty="0" smtClean="0"/>
                        <a:t> B</a:t>
                      </a:r>
                      <a:endParaRPr lang="en-US" sz="1800" dirty="0"/>
                    </a:p>
                  </a:txBody>
                  <a:tcPr marT="45688" marB="45688"/>
                </a:tc>
                <a:tc>
                  <a:txBody>
                    <a:bodyPr/>
                    <a:lstStyle/>
                    <a:p>
                      <a:endParaRPr lang="en-US" sz="1800" dirty="0"/>
                    </a:p>
                  </a:txBody>
                  <a:tcPr marT="45688" marB="45688"/>
                </a:tc>
                <a:tc>
                  <a:txBody>
                    <a:bodyPr/>
                    <a:lstStyle/>
                    <a:p>
                      <a:endParaRPr lang="en-US" sz="1800" dirty="0"/>
                    </a:p>
                  </a:txBody>
                  <a:tcPr marT="45688" marB="45688"/>
                </a:tc>
              </a:tr>
              <a:tr h="4206024">
                <a:tc>
                  <a:txBody>
                    <a:bodyPr/>
                    <a:lstStyle/>
                    <a:p>
                      <a:r>
                        <a:rPr lang="en-US" sz="1800" dirty="0" smtClean="0"/>
                        <a:t>To be submitted</a:t>
                      </a:r>
                      <a:r>
                        <a:rPr lang="en-US" sz="1800" baseline="0" dirty="0" smtClean="0"/>
                        <a:t> on an annual basis to or as required by the CDA (for teachers’ cooperative only) copy furnished the school head/principal</a:t>
                      </a:r>
                      <a:endParaRPr lang="en-US" sz="1800" dirty="0"/>
                    </a:p>
                  </a:txBody>
                  <a:tcPr marT="45688" marB="45688"/>
                </a:tc>
                <a:tc>
                  <a:txBody>
                    <a:bodyPr/>
                    <a:lstStyle/>
                    <a:p>
                      <a:pPr marL="342900" indent="-342900">
                        <a:buAutoNum type="arabicParenBoth"/>
                      </a:pPr>
                      <a:r>
                        <a:rPr lang="en-US" sz="1800" baseline="0" dirty="0" smtClean="0"/>
                        <a:t>Audited Financial Statements including notes and disclosures</a:t>
                      </a:r>
                    </a:p>
                    <a:p>
                      <a:pPr marL="342900" indent="-342900">
                        <a:buAutoNum type="arabicParenBoth"/>
                      </a:pPr>
                      <a:r>
                        <a:rPr lang="en-US" sz="1800" baseline="0" dirty="0" smtClean="0"/>
                        <a:t>Financial Performance Standards</a:t>
                      </a:r>
                    </a:p>
                    <a:p>
                      <a:pPr marL="342900" indent="-342900">
                        <a:buAutoNum type="arabicParenBoth"/>
                      </a:pPr>
                      <a:r>
                        <a:rPr lang="en-US" sz="1800" baseline="0" dirty="0" smtClean="0"/>
                        <a:t>Annual Report to CD</a:t>
                      </a:r>
                    </a:p>
                    <a:p>
                      <a:pPr marL="342900" indent="-342900">
                        <a:buAutoNum type="arabicParenBoth"/>
                      </a:pPr>
                      <a:r>
                        <a:rPr lang="en-US" sz="1800" baseline="0" dirty="0" smtClean="0"/>
                        <a:t>List of Directors and Officers</a:t>
                      </a:r>
                    </a:p>
                    <a:p>
                      <a:pPr marL="342900" indent="-342900">
                        <a:buAutoNum type="arabicParenBoth"/>
                      </a:pPr>
                      <a:r>
                        <a:rPr lang="en-US" sz="1800" baseline="0" dirty="0" smtClean="0"/>
                        <a:t>Report on Crimes and Losses</a:t>
                      </a:r>
                      <a:endParaRPr lang="en-US" sz="1800" dirty="0" smtClean="0"/>
                    </a:p>
                  </a:txBody>
                  <a:tcPr marT="45688" marB="45688"/>
                </a:tc>
                <a:tc>
                  <a:txBody>
                    <a:bodyPr/>
                    <a:lstStyle/>
                    <a:p>
                      <a:r>
                        <a:rPr lang="en-US" sz="1800" dirty="0" smtClean="0"/>
                        <a:t>May 15</a:t>
                      </a:r>
                    </a:p>
                    <a:p>
                      <a:endParaRPr lang="en-US" sz="1800" dirty="0" smtClean="0"/>
                    </a:p>
                    <a:p>
                      <a:r>
                        <a:rPr lang="en-US" sz="1800" dirty="0" smtClean="0"/>
                        <a:t>May</a:t>
                      </a:r>
                      <a:r>
                        <a:rPr lang="en-US" sz="1800" baseline="0" dirty="0" smtClean="0"/>
                        <a:t> 15</a:t>
                      </a:r>
                    </a:p>
                    <a:p>
                      <a:endParaRPr lang="en-US" sz="1800" baseline="0" dirty="0" smtClean="0"/>
                    </a:p>
                    <a:p>
                      <a:r>
                        <a:rPr lang="en-US" sz="1800" baseline="0" dirty="0" smtClean="0"/>
                        <a:t>60 days after end of fiscal year</a:t>
                      </a:r>
                    </a:p>
                    <a:p>
                      <a:r>
                        <a:rPr lang="en-US" sz="1800" baseline="0" dirty="0" smtClean="0"/>
                        <a:t>30 days after the GA meeting; and 15 days following assumption of office</a:t>
                      </a:r>
                    </a:p>
                    <a:p>
                      <a:r>
                        <a:rPr lang="en-US" sz="1800" baseline="0" dirty="0" smtClean="0"/>
                        <a:t>To be submitted as crime/incident occurs on the 5</a:t>
                      </a:r>
                      <a:r>
                        <a:rPr lang="en-US" sz="1800" baseline="30000" dirty="0" smtClean="0"/>
                        <a:t>th</a:t>
                      </a:r>
                      <a:r>
                        <a:rPr lang="en-US" sz="1800" baseline="0" dirty="0" smtClean="0"/>
                        <a:t> bus. Day after knowledge of crime or incidents</a:t>
                      </a:r>
                    </a:p>
                  </a:txBody>
                  <a:tcPr marT="45688" marB="45688"/>
                </a:tc>
              </a:tr>
            </a:tbl>
          </a:graphicData>
        </a:graphic>
      </p:graphicFrame>
    </p:spTree>
    <p:extLst>
      <p:ext uri="{BB962C8B-B14F-4D97-AF65-F5344CB8AC3E}">
        <p14:creationId xmlns:p14="http://schemas.microsoft.com/office/powerpoint/2010/main" val="572433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0483" name="Content Placeholder 2"/>
          <p:cNvSpPr>
            <a:spLocks noGrp="1"/>
          </p:cNvSpPr>
          <p:nvPr>
            <p:ph sz="quarter" idx="13"/>
          </p:nvPr>
        </p:nvSpPr>
        <p:spPr>
          <a:xfrm>
            <a:off x="2667000" y="731839"/>
            <a:ext cx="6400800" cy="3475037"/>
          </a:xfrm>
        </p:spPr>
        <p:txBody>
          <a:bodyPr/>
          <a:lstStyle/>
          <a:p>
            <a:endParaRPr lang="en-US" smtClean="0"/>
          </a:p>
        </p:txBody>
      </p:sp>
      <p:pic>
        <p:nvPicPr>
          <p:cNvPr id="204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2648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1507" name="Content Placeholder 2"/>
          <p:cNvSpPr>
            <a:spLocks noGrp="1"/>
          </p:cNvSpPr>
          <p:nvPr>
            <p:ph sz="quarter" idx="13"/>
          </p:nvPr>
        </p:nvSpPr>
        <p:spPr>
          <a:xfrm>
            <a:off x="2667000" y="731839"/>
            <a:ext cx="6400800" cy="3475037"/>
          </a:xfrm>
        </p:spPr>
        <p:txBody>
          <a:bodyPr/>
          <a:lstStyle/>
          <a:p>
            <a:endParaRPr lang="en-US" smtClean="0"/>
          </a:p>
        </p:txBody>
      </p:sp>
      <p:pic>
        <p:nvPicPr>
          <p:cNvPr id="215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959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2531" name="Content Placeholder 2"/>
          <p:cNvSpPr>
            <a:spLocks noGrp="1"/>
          </p:cNvSpPr>
          <p:nvPr>
            <p:ph sz="quarter" idx="13"/>
          </p:nvPr>
        </p:nvSpPr>
        <p:spPr>
          <a:xfrm>
            <a:off x="2667000" y="731839"/>
            <a:ext cx="6400800" cy="3475037"/>
          </a:xfrm>
        </p:spPr>
        <p:txBody>
          <a:bodyPr/>
          <a:lstStyle/>
          <a:p>
            <a:endParaRPr lang="en-US" smtClean="0"/>
          </a:p>
        </p:txBody>
      </p:sp>
      <p:pic>
        <p:nvPicPr>
          <p:cNvPr id="225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0011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3555" name="Content Placeholder 2"/>
          <p:cNvSpPr>
            <a:spLocks noGrp="1"/>
          </p:cNvSpPr>
          <p:nvPr>
            <p:ph sz="quarter" idx="13"/>
          </p:nvPr>
        </p:nvSpPr>
        <p:spPr>
          <a:xfrm>
            <a:off x="2667000" y="731839"/>
            <a:ext cx="6400800" cy="3475037"/>
          </a:xfrm>
        </p:spPr>
        <p:txBody>
          <a:bodyPr/>
          <a:lstStyle/>
          <a:p>
            <a:endParaRPr lang="en-US" smtClean="0"/>
          </a:p>
        </p:txBody>
      </p:sp>
      <p:pic>
        <p:nvPicPr>
          <p:cNvPr id="235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5046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4579" name="Content Placeholder 2"/>
          <p:cNvSpPr>
            <a:spLocks noGrp="1"/>
          </p:cNvSpPr>
          <p:nvPr>
            <p:ph sz="quarter" idx="13"/>
          </p:nvPr>
        </p:nvSpPr>
        <p:spPr>
          <a:xfrm>
            <a:off x="2667000" y="731839"/>
            <a:ext cx="6400800" cy="3475037"/>
          </a:xfrm>
        </p:spPr>
        <p:txBody>
          <a:bodyPr/>
          <a:lstStyle/>
          <a:p>
            <a:endParaRPr lang="en-US" smtClean="0"/>
          </a:p>
        </p:txBody>
      </p:sp>
      <p:pic>
        <p:nvPicPr>
          <p:cNvPr id="245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2629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534" y="571101"/>
            <a:ext cx="8911687" cy="1280890"/>
          </a:xfrm>
        </p:spPr>
        <p:txBody>
          <a:bodyPr/>
          <a:lstStyle/>
          <a:p>
            <a:r>
              <a:rPr lang="en-US" b="1" dirty="0" smtClean="0"/>
              <a:t>Different Schedules</a:t>
            </a:r>
            <a:endParaRPr lang="en-US" b="1" dirty="0"/>
          </a:p>
        </p:txBody>
      </p:sp>
      <p:sp>
        <p:nvSpPr>
          <p:cNvPr id="3" name="Content Placeholder 2"/>
          <p:cNvSpPr>
            <a:spLocks noGrp="1"/>
          </p:cNvSpPr>
          <p:nvPr>
            <p:ph idx="1"/>
          </p:nvPr>
        </p:nvSpPr>
        <p:spPr>
          <a:xfrm>
            <a:off x="1731534" y="1590261"/>
            <a:ext cx="9773078" cy="4320961"/>
          </a:xfrm>
        </p:spPr>
        <p:txBody>
          <a:bodyPr/>
          <a:lstStyle/>
          <a:p>
            <a:pPr marL="0" indent="0">
              <a:buNone/>
            </a:pPr>
            <a:r>
              <a:rPr lang="en-US" sz="2400" b="1" dirty="0" smtClean="0"/>
              <a:t>Cash Book</a:t>
            </a:r>
          </a:p>
          <a:p>
            <a:pPr marL="0" indent="0">
              <a:buNone/>
            </a:pPr>
            <a:r>
              <a:rPr lang="en-US" sz="2400" b="1" dirty="0" smtClean="0"/>
              <a:t>Sales Schedule</a:t>
            </a:r>
          </a:p>
          <a:p>
            <a:pPr marL="0" indent="0">
              <a:buNone/>
            </a:pPr>
            <a:r>
              <a:rPr lang="en-US" sz="2400" b="1" dirty="0" smtClean="0"/>
              <a:t>Schedule of Cost of Sales</a:t>
            </a:r>
          </a:p>
          <a:p>
            <a:pPr marL="0" indent="0">
              <a:buNone/>
            </a:pPr>
            <a:r>
              <a:rPr lang="en-US" sz="2400" b="1" dirty="0" smtClean="0"/>
              <a:t>Schedule of Administrative Expenses</a:t>
            </a:r>
          </a:p>
          <a:p>
            <a:pPr marL="0" indent="0">
              <a:buNone/>
            </a:pPr>
            <a:r>
              <a:rPr lang="en-US" sz="2400" b="1" dirty="0" smtClean="0"/>
              <a:t>Schedule of Selling Expenses</a:t>
            </a:r>
          </a:p>
          <a:p>
            <a:pPr marL="0" indent="0">
              <a:buNone/>
            </a:pPr>
            <a:r>
              <a:rPr lang="en-US" sz="2400" b="1" dirty="0" smtClean="0"/>
              <a:t>Schedule of Accounts Receivable</a:t>
            </a:r>
          </a:p>
          <a:p>
            <a:pPr marL="0" indent="0">
              <a:buNone/>
            </a:pPr>
            <a:r>
              <a:rPr lang="en-US" sz="2400" b="1" dirty="0"/>
              <a:t>Schedule of Utilization of Income from </a:t>
            </a:r>
            <a:r>
              <a:rPr lang="en-US" sz="2400" b="1" dirty="0" smtClean="0"/>
              <a:t>Canteen</a:t>
            </a:r>
          </a:p>
          <a:p>
            <a:pPr marL="0" indent="0">
              <a:buNone/>
            </a:pPr>
            <a:r>
              <a:rPr lang="en-US" sz="2400" b="1" dirty="0"/>
              <a:t>Schedule of Utilization of School Share Program Received from the Cooperative</a:t>
            </a:r>
            <a:endParaRPr lang="en-US" sz="2400" b="1"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38110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5125" y="676056"/>
            <a:ext cx="8797925" cy="1143000"/>
          </a:xfrm>
        </p:spPr>
        <p:txBody>
          <a:bodyPr/>
          <a:lstStyle/>
          <a:p>
            <a:pPr marL="0" indent="0" algn="l" eaLnBrk="1" fontAlgn="auto" hangingPunct="1">
              <a:spcAft>
                <a:spcPts val="0"/>
              </a:spcAft>
              <a:buNone/>
              <a:defRPr/>
            </a:pPr>
            <a:r>
              <a:rPr lang="en-US" b="1" dirty="0" smtClean="0"/>
              <a:t>5. Procedural guidelines</a:t>
            </a:r>
            <a:endParaRPr lang="en-US" b="1" dirty="0"/>
          </a:p>
        </p:txBody>
      </p:sp>
      <p:sp>
        <p:nvSpPr>
          <p:cNvPr id="30723" name="Content Placeholder 2"/>
          <p:cNvSpPr>
            <a:spLocks noGrp="1"/>
          </p:cNvSpPr>
          <p:nvPr>
            <p:ph idx="1"/>
          </p:nvPr>
        </p:nvSpPr>
        <p:spPr>
          <a:xfrm>
            <a:off x="1635125" y="1619661"/>
            <a:ext cx="10053291" cy="4937125"/>
          </a:xfrm>
        </p:spPr>
        <p:txBody>
          <a:bodyPr>
            <a:normAutofit/>
          </a:bodyPr>
          <a:lstStyle/>
          <a:p>
            <a:pPr marL="0" indent="0" algn="just" eaLnBrk="1" hangingPunct="1">
              <a:spcAft>
                <a:spcPct val="0"/>
              </a:spcAft>
              <a:buNone/>
            </a:pPr>
            <a:r>
              <a:rPr lang="en-US" sz="2800" dirty="0"/>
              <a:t>5.3 Reportorial Requirements</a:t>
            </a:r>
          </a:p>
          <a:p>
            <a:pPr marL="0" indent="0" algn="just" eaLnBrk="1" hangingPunct="1">
              <a:spcAft>
                <a:spcPct val="0"/>
              </a:spcAft>
              <a:buNone/>
            </a:pPr>
            <a:r>
              <a:rPr lang="en-US" sz="2800" dirty="0"/>
              <a:t>	5.3.2 The school-managed canteen shall prepare its financial statements using the pro-forma copies of the monthly statement of operation and financial statements which are hereto attached as annexes “B” and “C”, respectively. Teachers’ cooperative managing school canteen shall follow the Standard Chart of Accounts for Consumers’ Cooperative and Those with Canteen </a:t>
            </a:r>
            <a:r>
              <a:rPr lang="en-US" sz="2800" dirty="0" smtClean="0"/>
              <a:t>and/or </a:t>
            </a:r>
            <a:r>
              <a:rPr lang="en-US" sz="2800" dirty="0"/>
              <a:t>Catering Services prescribed by the CDA which is here to attached as Annex “D”</a:t>
            </a:r>
          </a:p>
        </p:txBody>
      </p:sp>
    </p:spTree>
    <p:extLst>
      <p:ext uri="{BB962C8B-B14F-4D97-AF65-F5344CB8AC3E}">
        <p14:creationId xmlns:p14="http://schemas.microsoft.com/office/powerpoint/2010/main" val="2164367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675" y="609795"/>
            <a:ext cx="8797925" cy="1143000"/>
          </a:xfrm>
        </p:spPr>
        <p:txBody>
          <a:bodyPr/>
          <a:lstStyle/>
          <a:p>
            <a:pPr marL="0" indent="0" algn="l" eaLnBrk="1" fontAlgn="auto" hangingPunct="1">
              <a:spcAft>
                <a:spcPts val="0"/>
              </a:spcAft>
              <a:buNone/>
              <a:defRPr/>
            </a:pPr>
            <a:r>
              <a:rPr lang="en-US" b="1" dirty="0" smtClean="0"/>
              <a:t>5. Procedural guidelines</a:t>
            </a:r>
            <a:endParaRPr lang="en-US" b="1" dirty="0"/>
          </a:p>
        </p:txBody>
      </p:sp>
      <p:sp>
        <p:nvSpPr>
          <p:cNvPr id="31747" name="Content Placeholder 2"/>
          <p:cNvSpPr>
            <a:spLocks noGrp="1"/>
          </p:cNvSpPr>
          <p:nvPr>
            <p:ph idx="1"/>
          </p:nvPr>
        </p:nvSpPr>
        <p:spPr>
          <a:xfrm>
            <a:off x="1828800" y="1554162"/>
            <a:ext cx="10363200" cy="5303837"/>
          </a:xfrm>
        </p:spPr>
        <p:txBody>
          <a:bodyPr/>
          <a:lstStyle/>
          <a:p>
            <a:pPr marL="0" indent="0" algn="just" eaLnBrk="1" hangingPunct="1">
              <a:buNone/>
            </a:pPr>
            <a:r>
              <a:rPr lang="en-US" sz="3600" b="1" dirty="0"/>
              <a:t>5.3 Reportorial </a:t>
            </a:r>
            <a:r>
              <a:rPr lang="en-US" sz="3600" b="1" dirty="0" smtClean="0"/>
              <a:t>Requirements</a:t>
            </a:r>
          </a:p>
          <a:p>
            <a:pPr marL="0" indent="0" algn="just" eaLnBrk="1" hangingPunct="1">
              <a:buNone/>
            </a:pPr>
            <a:endParaRPr lang="en-US" sz="3600" b="1" dirty="0"/>
          </a:p>
          <a:p>
            <a:pPr marL="0" indent="0" algn="just" eaLnBrk="1" hangingPunct="1">
              <a:buNone/>
            </a:pPr>
            <a:r>
              <a:rPr lang="en-US" sz="3600" b="1" dirty="0"/>
              <a:t>	5.3.3 The school head/principal shall also post on the school’s bulletin board a statement of receipts and disbursements, indicating the share it received from the teachers’ cooperative managed canteen. </a:t>
            </a:r>
          </a:p>
        </p:txBody>
      </p:sp>
    </p:spTree>
    <p:extLst>
      <p:ext uri="{BB962C8B-B14F-4D97-AF65-F5344CB8AC3E}">
        <p14:creationId xmlns:p14="http://schemas.microsoft.com/office/powerpoint/2010/main" val="947274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273" y="584354"/>
            <a:ext cx="8911687" cy="1280890"/>
          </a:xfrm>
        </p:spPr>
        <p:txBody>
          <a:bodyPr/>
          <a:lstStyle/>
          <a:p>
            <a:r>
              <a:rPr lang="en-US" b="1" dirty="0" smtClean="0"/>
              <a:t>1.0 Purpose</a:t>
            </a:r>
            <a:endParaRPr lang="en-US" b="1" dirty="0"/>
          </a:p>
        </p:txBody>
      </p:sp>
      <p:sp>
        <p:nvSpPr>
          <p:cNvPr id="3" name="Content Placeholder 2"/>
          <p:cNvSpPr>
            <a:spLocks noGrp="1"/>
          </p:cNvSpPr>
          <p:nvPr>
            <p:ph idx="1"/>
          </p:nvPr>
        </p:nvSpPr>
        <p:spPr>
          <a:xfrm>
            <a:off x="1665273" y="1378225"/>
            <a:ext cx="9839339" cy="5221357"/>
          </a:xfrm>
        </p:spPr>
        <p:txBody>
          <a:bodyPr>
            <a:normAutofit/>
          </a:bodyPr>
          <a:lstStyle/>
          <a:p>
            <a:pPr marL="0" indent="0" algn="just">
              <a:buNone/>
            </a:pPr>
            <a:r>
              <a:rPr lang="en-US" sz="2400" b="1" dirty="0" smtClean="0"/>
              <a:t>1.1 The school canteen shall help eliminate malnutrition among pupil/students.</a:t>
            </a:r>
          </a:p>
          <a:p>
            <a:pPr marL="0" indent="0" algn="just">
              <a:buNone/>
            </a:pPr>
            <a:endParaRPr lang="en-US" sz="2400" b="1" dirty="0"/>
          </a:p>
          <a:p>
            <a:pPr marL="0" indent="0" algn="just">
              <a:buNone/>
            </a:pPr>
            <a:r>
              <a:rPr lang="en-US" sz="2400" b="1" dirty="0" smtClean="0"/>
              <a:t>1.5 Service should be the main consideration for operating a school canteen. Profit shall be secondary since the clientele are puplis/students who are dependent only to their meager allowance from their parents.</a:t>
            </a:r>
          </a:p>
          <a:p>
            <a:pPr marL="0" indent="0" algn="just">
              <a:buNone/>
            </a:pPr>
            <a:endParaRPr lang="en-US" sz="2400" b="1" dirty="0"/>
          </a:p>
          <a:p>
            <a:pPr marL="0" indent="0" algn="just">
              <a:buNone/>
            </a:pPr>
            <a:r>
              <a:rPr lang="en-US" sz="2400" b="1" dirty="0" smtClean="0"/>
              <a:t>1.6 Reporting and accounting of the proceeds from the operations of a school canteen shall be made by the parties concerned to emphasize transparency and accountability.</a:t>
            </a:r>
            <a:endParaRPr lang="en-US" sz="2400" b="1" dirty="0"/>
          </a:p>
        </p:txBody>
      </p:sp>
    </p:spTree>
    <p:extLst>
      <p:ext uri="{BB962C8B-B14F-4D97-AF65-F5344CB8AC3E}">
        <p14:creationId xmlns:p14="http://schemas.microsoft.com/office/powerpoint/2010/main" val="2406356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675" y="662804"/>
            <a:ext cx="8797925" cy="1143000"/>
          </a:xfrm>
        </p:spPr>
        <p:txBody>
          <a:bodyPr/>
          <a:lstStyle/>
          <a:p>
            <a:pPr marL="0" indent="0" algn="l" eaLnBrk="1" fontAlgn="auto" hangingPunct="1">
              <a:spcAft>
                <a:spcPts val="0"/>
              </a:spcAft>
              <a:buNone/>
              <a:defRPr/>
            </a:pPr>
            <a:r>
              <a:rPr lang="en-US" b="1" dirty="0" smtClean="0"/>
              <a:t>5. Procedural guidelines</a:t>
            </a:r>
            <a:endParaRPr lang="en-US" b="1" dirty="0"/>
          </a:p>
        </p:txBody>
      </p:sp>
      <p:sp>
        <p:nvSpPr>
          <p:cNvPr id="32771" name="Content Placeholder 2"/>
          <p:cNvSpPr>
            <a:spLocks noGrp="1"/>
          </p:cNvSpPr>
          <p:nvPr>
            <p:ph idx="1"/>
          </p:nvPr>
        </p:nvSpPr>
        <p:spPr>
          <a:xfrm>
            <a:off x="1773236" y="1633676"/>
            <a:ext cx="10087459" cy="5224324"/>
          </a:xfrm>
        </p:spPr>
        <p:txBody>
          <a:bodyPr>
            <a:normAutofit/>
          </a:bodyPr>
          <a:lstStyle/>
          <a:p>
            <a:pPr marL="0" indent="0" algn="just" eaLnBrk="1" hangingPunct="1">
              <a:spcAft>
                <a:spcPct val="0"/>
              </a:spcAft>
              <a:buNone/>
            </a:pPr>
            <a:r>
              <a:rPr lang="en-US" sz="3200" b="1" dirty="0"/>
              <a:t>5.4 Accounting of Funds</a:t>
            </a:r>
          </a:p>
          <a:p>
            <a:pPr marL="0" indent="0" algn="just" eaLnBrk="1" hangingPunct="1">
              <a:spcAft>
                <a:spcPct val="0"/>
              </a:spcAft>
              <a:buNone/>
            </a:pPr>
            <a:r>
              <a:rPr lang="en-US" sz="3200" b="1" dirty="0"/>
              <a:t>	5.4.1 A book of accounts and statement of sales and disbursements shall be maintained for recording daily transactions related to the operations of the canteen. Receipts and other similar documents shall be kept to support sales, purchases and disbursements made. The books of accounts should be kept up to date and made by the school level auditing committee or the COA representative based in the division office</a:t>
            </a:r>
            <a:r>
              <a:rPr lang="en-US" sz="2800" dirty="0"/>
              <a:t>.</a:t>
            </a:r>
          </a:p>
        </p:txBody>
      </p:sp>
    </p:spTree>
    <p:extLst>
      <p:ext uri="{BB962C8B-B14F-4D97-AF65-F5344CB8AC3E}">
        <p14:creationId xmlns:p14="http://schemas.microsoft.com/office/powerpoint/2010/main" val="20927008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675" y="636299"/>
            <a:ext cx="8797925" cy="1143000"/>
          </a:xfrm>
        </p:spPr>
        <p:txBody>
          <a:bodyPr/>
          <a:lstStyle/>
          <a:p>
            <a:pPr marL="0" indent="0" algn="l" eaLnBrk="1" fontAlgn="auto" hangingPunct="1">
              <a:spcAft>
                <a:spcPts val="0"/>
              </a:spcAft>
              <a:buNone/>
              <a:defRPr/>
            </a:pPr>
            <a:r>
              <a:rPr lang="en-US" b="1" dirty="0" smtClean="0"/>
              <a:t>5. Procedural guidelines</a:t>
            </a:r>
            <a:endParaRPr lang="en-US" b="1" dirty="0"/>
          </a:p>
        </p:txBody>
      </p:sp>
      <p:sp>
        <p:nvSpPr>
          <p:cNvPr id="33795" name="Content Placeholder 2"/>
          <p:cNvSpPr>
            <a:spLocks noGrp="1"/>
          </p:cNvSpPr>
          <p:nvPr>
            <p:ph idx="1"/>
          </p:nvPr>
        </p:nvSpPr>
        <p:spPr>
          <a:xfrm>
            <a:off x="1828800" y="1554162"/>
            <a:ext cx="10031896" cy="5138185"/>
          </a:xfrm>
        </p:spPr>
        <p:txBody>
          <a:bodyPr>
            <a:normAutofit/>
          </a:bodyPr>
          <a:lstStyle/>
          <a:p>
            <a:pPr marL="0" indent="0" algn="just" eaLnBrk="1" hangingPunct="1">
              <a:spcAft>
                <a:spcPct val="0"/>
              </a:spcAft>
              <a:buNone/>
            </a:pPr>
            <a:r>
              <a:rPr lang="en-US" sz="2800" b="1" dirty="0"/>
              <a:t>5.4 Accounting of Funds</a:t>
            </a:r>
          </a:p>
          <a:p>
            <a:pPr marL="0" indent="0" algn="just" eaLnBrk="1" hangingPunct="1">
              <a:spcAft>
                <a:spcPct val="0"/>
              </a:spcAft>
              <a:buNone/>
            </a:pPr>
            <a:r>
              <a:rPr lang="en-US" sz="2800" b="1" dirty="0"/>
              <a:t>	</a:t>
            </a:r>
            <a:endParaRPr lang="en-US" sz="2800" b="1" dirty="0" smtClean="0"/>
          </a:p>
          <a:p>
            <a:pPr marL="0" indent="0" algn="just" eaLnBrk="1" hangingPunct="1">
              <a:spcAft>
                <a:spcPct val="0"/>
              </a:spcAft>
              <a:buNone/>
            </a:pPr>
            <a:r>
              <a:rPr lang="en-US" sz="2800" b="1" dirty="0" smtClean="0"/>
              <a:t>	5.4.2 </a:t>
            </a:r>
            <a:r>
              <a:rPr lang="en-US" sz="2800" b="1" dirty="0"/>
              <a:t>For purpose of transparency and accountability, the school head/principal shall organize a school level auditing committee to be headed by a Mathematics department head/teacher, and Home Economics department head/teacher and the president of the faculty club as members. The committee shall look into the books of accounts at least once a month</a:t>
            </a:r>
            <a:r>
              <a:rPr lang="en-US" sz="2800" b="1" dirty="0">
                <a:solidFill>
                  <a:srgbClr val="FF0000"/>
                </a:solidFill>
              </a:rPr>
              <a:t>. The audited statement shall be posted on the school’s bulletin board.</a:t>
            </a:r>
          </a:p>
        </p:txBody>
      </p:sp>
    </p:spTree>
    <p:extLst>
      <p:ext uri="{BB962C8B-B14F-4D97-AF65-F5344CB8AC3E}">
        <p14:creationId xmlns:p14="http://schemas.microsoft.com/office/powerpoint/2010/main" val="1595993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675" y="623047"/>
            <a:ext cx="8797925" cy="1143000"/>
          </a:xfrm>
        </p:spPr>
        <p:txBody>
          <a:bodyPr/>
          <a:lstStyle/>
          <a:p>
            <a:pPr marL="0" indent="0" algn="l" eaLnBrk="1" fontAlgn="auto" hangingPunct="1">
              <a:spcAft>
                <a:spcPts val="0"/>
              </a:spcAft>
              <a:buNone/>
              <a:defRPr/>
            </a:pPr>
            <a:r>
              <a:rPr lang="en-US" b="1" dirty="0" smtClean="0"/>
              <a:t>5. Procedural guidelines</a:t>
            </a:r>
            <a:endParaRPr lang="en-US" b="1" dirty="0"/>
          </a:p>
        </p:txBody>
      </p:sp>
      <p:sp>
        <p:nvSpPr>
          <p:cNvPr id="34819" name="Content Placeholder 2"/>
          <p:cNvSpPr>
            <a:spLocks noGrp="1"/>
          </p:cNvSpPr>
          <p:nvPr>
            <p:ph idx="1"/>
          </p:nvPr>
        </p:nvSpPr>
        <p:spPr>
          <a:xfrm>
            <a:off x="1828800" y="1633675"/>
            <a:ext cx="10363200" cy="5124933"/>
          </a:xfrm>
        </p:spPr>
        <p:txBody>
          <a:bodyPr>
            <a:normAutofit/>
          </a:bodyPr>
          <a:lstStyle/>
          <a:p>
            <a:pPr marL="0" indent="0" algn="just" eaLnBrk="1" hangingPunct="1">
              <a:buNone/>
            </a:pPr>
            <a:r>
              <a:rPr lang="en-US" sz="3200" b="1" dirty="0"/>
              <a:t>5.4 Accounting of </a:t>
            </a:r>
            <a:r>
              <a:rPr lang="en-US" sz="3200" b="1" dirty="0" smtClean="0"/>
              <a:t>Funds</a:t>
            </a:r>
          </a:p>
          <a:p>
            <a:pPr marL="0" indent="0" algn="just" eaLnBrk="1" hangingPunct="1">
              <a:buNone/>
            </a:pPr>
            <a:endParaRPr lang="en-US" sz="3200" b="1" dirty="0"/>
          </a:p>
          <a:p>
            <a:pPr marL="0" indent="0" algn="just" eaLnBrk="1" hangingPunct="1">
              <a:buNone/>
            </a:pPr>
            <a:r>
              <a:rPr lang="en-US" sz="3200" b="1" dirty="0"/>
              <a:t>	5.4.3 Canteen funds shall be audited by the school level auditing committee on a quarterly basis and by the Division COA Resident Auditor or his/her authorized representative twice a year. Audit finding shall be submitted to the Schools Division financial statements shall be posted on bulletin boards for the information of everybody. </a:t>
            </a:r>
          </a:p>
        </p:txBody>
      </p:sp>
    </p:spTree>
    <p:extLst>
      <p:ext uri="{BB962C8B-B14F-4D97-AF65-F5344CB8AC3E}">
        <p14:creationId xmlns:p14="http://schemas.microsoft.com/office/powerpoint/2010/main" val="2241215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675" y="649552"/>
            <a:ext cx="8797925" cy="1143000"/>
          </a:xfrm>
        </p:spPr>
        <p:txBody>
          <a:bodyPr/>
          <a:lstStyle/>
          <a:p>
            <a:pPr marL="0" indent="0" algn="l" eaLnBrk="1" fontAlgn="auto" hangingPunct="1">
              <a:spcAft>
                <a:spcPts val="0"/>
              </a:spcAft>
              <a:buNone/>
              <a:defRPr/>
            </a:pPr>
            <a:r>
              <a:rPr lang="en-US" b="1" dirty="0" smtClean="0"/>
              <a:t>5. Procedural guidelines</a:t>
            </a:r>
            <a:endParaRPr lang="en-US" b="1" dirty="0"/>
          </a:p>
        </p:txBody>
      </p:sp>
      <p:sp>
        <p:nvSpPr>
          <p:cNvPr id="35843" name="Content Placeholder 2"/>
          <p:cNvSpPr>
            <a:spLocks noGrp="1"/>
          </p:cNvSpPr>
          <p:nvPr>
            <p:ph idx="1"/>
          </p:nvPr>
        </p:nvSpPr>
        <p:spPr>
          <a:xfrm>
            <a:off x="1828800" y="1554162"/>
            <a:ext cx="10363200" cy="5303837"/>
          </a:xfrm>
        </p:spPr>
        <p:txBody>
          <a:bodyPr>
            <a:normAutofit/>
          </a:bodyPr>
          <a:lstStyle/>
          <a:p>
            <a:pPr marL="0" indent="0" eaLnBrk="1" hangingPunct="1">
              <a:buNone/>
            </a:pPr>
            <a:r>
              <a:rPr lang="en-US" sz="4400" b="1" dirty="0"/>
              <a:t>5.5 Incentives received in cash or in kind from private suppliers of food items and beverages shall form part of the gross income of the school canteen and shall be part of the financial statement.</a:t>
            </a:r>
          </a:p>
        </p:txBody>
      </p:sp>
    </p:spTree>
    <p:extLst>
      <p:ext uri="{BB962C8B-B14F-4D97-AF65-F5344CB8AC3E}">
        <p14:creationId xmlns:p14="http://schemas.microsoft.com/office/powerpoint/2010/main" val="131910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05029" y="677119"/>
            <a:ext cx="8911687" cy="568585"/>
          </a:xfrm>
        </p:spPr>
        <p:txBody>
          <a:bodyPr>
            <a:normAutofit/>
          </a:bodyPr>
          <a:lstStyle/>
          <a:p>
            <a:r>
              <a:rPr lang="en-US" sz="2400" b="1" dirty="0" smtClean="0"/>
              <a:t>6.0 Specific guidelines for School-Managed Canteens</a:t>
            </a:r>
            <a:endParaRPr lang="en-US" sz="2400" b="1" dirty="0"/>
          </a:p>
        </p:txBody>
      </p:sp>
      <p:sp>
        <p:nvSpPr>
          <p:cNvPr id="5" name="Content Placeholder 4"/>
          <p:cNvSpPr>
            <a:spLocks noGrp="1"/>
          </p:cNvSpPr>
          <p:nvPr>
            <p:ph idx="1"/>
          </p:nvPr>
        </p:nvSpPr>
        <p:spPr>
          <a:xfrm>
            <a:off x="1705029" y="1696277"/>
            <a:ext cx="9917128" cy="4797287"/>
          </a:xfrm>
        </p:spPr>
        <p:txBody>
          <a:bodyPr/>
          <a:lstStyle/>
          <a:p>
            <a:pPr marL="0" indent="0" algn="just">
              <a:buNone/>
            </a:pPr>
            <a:r>
              <a:rPr lang="en-US" sz="2800" b="1" dirty="0" smtClean="0"/>
              <a:t>6.4 The Canteen Teacher shall be responsible in the preparation and submission of reports and the books of accounts and statement of sales and disbursements required enumerated in Procedural Guidelines 5.3.1 and 5.4.1, respectively.</a:t>
            </a:r>
          </a:p>
          <a:p>
            <a:pPr marL="0" indent="0" algn="just">
              <a:buNone/>
            </a:pPr>
            <a:endParaRPr lang="en-US" sz="2800" b="1" dirty="0"/>
          </a:p>
          <a:p>
            <a:pPr marL="0" indent="0" algn="just">
              <a:buNone/>
            </a:pPr>
            <a:r>
              <a:rPr lang="en-US" sz="2800" b="1" dirty="0" smtClean="0"/>
              <a:t>6.5 The net income derived from the operation of the canteen shall be utilized for , but not limited to the following:</a:t>
            </a:r>
          </a:p>
          <a:p>
            <a:pPr marL="0" indent="0">
              <a:buNone/>
            </a:pPr>
            <a:endParaRPr lang="en-US" dirty="0"/>
          </a:p>
        </p:txBody>
      </p:sp>
    </p:spTree>
    <p:extLst>
      <p:ext uri="{BB962C8B-B14F-4D97-AF65-F5344CB8AC3E}">
        <p14:creationId xmlns:p14="http://schemas.microsoft.com/office/powerpoint/2010/main" val="4141253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524" y="716875"/>
            <a:ext cx="8911687" cy="1280890"/>
          </a:xfrm>
        </p:spPr>
        <p:txBody>
          <a:bodyPr>
            <a:normAutofit/>
          </a:bodyPr>
          <a:lstStyle/>
          <a:p>
            <a:r>
              <a:rPr lang="en-US" sz="2400" b="1" dirty="0" smtClean="0"/>
              <a:t>6.0 Specific guidelines for School-Managed Canteens</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7803632"/>
              </p:ext>
            </p:extLst>
          </p:nvPr>
        </p:nvGraphicFramePr>
        <p:xfrm>
          <a:off x="1908313" y="1590264"/>
          <a:ext cx="9596300" cy="5032452"/>
        </p:xfrm>
        <a:graphic>
          <a:graphicData uri="http://schemas.openxmlformats.org/drawingml/2006/table">
            <a:tbl>
              <a:tblPr firstRow="1" bandRow="1">
                <a:tableStyleId>{5C22544A-7EE6-4342-B048-85BDC9FD1C3A}</a:tableStyleId>
              </a:tblPr>
              <a:tblGrid>
                <a:gridCol w="7553739"/>
                <a:gridCol w="2042561"/>
              </a:tblGrid>
              <a:tr h="1026402">
                <a:tc>
                  <a:txBody>
                    <a:bodyPr/>
                    <a:lstStyle/>
                    <a:p>
                      <a:pPr algn="l"/>
                      <a:r>
                        <a:rPr lang="en-US" dirty="0" smtClean="0"/>
                        <a:t>Supplemental feeding program for undernourished pupil/students</a:t>
                      </a:r>
                      <a:endParaRPr lang="en-US" dirty="0"/>
                    </a:p>
                  </a:txBody>
                  <a:tcPr marL="77525" marR="77525"/>
                </a:tc>
                <a:tc>
                  <a:txBody>
                    <a:bodyPr/>
                    <a:lstStyle/>
                    <a:p>
                      <a:pPr algn="ctr"/>
                      <a:r>
                        <a:rPr lang="en-US" dirty="0" smtClean="0"/>
                        <a:t>35%</a:t>
                      </a:r>
                      <a:endParaRPr lang="en-US" dirty="0"/>
                    </a:p>
                  </a:txBody>
                  <a:tcPr marL="77525" marR="77525"/>
                </a:tc>
              </a:tr>
              <a:tr h="667675">
                <a:tc>
                  <a:txBody>
                    <a:bodyPr/>
                    <a:lstStyle/>
                    <a:p>
                      <a:pPr algn="l"/>
                      <a:r>
                        <a:rPr lang="en-US" dirty="0" smtClean="0"/>
                        <a:t>School Clinic Fund</a:t>
                      </a:r>
                      <a:endParaRPr lang="en-US" dirty="0"/>
                    </a:p>
                  </a:txBody>
                  <a:tcPr marL="77525" marR="77525"/>
                </a:tc>
                <a:tc>
                  <a:txBody>
                    <a:bodyPr/>
                    <a:lstStyle/>
                    <a:p>
                      <a:pPr algn="ctr"/>
                      <a:r>
                        <a:rPr lang="en-US" dirty="0" smtClean="0"/>
                        <a:t>5%</a:t>
                      </a:r>
                      <a:endParaRPr lang="en-US" dirty="0"/>
                    </a:p>
                  </a:txBody>
                  <a:tcPr marL="77525" marR="77525"/>
                </a:tc>
              </a:tr>
              <a:tr h="667675">
                <a:tc>
                  <a:txBody>
                    <a:bodyPr/>
                    <a:lstStyle/>
                    <a:p>
                      <a:pPr algn="l"/>
                      <a:r>
                        <a:rPr lang="en-US" dirty="0" smtClean="0"/>
                        <a:t>Faculty and student development fund</a:t>
                      </a:r>
                      <a:endParaRPr lang="en-US" dirty="0"/>
                    </a:p>
                  </a:txBody>
                  <a:tcPr marL="77525" marR="77525"/>
                </a:tc>
                <a:tc>
                  <a:txBody>
                    <a:bodyPr/>
                    <a:lstStyle/>
                    <a:p>
                      <a:pPr algn="ctr"/>
                      <a:r>
                        <a:rPr lang="en-US" dirty="0" smtClean="0"/>
                        <a:t>15%</a:t>
                      </a:r>
                      <a:endParaRPr lang="en-US" dirty="0"/>
                    </a:p>
                  </a:txBody>
                  <a:tcPr marL="77525" marR="77525"/>
                </a:tc>
              </a:tr>
              <a:tr h="667675">
                <a:tc>
                  <a:txBody>
                    <a:bodyPr/>
                    <a:lstStyle/>
                    <a:p>
                      <a:pPr algn="l"/>
                      <a:r>
                        <a:rPr lang="en-US" dirty="0" smtClean="0"/>
                        <a:t>H.E. instructional fund</a:t>
                      </a:r>
                      <a:endParaRPr lang="en-US" dirty="0"/>
                    </a:p>
                  </a:txBody>
                  <a:tcPr marL="77525" marR="77525"/>
                </a:tc>
                <a:tc>
                  <a:txBody>
                    <a:bodyPr/>
                    <a:lstStyle/>
                    <a:p>
                      <a:pPr algn="ctr"/>
                      <a:r>
                        <a:rPr lang="en-US" dirty="0" smtClean="0"/>
                        <a:t>10%</a:t>
                      </a:r>
                      <a:endParaRPr lang="en-US" dirty="0"/>
                    </a:p>
                  </a:txBody>
                  <a:tcPr marL="77525" marR="77525"/>
                </a:tc>
              </a:tr>
              <a:tr h="667675">
                <a:tc>
                  <a:txBody>
                    <a:bodyPr/>
                    <a:lstStyle/>
                    <a:p>
                      <a:pPr algn="l"/>
                      <a:r>
                        <a:rPr lang="en-US" dirty="0" smtClean="0"/>
                        <a:t>School operations fund</a:t>
                      </a:r>
                      <a:endParaRPr lang="en-US" dirty="0"/>
                    </a:p>
                  </a:txBody>
                  <a:tcPr marL="77525" marR="77525"/>
                </a:tc>
                <a:tc>
                  <a:txBody>
                    <a:bodyPr/>
                    <a:lstStyle/>
                    <a:p>
                      <a:pPr algn="ctr"/>
                      <a:r>
                        <a:rPr lang="en-US" dirty="0" smtClean="0"/>
                        <a:t>25%</a:t>
                      </a:r>
                      <a:endParaRPr lang="en-US" dirty="0"/>
                    </a:p>
                  </a:txBody>
                  <a:tcPr marL="77525" marR="77525"/>
                </a:tc>
              </a:tr>
              <a:tr h="667675">
                <a:tc>
                  <a:txBody>
                    <a:bodyPr/>
                    <a:lstStyle/>
                    <a:p>
                      <a:pPr algn="l"/>
                      <a:r>
                        <a:rPr lang="en-US" dirty="0" smtClean="0"/>
                        <a:t>Revolving Fund</a:t>
                      </a:r>
                      <a:endParaRPr lang="en-US" dirty="0"/>
                    </a:p>
                  </a:txBody>
                  <a:tcPr marL="77525" marR="77525"/>
                </a:tc>
                <a:tc>
                  <a:txBody>
                    <a:bodyPr/>
                    <a:lstStyle/>
                    <a:p>
                      <a:pPr algn="ctr"/>
                      <a:r>
                        <a:rPr lang="en-US" dirty="0" smtClean="0"/>
                        <a:t>10%</a:t>
                      </a:r>
                      <a:endParaRPr lang="en-US" dirty="0"/>
                    </a:p>
                  </a:txBody>
                  <a:tcPr marL="77525" marR="77525"/>
                </a:tc>
              </a:tr>
              <a:tr h="667675">
                <a:tc>
                  <a:txBody>
                    <a:bodyPr/>
                    <a:lstStyle/>
                    <a:p>
                      <a:pPr algn="l"/>
                      <a:r>
                        <a:rPr lang="en-US" dirty="0" smtClean="0"/>
                        <a:t>Total</a:t>
                      </a:r>
                      <a:endParaRPr lang="en-US" dirty="0"/>
                    </a:p>
                  </a:txBody>
                  <a:tcPr marL="77525" marR="77525"/>
                </a:tc>
                <a:tc>
                  <a:txBody>
                    <a:bodyPr/>
                    <a:lstStyle/>
                    <a:p>
                      <a:pPr algn="ctr"/>
                      <a:r>
                        <a:rPr lang="en-US" dirty="0" smtClean="0"/>
                        <a:t>100%</a:t>
                      </a:r>
                      <a:endParaRPr lang="en-US" dirty="0"/>
                    </a:p>
                  </a:txBody>
                  <a:tcPr marL="77525" marR="77525"/>
                </a:tc>
              </a:tr>
            </a:tbl>
          </a:graphicData>
        </a:graphic>
      </p:graphicFrame>
    </p:spTree>
    <p:extLst>
      <p:ext uri="{BB962C8B-B14F-4D97-AF65-F5344CB8AC3E}">
        <p14:creationId xmlns:p14="http://schemas.microsoft.com/office/powerpoint/2010/main" val="876630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777" y="677119"/>
            <a:ext cx="8911687" cy="1280890"/>
          </a:xfrm>
        </p:spPr>
        <p:txBody>
          <a:bodyPr>
            <a:normAutofit/>
          </a:bodyPr>
          <a:lstStyle/>
          <a:p>
            <a:r>
              <a:rPr lang="en-US" sz="2400" b="1" dirty="0" smtClean="0"/>
              <a:t>6.0 Specific guidelines for School-Managed Canteens</a:t>
            </a:r>
            <a:endParaRPr lang="en-US" sz="2400" b="1" dirty="0"/>
          </a:p>
        </p:txBody>
      </p:sp>
      <p:sp>
        <p:nvSpPr>
          <p:cNvPr id="3" name="Content Placeholder 2"/>
          <p:cNvSpPr>
            <a:spLocks noGrp="1"/>
          </p:cNvSpPr>
          <p:nvPr>
            <p:ph idx="1"/>
          </p:nvPr>
        </p:nvSpPr>
        <p:spPr>
          <a:xfrm>
            <a:off x="1691776" y="1510747"/>
            <a:ext cx="10023145" cy="4678018"/>
          </a:xfrm>
        </p:spPr>
        <p:txBody>
          <a:bodyPr/>
          <a:lstStyle/>
          <a:p>
            <a:pPr marL="0" indent="0" algn="just">
              <a:buNone/>
            </a:pPr>
            <a:r>
              <a:rPr lang="en-US" sz="2800" b="1" dirty="0" smtClean="0"/>
              <a:t>6.6 Earning and cash received from canteen operations shall  be deposited daily in the nearest government depository bank. In the absence of such government depository bank, deposits shall be made at any nearest reputable commercial bank. In no case shall the deposits be made in the personal account of any school official. A school-managed canteen shall have a bank account “in trust for” the name of the school, whereby the school head/principal and the Canteen Teacher shall be the joint signatories.</a:t>
            </a:r>
          </a:p>
          <a:p>
            <a:pPr marL="0" indent="0">
              <a:buNone/>
            </a:pPr>
            <a:endParaRPr lang="en-US" dirty="0"/>
          </a:p>
        </p:txBody>
      </p:sp>
    </p:spTree>
    <p:extLst>
      <p:ext uri="{BB962C8B-B14F-4D97-AF65-F5344CB8AC3E}">
        <p14:creationId xmlns:p14="http://schemas.microsoft.com/office/powerpoint/2010/main" val="3113721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7308" y="730127"/>
            <a:ext cx="8911687" cy="581838"/>
          </a:xfrm>
        </p:spPr>
        <p:txBody>
          <a:bodyPr>
            <a:normAutofit/>
          </a:bodyPr>
          <a:lstStyle/>
          <a:p>
            <a:r>
              <a:rPr lang="en-US" sz="2400" b="1" dirty="0" smtClean="0"/>
              <a:t>6.0 Specific guidelines for School-Managed Canteens</a:t>
            </a:r>
            <a:endParaRPr lang="en-US" sz="2400" b="1" dirty="0"/>
          </a:p>
        </p:txBody>
      </p:sp>
      <p:sp>
        <p:nvSpPr>
          <p:cNvPr id="3" name="Content Placeholder 2"/>
          <p:cNvSpPr>
            <a:spLocks noGrp="1"/>
          </p:cNvSpPr>
          <p:nvPr>
            <p:ph idx="1"/>
          </p:nvPr>
        </p:nvSpPr>
        <p:spPr>
          <a:xfrm>
            <a:off x="1651027" y="1634227"/>
            <a:ext cx="9364248" cy="4704521"/>
          </a:xfrm>
        </p:spPr>
        <p:txBody>
          <a:bodyPr>
            <a:normAutofit/>
          </a:bodyPr>
          <a:lstStyle/>
          <a:p>
            <a:pPr marL="0" indent="0" algn="just">
              <a:buNone/>
            </a:pPr>
            <a:r>
              <a:rPr lang="en-US" sz="2400" b="1" dirty="0" smtClean="0"/>
              <a:t>6.8 Disbursement of canteen funds shall be in accordance with the approved budget and existing accounting and auditing rules and regulations.</a:t>
            </a:r>
          </a:p>
          <a:p>
            <a:pPr marL="0" indent="0" algn="just">
              <a:buNone/>
            </a:pPr>
            <a:endParaRPr lang="en-US" sz="2400" b="1" dirty="0"/>
          </a:p>
          <a:p>
            <a:pPr marL="0" indent="0" algn="just">
              <a:buNone/>
            </a:pPr>
            <a:r>
              <a:rPr lang="en-US" sz="2400" b="1" dirty="0" smtClean="0"/>
              <a:t>6.9 Teachers and canteen personnel shall be required to secure clearance from money and property accountabilities in relation to their involvement in the operation and management f the school canteen before they are allowed to retire and/or resign from government service, or transfer to other posts for purposes of re-assignment or promotion to a higher position.</a:t>
            </a:r>
          </a:p>
          <a:p>
            <a:pPr marL="0" indent="0">
              <a:buNone/>
            </a:pPr>
            <a:endParaRPr lang="en-US" dirty="0"/>
          </a:p>
        </p:txBody>
      </p:sp>
    </p:spTree>
    <p:extLst>
      <p:ext uri="{BB962C8B-B14F-4D97-AF65-F5344CB8AC3E}">
        <p14:creationId xmlns:p14="http://schemas.microsoft.com/office/powerpoint/2010/main" val="2872911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586" y="769883"/>
            <a:ext cx="8911687" cy="528830"/>
          </a:xfrm>
        </p:spPr>
        <p:txBody>
          <a:bodyPr>
            <a:normAutofit/>
          </a:bodyPr>
          <a:lstStyle/>
          <a:p>
            <a:r>
              <a:rPr lang="en-US" sz="2000" b="1" dirty="0" smtClean="0"/>
              <a:t>7.0 Specific Guidelines for Teachers’ Cooperative-Managed Canteens</a:t>
            </a:r>
            <a:endParaRPr lang="en-US" sz="2000" b="1" dirty="0"/>
          </a:p>
        </p:txBody>
      </p:sp>
      <p:sp>
        <p:nvSpPr>
          <p:cNvPr id="3" name="Content Placeholder 2"/>
          <p:cNvSpPr>
            <a:spLocks noGrp="1"/>
          </p:cNvSpPr>
          <p:nvPr>
            <p:ph idx="1"/>
          </p:nvPr>
        </p:nvSpPr>
        <p:spPr>
          <a:xfrm>
            <a:off x="1820586" y="1461948"/>
            <a:ext cx="9748562" cy="4876800"/>
          </a:xfrm>
        </p:spPr>
        <p:txBody>
          <a:bodyPr>
            <a:normAutofit/>
          </a:bodyPr>
          <a:lstStyle/>
          <a:p>
            <a:pPr marL="0" indent="0">
              <a:buNone/>
            </a:pPr>
            <a:r>
              <a:rPr lang="en-US" sz="2400" b="1" dirty="0" smtClean="0"/>
              <a:t>7.10	Sharing of Proceeds</a:t>
            </a:r>
          </a:p>
          <a:p>
            <a:pPr marL="0" indent="0" algn="just">
              <a:buNone/>
            </a:pPr>
            <a:endParaRPr lang="en-US" sz="2400" b="1" dirty="0"/>
          </a:p>
          <a:p>
            <a:pPr marL="0" indent="0" algn="just">
              <a:buNone/>
            </a:pPr>
            <a:r>
              <a:rPr lang="en-US" sz="2400" b="1" dirty="0" smtClean="0"/>
              <a:t>The sharing of the gross margin derived from the teachers’ cooperative-managed canteen shall be as follows:</a:t>
            </a:r>
          </a:p>
          <a:p>
            <a:pPr marL="0" indent="0" algn="just">
              <a:buNone/>
            </a:pPr>
            <a:r>
              <a:rPr lang="en-US" sz="2400" b="1" dirty="0" smtClean="0"/>
              <a:t>a. Eighty percent (80%) for the teachers’ cooperative and twenty percent (20%) for the school. However, the school head/principal and teachers cooperative may agree on other percentage of sharing depending on the peculiar situation of the school: Provided that the share of the school shall not be less than twenty present (20%). Remittance </a:t>
            </a:r>
            <a:r>
              <a:rPr lang="en-US" sz="2400" b="1" dirty="0"/>
              <a:t>o</a:t>
            </a:r>
            <a:r>
              <a:rPr lang="en-US" sz="2400" b="1" dirty="0" smtClean="0"/>
              <a:t>f the school share shall be due every fifth day of the month.</a:t>
            </a:r>
            <a:endParaRPr lang="en-US" sz="2400" b="1" dirty="0"/>
          </a:p>
        </p:txBody>
      </p:sp>
    </p:spTree>
    <p:extLst>
      <p:ext uri="{BB962C8B-B14F-4D97-AF65-F5344CB8AC3E}">
        <p14:creationId xmlns:p14="http://schemas.microsoft.com/office/powerpoint/2010/main" val="1290367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038" y="852710"/>
            <a:ext cx="8911687" cy="1280890"/>
          </a:xfrm>
        </p:spPr>
        <p:txBody>
          <a:bodyPr>
            <a:normAutofit/>
          </a:bodyPr>
          <a:lstStyle/>
          <a:p>
            <a:r>
              <a:rPr lang="en-US" sz="2000" b="1" dirty="0" smtClean="0"/>
              <a:t>7.0 Specific Guidelines for Teachers’ Cooperative-Managed Canteens</a:t>
            </a:r>
            <a:endParaRPr lang="en-US" sz="2000" b="1" dirty="0"/>
          </a:p>
        </p:txBody>
      </p:sp>
      <p:sp>
        <p:nvSpPr>
          <p:cNvPr id="3" name="Content Placeholder 2"/>
          <p:cNvSpPr>
            <a:spLocks noGrp="1"/>
          </p:cNvSpPr>
          <p:nvPr>
            <p:ph idx="1"/>
          </p:nvPr>
        </p:nvSpPr>
        <p:spPr>
          <a:xfrm>
            <a:off x="1758038" y="1603513"/>
            <a:ext cx="9638832" cy="3777622"/>
          </a:xfrm>
        </p:spPr>
        <p:txBody>
          <a:bodyPr>
            <a:noAutofit/>
          </a:bodyPr>
          <a:lstStyle/>
          <a:p>
            <a:pPr marL="0" indent="0">
              <a:buNone/>
            </a:pPr>
            <a:r>
              <a:rPr lang="en-US" sz="3200" b="1" dirty="0" smtClean="0"/>
              <a:t>b. The school head/principal or his/her duly authorized representative shall receive the school share from the teachers’ cooperative and issue the corresponding acknowledgement receipt duly signed by the school head/principal or his/her </a:t>
            </a:r>
            <a:r>
              <a:rPr lang="en-US" sz="3200" b="1" dirty="0"/>
              <a:t>d</a:t>
            </a:r>
            <a:r>
              <a:rPr lang="en-US" sz="3200" b="1" dirty="0" smtClean="0"/>
              <a:t>uly authorized representative. Any authorized disbursement made chargeable against such share shall be recorded, accounted for and supported by receipts.</a:t>
            </a:r>
            <a:endParaRPr lang="en-US" sz="3200" b="1" dirty="0"/>
          </a:p>
        </p:txBody>
      </p:sp>
    </p:spTree>
    <p:extLst>
      <p:ext uri="{BB962C8B-B14F-4D97-AF65-F5344CB8AC3E}">
        <p14:creationId xmlns:p14="http://schemas.microsoft.com/office/powerpoint/2010/main" val="205445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777" y="637362"/>
            <a:ext cx="8911687" cy="1280890"/>
          </a:xfrm>
        </p:spPr>
        <p:txBody>
          <a:bodyPr/>
          <a:lstStyle/>
          <a:p>
            <a:r>
              <a:rPr lang="en-US" b="1" dirty="0" smtClean="0"/>
              <a:t>3.0 Definition of Terms</a:t>
            </a:r>
            <a:endParaRPr lang="en-US" b="1" dirty="0"/>
          </a:p>
        </p:txBody>
      </p:sp>
      <p:sp>
        <p:nvSpPr>
          <p:cNvPr id="3" name="Content Placeholder 2"/>
          <p:cNvSpPr>
            <a:spLocks noGrp="1"/>
          </p:cNvSpPr>
          <p:nvPr>
            <p:ph idx="1"/>
          </p:nvPr>
        </p:nvSpPr>
        <p:spPr>
          <a:xfrm>
            <a:off x="1691777" y="1722783"/>
            <a:ext cx="9812835" cy="4400474"/>
          </a:xfrm>
        </p:spPr>
        <p:txBody>
          <a:bodyPr>
            <a:normAutofit lnSpcReduction="10000"/>
          </a:bodyPr>
          <a:lstStyle/>
          <a:p>
            <a:pPr marL="0" indent="0" algn="just">
              <a:buNone/>
            </a:pPr>
            <a:r>
              <a:rPr lang="en-US" sz="2400" b="1" dirty="0" smtClean="0"/>
              <a:t>3.2  School-Managed Canteen – refers to a school canteen that is operated and managed by the school under the general supervision of the school head/principal.</a:t>
            </a:r>
          </a:p>
          <a:p>
            <a:pPr marL="0" indent="0" algn="just">
              <a:buNone/>
            </a:pPr>
            <a:endParaRPr lang="en-US" sz="2400" b="1" dirty="0"/>
          </a:p>
          <a:p>
            <a:pPr marL="0" indent="0" algn="just">
              <a:buNone/>
            </a:pPr>
            <a:r>
              <a:rPr lang="en-US" sz="2400" b="1" dirty="0" smtClean="0"/>
              <a:t>3.3 Teachers’ Cooperative Managed Canteen – refers to a school canteen that operated and managed by a duly registered teachers’ cooperative.</a:t>
            </a:r>
          </a:p>
          <a:p>
            <a:pPr marL="0" indent="0" algn="just">
              <a:buNone/>
            </a:pPr>
            <a:endParaRPr lang="en-US" sz="2400" b="1" dirty="0"/>
          </a:p>
          <a:p>
            <a:pPr marL="0" indent="0" algn="just">
              <a:buNone/>
            </a:pPr>
            <a:r>
              <a:rPr lang="en-US" sz="2400" b="1" dirty="0" smtClean="0"/>
              <a:t>3.6 Administrative Expense – refers to general expenses of business operation such as salaries, supplies, water, bills and insurance, etc.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8496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808037"/>
            <a:ext cx="10515600" cy="1325563"/>
          </a:xfrm>
        </p:spPr>
        <p:txBody>
          <a:bodyPr>
            <a:normAutofit/>
          </a:bodyPr>
          <a:lstStyle/>
          <a:p>
            <a:r>
              <a:rPr lang="en-US" sz="2000" b="1" dirty="0" smtClean="0"/>
              <a:t>7.0 Specific Guidelines for Teachers’ Cooperative-Managed Canteens</a:t>
            </a:r>
            <a:endParaRPr lang="en-US" sz="2000" b="1" dirty="0"/>
          </a:p>
        </p:txBody>
      </p:sp>
      <p:sp>
        <p:nvSpPr>
          <p:cNvPr id="3" name="Content Placeholder 2"/>
          <p:cNvSpPr>
            <a:spLocks noGrp="1"/>
          </p:cNvSpPr>
          <p:nvPr>
            <p:ph idx="1"/>
          </p:nvPr>
        </p:nvSpPr>
        <p:spPr>
          <a:xfrm>
            <a:off x="1676400" y="1577009"/>
            <a:ext cx="8915400" cy="3777622"/>
          </a:xfrm>
        </p:spPr>
        <p:txBody>
          <a:bodyPr>
            <a:normAutofit/>
          </a:bodyPr>
          <a:lstStyle/>
          <a:p>
            <a:pPr marL="0" indent="0">
              <a:buNone/>
            </a:pPr>
            <a:r>
              <a:rPr lang="en-US" sz="2800" dirty="0" smtClean="0"/>
              <a:t>c. The share of the school shall be utilized as follows: </a:t>
            </a:r>
            <a:endParaRPr lang="en-US" sz="2800" dirty="0"/>
          </a:p>
        </p:txBody>
      </p:sp>
      <p:graphicFrame>
        <p:nvGraphicFramePr>
          <p:cNvPr id="5" name="Content Placeholder 3"/>
          <p:cNvGraphicFramePr>
            <a:graphicFrameLocks/>
          </p:cNvGraphicFramePr>
          <p:nvPr>
            <p:extLst>
              <p:ext uri="{D42A27DB-BD31-4B8C-83A1-F6EECF244321}">
                <p14:modId xmlns:p14="http://schemas.microsoft.com/office/powerpoint/2010/main" val="2785376226"/>
              </p:ext>
            </p:extLst>
          </p:nvPr>
        </p:nvGraphicFramePr>
        <p:xfrm>
          <a:off x="1868556" y="2859423"/>
          <a:ext cx="10121347" cy="3264180"/>
        </p:xfrm>
        <a:graphic>
          <a:graphicData uri="http://schemas.openxmlformats.org/drawingml/2006/table">
            <a:tbl>
              <a:tblPr firstRow="1" bandRow="1">
                <a:tableStyleId>{5C22544A-7EE6-4342-B048-85BDC9FD1C3A}</a:tableStyleId>
              </a:tblPr>
              <a:tblGrid>
                <a:gridCol w="8481050"/>
                <a:gridCol w="1640297"/>
              </a:tblGrid>
              <a:tr h="544030">
                <a:tc>
                  <a:txBody>
                    <a:bodyPr/>
                    <a:lstStyle/>
                    <a:p>
                      <a:pPr algn="ctr"/>
                      <a:r>
                        <a:rPr lang="en-US" dirty="0" smtClean="0"/>
                        <a:t>Supplemental feeding program for undernourished pupil/students</a:t>
                      </a:r>
                      <a:endParaRPr lang="en-US" dirty="0"/>
                    </a:p>
                  </a:txBody>
                  <a:tcPr/>
                </a:tc>
                <a:tc>
                  <a:txBody>
                    <a:bodyPr/>
                    <a:lstStyle/>
                    <a:p>
                      <a:pPr algn="ctr"/>
                      <a:r>
                        <a:rPr lang="en-US" dirty="0" smtClean="0"/>
                        <a:t>35%</a:t>
                      </a:r>
                      <a:endParaRPr lang="en-US" dirty="0"/>
                    </a:p>
                  </a:txBody>
                  <a:tcPr/>
                </a:tc>
              </a:tr>
              <a:tr h="544030">
                <a:tc>
                  <a:txBody>
                    <a:bodyPr/>
                    <a:lstStyle/>
                    <a:p>
                      <a:pPr algn="ctr"/>
                      <a:r>
                        <a:rPr lang="en-US" dirty="0" smtClean="0"/>
                        <a:t>School Clinic Fund</a:t>
                      </a:r>
                      <a:endParaRPr lang="en-US" dirty="0"/>
                    </a:p>
                  </a:txBody>
                  <a:tcPr/>
                </a:tc>
                <a:tc>
                  <a:txBody>
                    <a:bodyPr/>
                    <a:lstStyle/>
                    <a:p>
                      <a:pPr algn="ctr"/>
                      <a:r>
                        <a:rPr lang="en-US" dirty="0" smtClean="0"/>
                        <a:t>5%</a:t>
                      </a:r>
                      <a:endParaRPr lang="en-US" dirty="0"/>
                    </a:p>
                  </a:txBody>
                  <a:tcPr/>
                </a:tc>
              </a:tr>
              <a:tr h="544030">
                <a:tc>
                  <a:txBody>
                    <a:bodyPr/>
                    <a:lstStyle/>
                    <a:p>
                      <a:pPr algn="ctr"/>
                      <a:r>
                        <a:rPr lang="en-US" dirty="0" smtClean="0"/>
                        <a:t>Faculty and student development fund</a:t>
                      </a:r>
                      <a:endParaRPr lang="en-US" dirty="0"/>
                    </a:p>
                  </a:txBody>
                  <a:tcPr/>
                </a:tc>
                <a:tc>
                  <a:txBody>
                    <a:bodyPr/>
                    <a:lstStyle/>
                    <a:p>
                      <a:pPr algn="ctr"/>
                      <a:r>
                        <a:rPr lang="en-US" dirty="0" smtClean="0"/>
                        <a:t>15%</a:t>
                      </a:r>
                      <a:endParaRPr lang="en-US" dirty="0"/>
                    </a:p>
                  </a:txBody>
                  <a:tcPr/>
                </a:tc>
              </a:tr>
              <a:tr h="544030">
                <a:tc>
                  <a:txBody>
                    <a:bodyPr/>
                    <a:lstStyle/>
                    <a:p>
                      <a:pPr algn="ctr"/>
                      <a:r>
                        <a:rPr lang="en-US" dirty="0" smtClean="0"/>
                        <a:t>H.E. instructional fund</a:t>
                      </a:r>
                      <a:endParaRPr lang="en-US" dirty="0"/>
                    </a:p>
                  </a:txBody>
                  <a:tcPr/>
                </a:tc>
                <a:tc>
                  <a:txBody>
                    <a:bodyPr/>
                    <a:lstStyle/>
                    <a:p>
                      <a:pPr algn="ctr"/>
                      <a:r>
                        <a:rPr lang="en-US" dirty="0" smtClean="0"/>
                        <a:t>10%</a:t>
                      </a:r>
                      <a:endParaRPr lang="en-US" dirty="0"/>
                    </a:p>
                  </a:txBody>
                  <a:tcPr/>
                </a:tc>
              </a:tr>
              <a:tr h="544030">
                <a:tc>
                  <a:txBody>
                    <a:bodyPr/>
                    <a:lstStyle/>
                    <a:p>
                      <a:pPr algn="ctr"/>
                      <a:r>
                        <a:rPr lang="en-US" dirty="0" smtClean="0"/>
                        <a:t>School operations fund</a:t>
                      </a:r>
                      <a:endParaRPr lang="en-US" dirty="0"/>
                    </a:p>
                  </a:txBody>
                  <a:tcPr/>
                </a:tc>
                <a:tc>
                  <a:txBody>
                    <a:bodyPr/>
                    <a:lstStyle/>
                    <a:p>
                      <a:pPr algn="ctr"/>
                      <a:r>
                        <a:rPr lang="en-US" dirty="0" smtClean="0"/>
                        <a:t>35%</a:t>
                      </a:r>
                      <a:endParaRPr lang="en-US" dirty="0"/>
                    </a:p>
                  </a:txBody>
                  <a:tcPr/>
                </a:tc>
              </a:tr>
              <a:tr h="544030">
                <a:tc>
                  <a:txBody>
                    <a:bodyPr/>
                    <a:lstStyle/>
                    <a:p>
                      <a:pPr algn="ctr"/>
                      <a:r>
                        <a:rPr lang="en-US" dirty="0" smtClean="0"/>
                        <a:t>Total</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984779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901" y="2592760"/>
            <a:ext cx="6110011" cy="1280890"/>
          </a:xfrm>
        </p:spPr>
        <p:txBody>
          <a:bodyPr>
            <a:noAutofit/>
          </a:bodyPr>
          <a:lstStyle/>
          <a:p>
            <a:pPr algn="ctr"/>
            <a:r>
              <a:rPr lang="en-US" sz="8800" dirty="0" smtClean="0"/>
              <a:t>Thank you!</a:t>
            </a:r>
            <a:endParaRPr lang="en-US" sz="8800" dirty="0"/>
          </a:p>
        </p:txBody>
      </p:sp>
    </p:spTree>
    <p:extLst>
      <p:ext uri="{BB962C8B-B14F-4D97-AF65-F5344CB8AC3E}">
        <p14:creationId xmlns:p14="http://schemas.microsoft.com/office/powerpoint/2010/main" val="2833530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525" y="610858"/>
            <a:ext cx="8911687" cy="1280890"/>
          </a:xfrm>
        </p:spPr>
        <p:txBody>
          <a:bodyPr/>
          <a:lstStyle/>
          <a:p>
            <a:r>
              <a:rPr lang="en-US" b="1" dirty="0" smtClean="0"/>
              <a:t>3.0 Definition of Terms</a:t>
            </a:r>
            <a:endParaRPr lang="en-US" b="1" dirty="0"/>
          </a:p>
        </p:txBody>
      </p:sp>
      <p:sp>
        <p:nvSpPr>
          <p:cNvPr id="3" name="Content Placeholder 2"/>
          <p:cNvSpPr>
            <a:spLocks noGrp="1"/>
          </p:cNvSpPr>
          <p:nvPr>
            <p:ph idx="1"/>
          </p:nvPr>
        </p:nvSpPr>
        <p:spPr>
          <a:xfrm>
            <a:off x="1582047" y="1630018"/>
            <a:ext cx="8915400" cy="4716994"/>
          </a:xfrm>
        </p:spPr>
        <p:txBody>
          <a:bodyPr>
            <a:normAutofit fontScale="92500" lnSpcReduction="20000"/>
          </a:bodyPr>
          <a:lstStyle/>
          <a:p>
            <a:pPr marL="0" indent="0" algn="just">
              <a:buNone/>
            </a:pPr>
            <a:r>
              <a:rPr lang="en-US" sz="2600" b="1" dirty="0" smtClean="0"/>
              <a:t>3.7 Cost of goods sold – is equal to the inventory at the beginning of the year, adding the cost of goods manufactured or purchased during the year, minus the inventory at the end of the year.</a:t>
            </a:r>
          </a:p>
          <a:p>
            <a:pPr marL="0" indent="0" algn="just">
              <a:buNone/>
            </a:pPr>
            <a:endParaRPr lang="en-US" sz="2600" b="1" dirty="0"/>
          </a:p>
          <a:p>
            <a:pPr marL="0" indent="0" algn="just">
              <a:buNone/>
            </a:pPr>
            <a:r>
              <a:rPr lang="en-US" sz="2600" b="1" dirty="0" smtClean="0"/>
              <a:t>3.8 Selling expense – refers to the expenses of promoting, selling and distributing products which may include such items as advertising, commissions, delivery expenses, travel expenses and entertainment.</a:t>
            </a:r>
          </a:p>
          <a:p>
            <a:pPr marL="0" indent="0" algn="just">
              <a:buNone/>
            </a:pPr>
            <a:endParaRPr lang="en-US" sz="2600" b="1" dirty="0"/>
          </a:p>
          <a:p>
            <a:pPr marL="0" indent="0" algn="just">
              <a:buNone/>
            </a:pPr>
            <a:r>
              <a:rPr lang="en-US" sz="2600" b="1" dirty="0" smtClean="0"/>
              <a:t>3.9 Gross Margin – refers to the difference between gross sales and cost of goods sold including the cost of freight and production directly related to the preparation of the food items.</a:t>
            </a:r>
          </a:p>
          <a:p>
            <a:pPr marL="0" indent="0">
              <a:buNone/>
            </a:pPr>
            <a:endParaRPr lang="en-US" dirty="0"/>
          </a:p>
        </p:txBody>
      </p:sp>
    </p:spTree>
    <p:extLst>
      <p:ext uri="{BB962C8B-B14F-4D97-AF65-F5344CB8AC3E}">
        <p14:creationId xmlns:p14="http://schemas.microsoft.com/office/powerpoint/2010/main" val="274727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273" y="610858"/>
            <a:ext cx="8911687" cy="1280890"/>
          </a:xfrm>
        </p:spPr>
        <p:txBody>
          <a:bodyPr/>
          <a:lstStyle/>
          <a:p>
            <a:r>
              <a:rPr lang="en-US" b="1" dirty="0" smtClean="0"/>
              <a:t>4.0 Policy Statements</a:t>
            </a:r>
            <a:endParaRPr lang="en-US" b="1" dirty="0"/>
          </a:p>
        </p:txBody>
      </p:sp>
      <p:sp>
        <p:nvSpPr>
          <p:cNvPr id="3" name="Content Placeholder 2"/>
          <p:cNvSpPr>
            <a:spLocks noGrp="1"/>
          </p:cNvSpPr>
          <p:nvPr>
            <p:ph idx="1"/>
          </p:nvPr>
        </p:nvSpPr>
        <p:spPr>
          <a:xfrm>
            <a:off x="1665273" y="1709530"/>
            <a:ext cx="9839339" cy="4798846"/>
          </a:xfrm>
        </p:spPr>
        <p:txBody>
          <a:bodyPr>
            <a:normAutofit/>
          </a:bodyPr>
          <a:lstStyle/>
          <a:p>
            <a:pPr marL="0" indent="0" algn="just">
              <a:buNone/>
            </a:pPr>
            <a:r>
              <a:rPr lang="en-US" sz="2800" b="1" dirty="0" smtClean="0"/>
              <a:t>4.1 School canteens shall be of two types: (1) School-Managed Canteen; (2) Teachers’ </a:t>
            </a:r>
            <a:r>
              <a:rPr lang="en-US" sz="2800" b="1" dirty="0" err="1" smtClean="0"/>
              <a:t>Cooeprative</a:t>
            </a:r>
            <a:r>
              <a:rPr lang="en-US" sz="2800" b="1" dirty="0" smtClean="0"/>
              <a:t>-Managed Canteen. Both shall adhere to professional management and sound business practices as well as to safety and security measures.</a:t>
            </a:r>
            <a:endParaRPr lang="en-US" sz="2800" b="1" dirty="0"/>
          </a:p>
        </p:txBody>
      </p:sp>
    </p:spTree>
    <p:extLst>
      <p:ext uri="{BB962C8B-B14F-4D97-AF65-F5344CB8AC3E}">
        <p14:creationId xmlns:p14="http://schemas.microsoft.com/office/powerpoint/2010/main" val="266204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273" y="610858"/>
            <a:ext cx="8911687" cy="1280890"/>
          </a:xfrm>
        </p:spPr>
        <p:txBody>
          <a:bodyPr/>
          <a:lstStyle/>
          <a:p>
            <a:r>
              <a:rPr lang="en-US" b="1" dirty="0" smtClean="0"/>
              <a:t>4.0 Policy Statements</a:t>
            </a:r>
            <a:endParaRPr lang="en-US" b="1" dirty="0"/>
          </a:p>
        </p:txBody>
      </p:sp>
      <p:sp>
        <p:nvSpPr>
          <p:cNvPr id="3" name="Content Placeholder 2"/>
          <p:cNvSpPr>
            <a:spLocks noGrp="1"/>
          </p:cNvSpPr>
          <p:nvPr>
            <p:ph idx="1"/>
          </p:nvPr>
        </p:nvSpPr>
        <p:spPr>
          <a:xfrm>
            <a:off x="1665273" y="1709530"/>
            <a:ext cx="9839339" cy="4798846"/>
          </a:xfrm>
        </p:spPr>
        <p:txBody>
          <a:bodyPr>
            <a:normAutofit/>
          </a:bodyPr>
          <a:lstStyle/>
          <a:p>
            <a:pPr marL="0" indent="0" algn="just">
              <a:buNone/>
            </a:pPr>
            <a:r>
              <a:rPr lang="en-US" sz="2800" b="1" dirty="0" smtClean="0"/>
              <a:t>4.7 A reasonable mark-up price for all merchandise in the canteen shall be allowed, provided that the selling retail price does not exceed the prevailing prices in the locality.</a:t>
            </a:r>
          </a:p>
          <a:p>
            <a:pPr marL="0" indent="0" algn="just">
              <a:buNone/>
            </a:pPr>
            <a:endParaRPr lang="en-US" sz="2800" b="1" dirty="0"/>
          </a:p>
          <a:p>
            <a:pPr marL="0" indent="0" algn="just">
              <a:buNone/>
            </a:pPr>
            <a:r>
              <a:rPr lang="en-US" sz="2800" b="1" dirty="0" smtClean="0"/>
              <a:t>4.8 Sub-leasing the whole or part of the school canteen premises or sub-contracting the operation of the school canteen to concessionaires is prohibited. </a:t>
            </a:r>
            <a:endParaRPr lang="en-US" sz="2800" b="1" dirty="0"/>
          </a:p>
        </p:txBody>
      </p:sp>
    </p:spTree>
    <p:extLst>
      <p:ext uri="{BB962C8B-B14F-4D97-AF65-F5344CB8AC3E}">
        <p14:creationId xmlns:p14="http://schemas.microsoft.com/office/powerpoint/2010/main" val="428669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778" y="624110"/>
            <a:ext cx="8911687" cy="1280890"/>
          </a:xfrm>
        </p:spPr>
        <p:txBody>
          <a:bodyPr/>
          <a:lstStyle/>
          <a:p>
            <a:r>
              <a:rPr lang="en-US" b="1" dirty="0" smtClean="0"/>
              <a:t>5.0 Procedural Guidelines</a:t>
            </a:r>
            <a:endParaRPr lang="en-US" b="1" dirty="0"/>
          </a:p>
        </p:txBody>
      </p:sp>
      <p:sp>
        <p:nvSpPr>
          <p:cNvPr id="3" name="Content Placeholder 2"/>
          <p:cNvSpPr>
            <a:spLocks noGrp="1"/>
          </p:cNvSpPr>
          <p:nvPr>
            <p:ph idx="1"/>
          </p:nvPr>
        </p:nvSpPr>
        <p:spPr>
          <a:xfrm>
            <a:off x="1820586" y="1736035"/>
            <a:ext cx="8915400" cy="4135431"/>
          </a:xfrm>
        </p:spPr>
        <p:txBody>
          <a:bodyPr>
            <a:noAutofit/>
          </a:bodyPr>
          <a:lstStyle/>
          <a:p>
            <a:pPr marL="0" indent="0" algn="just">
              <a:buNone/>
            </a:pPr>
            <a:r>
              <a:rPr lang="en-US" sz="3200" b="1" dirty="0" smtClean="0"/>
              <a:t>5.3 Reportorial Requirements</a:t>
            </a:r>
          </a:p>
          <a:p>
            <a:pPr marL="0" indent="0" algn="just">
              <a:buNone/>
            </a:pPr>
            <a:endParaRPr lang="en-US" sz="3200" b="1" dirty="0"/>
          </a:p>
          <a:p>
            <a:pPr marL="0" indent="0" algn="just">
              <a:buNone/>
            </a:pPr>
            <a:r>
              <a:rPr lang="en-US" sz="3200" b="1" dirty="0" smtClean="0"/>
              <a:t>5.3.1 All entities operating and managing a school canteen, including the laboratory canteen, shall regularly prepare the following reportorial requirements to be submitted to the DepEd and/or CDA, whichever is applicable:</a:t>
            </a:r>
            <a:endParaRPr lang="en-US" sz="3200" b="1" dirty="0"/>
          </a:p>
        </p:txBody>
      </p:sp>
    </p:spTree>
    <p:extLst>
      <p:ext uri="{BB962C8B-B14F-4D97-AF65-F5344CB8AC3E}">
        <p14:creationId xmlns:p14="http://schemas.microsoft.com/office/powerpoint/2010/main" val="238593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7009" y="636300"/>
            <a:ext cx="8797925" cy="1143000"/>
          </a:xfrm>
        </p:spPr>
        <p:txBody>
          <a:bodyPr/>
          <a:lstStyle/>
          <a:p>
            <a:pPr>
              <a:defRPr/>
            </a:pPr>
            <a:r>
              <a:rPr lang="en-US" b="1" dirty="0" smtClean="0"/>
              <a:t>5. Procedural guidelines</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38422840"/>
              </p:ext>
            </p:extLst>
          </p:nvPr>
        </p:nvGraphicFramePr>
        <p:xfrm>
          <a:off x="1795670" y="1736034"/>
          <a:ext cx="9336156" cy="4727124"/>
        </p:xfrm>
        <a:graphic>
          <a:graphicData uri="http://schemas.openxmlformats.org/drawingml/2006/table">
            <a:tbl>
              <a:tblPr firstRow="1" bandRow="1">
                <a:tableStyleId>{BC89EF96-8CEA-46FF-86C4-4CE0E7609802}</a:tableStyleId>
              </a:tblPr>
              <a:tblGrid>
                <a:gridCol w="3112052"/>
                <a:gridCol w="3112052"/>
                <a:gridCol w="3112052"/>
              </a:tblGrid>
              <a:tr h="384975">
                <a:tc>
                  <a:txBody>
                    <a:bodyPr/>
                    <a:lstStyle/>
                    <a:p>
                      <a:pPr algn="ctr"/>
                      <a:r>
                        <a:rPr lang="en-US" dirty="0" smtClean="0"/>
                        <a:t>Category of Reports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Type of Reports</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Date of Submission</a:t>
                      </a:r>
                    </a:p>
                    <a:p>
                      <a:pPr algn="ctr"/>
                      <a:endParaRPr lang="en-US" dirty="0"/>
                    </a:p>
                  </a:txBody>
                  <a:tcPr/>
                </a:tc>
              </a:tr>
              <a:tr h="400136">
                <a:tc>
                  <a:txBody>
                    <a:bodyPr/>
                    <a:lstStyle/>
                    <a:p>
                      <a:r>
                        <a:rPr lang="en-US" dirty="0" smtClean="0"/>
                        <a:t>Category</a:t>
                      </a:r>
                      <a:r>
                        <a:rPr lang="en-US" baseline="0" dirty="0" smtClean="0"/>
                        <a:t> A-1</a:t>
                      </a:r>
                      <a:endParaRPr lang="en-US" dirty="0"/>
                    </a:p>
                  </a:txBody>
                  <a:tcPr/>
                </a:tc>
                <a:tc>
                  <a:txBody>
                    <a:bodyPr/>
                    <a:lstStyle/>
                    <a:p>
                      <a:endParaRPr lang="en-US" dirty="0"/>
                    </a:p>
                  </a:txBody>
                  <a:tcPr/>
                </a:tc>
                <a:tc>
                  <a:txBody>
                    <a:bodyPr/>
                    <a:lstStyle/>
                    <a:p>
                      <a:endParaRPr lang="en-US" dirty="0"/>
                    </a:p>
                  </a:txBody>
                  <a:tcPr/>
                </a:tc>
              </a:tr>
              <a:tr h="3686908">
                <a:tc>
                  <a:txBody>
                    <a:bodyPr/>
                    <a:lstStyle/>
                    <a:p>
                      <a:r>
                        <a:rPr lang="en-US" dirty="0" smtClean="0"/>
                        <a:t>To be submitted to the Department of Education, specifically to the school head in case of teachers’ coop</a:t>
                      </a:r>
                      <a:r>
                        <a:rPr lang="en-US" baseline="0" dirty="0" smtClean="0"/>
                        <a:t> managed, and division office in case of school-managed canteens</a:t>
                      </a:r>
                      <a:endParaRPr lang="en-US" dirty="0"/>
                    </a:p>
                  </a:txBody>
                  <a:tcPr/>
                </a:tc>
                <a:tc>
                  <a:txBody>
                    <a:bodyPr/>
                    <a:lstStyle/>
                    <a:p>
                      <a:pPr marL="342900" indent="-342900">
                        <a:buAutoNum type="arabicParenBoth"/>
                      </a:pPr>
                      <a:r>
                        <a:rPr lang="en-US" dirty="0" smtClean="0"/>
                        <a:t>Statement of Financial Condition</a:t>
                      </a:r>
                    </a:p>
                    <a:p>
                      <a:pPr marL="342900" indent="-342900">
                        <a:buAutoNum type="arabicParenBoth"/>
                      </a:pPr>
                      <a:r>
                        <a:rPr lang="en-US" dirty="0" smtClean="0"/>
                        <a:t>Statement of Operations</a:t>
                      </a:r>
                    </a:p>
                    <a:p>
                      <a:pPr marL="342900" indent="-342900">
                        <a:buAutoNum type="arabicParenBoth"/>
                      </a:pPr>
                      <a:r>
                        <a:rPr lang="en-US" dirty="0" smtClean="0"/>
                        <a:t>Statement of Cash Flows</a:t>
                      </a:r>
                    </a:p>
                    <a:p>
                      <a:pPr marL="342900" indent="-342900">
                        <a:buAutoNum type="arabicParenBoth"/>
                      </a:pPr>
                      <a:r>
                        <a:rPr lang="en-US" dirty="0" smtClean="0"/>
                        <a:t>Notes to Interim Financial Statement</a:t>
                      </a:r>
                      <a:r>
                        <a:rPr lang="en-US" baseline="0" dirty="0" smtClean="0"/>
                        <a:t> </a:t>
                      </a:r>
                      <a:r>
                        <a:rPr lang="en-US" dirty="0" smtClean="0"/>
                        <a:t>and other disclosures</a:t>
                      </a:r>
                    </a:p>
                    <a:p>
                      <a:pPr marL="342900" indent="-342900">
                        <a:buAutoNum type="arabicParenBoth"/>
                      </a:pPr>
                      <a:r>
                        <a:rPr lang="en-US" dirty="0" smtClean="0"/>
                        <a:t>Summary</a:t>
                      </a:r>
                      <a:r>
                        <a:rPr lang="en-US" baseline="0" dirty="0" smtClean="0"/>
                        <a:t> of Cost of Sales</a:t>
                      </a:r>
                      <a:endParaRPr lang="en-US" dirty="0"/>
                    </a:p>
                  </a:txBody>
                  <a:tcPr/>
                </a:tc>
                <a:tc>
                  <a:txBody>
                    <a:bodyPr/>
                    <a:lstStyle/>
                    <a:p>
                      <a:r>
                        <a:rPr lang="en-US" dirty="0" smtClean="0"/>
                        <a:t>Quarterly submission with deadline dates of May 15, August 15, November 15, and February 15</a:t>
                      </a:r>
                      <a:endParaRPr lang="en-US" dirty="0"/>
                    </a:p>
                  </a:txBody>
                  <a:tcPr/>
                </a:tc>
              </a:tr>
            </a:tbl>
          </a:graphicData>
        </a:graphic>
      </p:graphicFrame>
    </p:spTree>
    <p:extLst>
      <p:ext uri="{BB962C8B-B14F-4D97-AF65-F5344CB8AC3E}">
        <p14:creationId xmlns:p14="http://schemas.microsoft.com/office/powerpoint/2010/main" val="3204156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514" y="609794"/>
            <a:ext cx="8797925" cy="1143000"/>
          </a:xfrm>
        </p:spPr>
        <p:txBody>
          <a:bodyPr/>
          <a:lstStyle/>
          <a:p>
            <a:pPr>
              <a:defRPr/>
            </a:pPr>
            <a:r>
              <a:rPr lang="en-US" b="1" dirty="0" smtClean="0"/>
              <a:t>5. Procedural guidelines</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2896958027"/>
              </p:ext>
            </p:extLst>
          </p:nvPr>
        </p:nvGraphicFramePr>
        <p:xfrm>
          <a:off x="2498035" y="1516637"/>
          <a:ext cx="8839200" cy="5341363"/>
        </p:xfrm>
        <a:graphic>
          <a:graphicData uri="http://schemas.openxmlformats.org/drawingml/2006/table">
            <a:tbl>
              <a:tblPr firstRow="1" bandRow="1">
                <a:tableStyleId>{BC89EF96-8CEA-46FF-86C4-4CE0E7609802}</a:tableStyleId>
              </a:tblPr>
              <a:tblGrid>
                <a:gridCol w="2773082"/>
                <a:gridCol w="3119718"/>
                <a:gridCol w="2946400"/>
              </a:tblGrid>
              <a:tr h="504713">
                <a:tc>
                  <a:txBody>
                    <a:bodyPr/>
                    <a:lstStyle/>
                    <a:p>
                      <a:pPr algn="ctr"/>
                      <a:r>
                        <a:rPr lang="en-US" sz="1800" dirty="0" smtClean="0"/>
                        <a:t>Category of Reports</a:t>
                      </a:r>
                      <a:endParaRPr lang="en-US" sz="1800" dirty="0"/>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Type of Reports</a:t>
                      </a:r>
                    </a:p>
                    <a:p>
                      <a:pPr algn="ctr"/>
                      <a:endParaRPr lang="en-US" sz="1800" dirty="0"/>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Date of Submission</a:t>
                      </a:r>
                    </a:p>
                    <a:p>
                      <a:pPr algn="ctr"/>
                      <a:endParaRPr lang="en-US" sz="1800" dirty="0"/>
                    </a:p>
                  </a:txBody>
                  <a:tcPr marT="45723" marB="45723"/>
                </a:tc>
              </a:tr>
              <a:tr h="436025">
                <a:tc>
                  <a:txBody>
                    <a:bodyPr/>
                    <a:lstStyle/>
                    <a:p>
                      <a:r>
                        <a:rPr lang="en-US" sz="1800" dirty="0" smtClean="0"/>
                        <a:t>Category</a:t>
                      </a:r>
                      <a:r>
                        <a:rPr lang="en-US" sz="1800" baseline="0" dirty="0" smtClean="0"/>
                        <a:t> A-2</a:t>
                      </a:r>
                      <a:endParaRPr lang="en-US" sz="1800" dirty="0"/>
                    </a:p>
                  </a:txBody>
                  <a:tcPr marT="45723" marB="45723"/>
                </a:tc>
                <a:tc>
                  <a:txBody>
                    <a:bodyPr/>
                    <a:lstStyle/>
                    <a:p>
                      <a:endParaRPr lang="en-US" sz="1800" dirty="0"/>
                    </a:p>
                  </a:txBody>
                  <a:tcPr marT="45723" marB="45723"/>
                </a:tc>
                <a:tc>
                  <a:txBody>
                    <a:bodyPr/>
                    <a:lstStyle/>
                    <a:p>
                      <a:endParaRPr lang="en-US" sz="1800" dirty="0"/>
                    </a:p>
                  </a:txBody>
                  <a:tcPr marT="45723" marB="45723"/>
                </a:tc>
              </a:tr>
              <a:tr h="4265252">
                <a:tc>
                  <a:txBody>
                    <a:bodyPr/>
                    <a:lstStyle/>
                    <a:p>
                      <a:r>
                        <a:rPr lang="en-US" sz="1800" dirty="0" smtClean="0"/>
                        <a:t>To be prepared and maintained at all times and posted on the school’s bulletin board and/or in any conspicuous place within the school premises</a:t>
                      </a:r>
                      <a:endParaRPr lang="en-US" sz="1800" dirty="0"/>
                    </a:p>
                  </a:txBody>
                  <a:tcPr marT="45723" marB="45723"/>
                </a:tc>
                <a:tc>
                  <a:txBody>
                    <a:bodyPr/>
                    <a:lstStyle/>
                    <a:p>
                      <a:pPr marL="342900" indent="-342900">
                        <a:buAutoNum type="arabicParenBoth"/>
                      </a:pPr>
                      <a:r>
                        <a:rPr lang="en-US" sz="1800" dirty="0" smtClean="0"/>
                        <a:t>Bank Reconciliation</a:t>
                      </a:r>
                    </a:p>
                    <a:p>
                      <a:pPr marL="342900" indent="-342900">
                        <a:buAutoNum type="arabicParenBoth"/>
                      </a:pPr>
                      <a:r>
                        <a:rPr lang="en-US" sz="1800" dirty="0" smtClean="0"/>
                        <a:t>Schedule</a:t>
                      </a:r>
                      <a:r>
                        <a:rPr lang="en-US" sz="1800" baseline="0" dirty="0" smtClean="0"/>
                        <a:t> of Cost of Sales</a:t>
                      </a:r>
                    </a:p>
                    <a:p>
                      <a:pPr marL="342900" indent="-342900">
                        <a:buAutoNum type="arabicParenBoth"/>
                      </a:pPr>
                      <a:r>
                        <a:rPr lang="en-US" sz="1800" baseline="0" dirty="0" smtClean="0"/>
                        <a:t>Schedule of Operating Expenses</a:t>
                      </a:r>
                      <a:endParaRPr lang="en-US" sz="1800" dirty="0" smtClean="0"/>
                    </a:p>
                    <a:p>
                      <a:pPr marL="342900" indent="-342900">
                        <a:buAutoNum type="arabicParenBoth"/>
                      </a:pPr>
                      <a:r>
                        <a:rPr lang="en-US" sz="1800" dirty="0" smtClean="0"/>
                        <a:t>Schedule of Utilization of School</a:t>
                      </a:r>
                      <a:r>
                        <a:rPr lang="en-US" sz="1800" baseline="0" dirty="0" smtClean="0"/>
                        <a:t> Share Program Received from the Cooperative</a:t>
                      </a:r>
                    </a:p>
                    <a:p>
                      <a:pPr marL="342900" indent="-342900">
                        <a:buAutoNum type="arabicParenBoth"/>
                      </a:pPr>
                      <a:r>
                        <a:rPr lang="en-US" sz="1800" baseline="0" dirty="0" smtClean="0"/>
                        <a:t>Schedule of Utilization of Gross Income Generated from the Canteen Laboratory</a:t>
                      </a:r>
                      <a:endParaRPr lang="en-US" sz="1800" dirty="0" smtClean="0"/>
                    </a:p>
                  </a:txBody>
                  <a:tcPr marT="45723" marB="45723"/>
                </a:tc>
                <a:tc>
                  <a:txBody>
                    <a:bodyPr/>
                    <a:lstStyle/>
                    <a:p>
                      <a:r>
                        <a:rPr lang="en-US" sz="1800" dirty="0" smtClean="0"/>
                        <a:t>Monthly with deadline date of every 10</a:t>
                      </a:r>
                      <a:r>
                        <a:rPr lang="en-US" sz="1800" baseline="30000" dirty="0" smtClean="0"/>
                        <a:t>th</a:t>
                      </a:r>
                      <a:r>
                        <a:rPr lang="en-US" sz="1800" dirty="0" smtClean="0"/>
                        <a:t> of the following month. </a:t>
                      </a:r>
                      <a:endParaRPr lang="en-US" sz="1800" dirty="0"/>
                    </a:p>
                  </a:txBody>
                  <a:tcPr marT="45723" marB="45723"/>
                </a:tc>
              </a:tr>
            </a:tbl>
          </a:graphicData>
        </a:graphic>
      </p:graphicFrame>
    </p:spTree>
    <p:extLst>
      <p:ext uri="{BB962C8B-B14F-4D97-AF65-F5344CB8AC3E}">
        <p14:creationId xmlns:p14="http://schemas.microsoft.com/office/powerpoint/2010/main" val="3485228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1_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216</TotalTime>
  <Words>1318</Words>
  <Application>Microsoft Office PowerPoint</Application>
  <PresentationFormat>Widescreen</PresentationFormat>
  <Paragraphs>157</Paragraphs>
  <Slides>31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31</vt:i4>
      </vt:variant>
    </vt:vector>
  </HeadingPairs>
  <TitlesOfParts>
    <vt:vector size="39" baseType="lpstr">
      <vt:lpstr>Arial</vt:lpstr>
      <vt:lpstr>Century Gothic</vt:lpstr>
      <vt:lpstr>Georgia</vt:lpstr>
      <vt:lpstr>Trebuchet MS</vt:lpstr>
      <vt:lpstr>Wingdings 3</vt:lpstr>
      <vt:lpstr>Wisp</vt:lpstr>
      <vt:lpstr>Slipstream</vt:lpstr>
      <vt:lpstr>1_Slipstream</vt:lpstr>
      <vt:lpstr>DepEd Order No. 8 s. 2007  Revised Implementing Guidelines on the Operation and Management of School Canteens in Public Elementary and Secondary Schools</vt:lpstr>
      <vt:lpstr>1.0 Purpose</vt:lpstr>
      <vt:lpstr>3.0 Definition of Terms</vt:lpstr>
      <vt:lpstr>3.0 Definition of Terms</vt:lpstr>
      <vt:lpstr>4.0 Policy Statements</vt:lpstr>
      <vt:lpstr>4.0 Policy Statements</vt:lpstr>
      <vt:lpstr>5.0 Procedural Guidelines</vt:lpstr>
      <vt:lpstr>5. Procedural guidelines</vt:lpstr>
      <vt:lpstr>5. Procedural guidelines</vt:lpstr>
      <vt:lpstr>5. Procedural guidelines</vt:lpstr>
      <vt:lpstr>5. Procedural guidelines</vt:lpstr>
      <vt:lpstr>PowerPoint Presentation</vt:lpstr>
      <vt:lpstr>PowerPoint Presentation</vt:lpstr>
      <vt:lpstr>PowerPoint Presentation</vt:lpstr>
      <vt:lpstr>PowerPoint Presentation</vt:lpstr>
      <vt:lpstr>PowerPoint Presentation</vt:lpstr>
      <vt:lpstr>Different Schedules</vt:lpstr>
      <vt:lpstr>5. Procedural guidelines</vt:lpstr>
      <vt:lpstr>5. Procedural guidelines</vt:lpstr>
      <vt:lpstr>5. Procedural guidelines</vt:lpstr>
      <vt:lpstr>5. Procedural guidelines</vt:lpstr>
      <vt:lpstr>5. Procedural guidelines</vt:lpstr>
      <vt:lpstr>5. Procedural guidelines</vt:lpstr>
      <vt:lpstr>6.0 Specific guidelines for School-Managed Canteens</vt:lpstr>
      <vt:lpstr>6.0 Specific guidelines for School-Managed Canteens</vt:lpstr>
      <vt:lpstr>6.0 Specific guidelines for School-Managed Canteens</vt:lpstr>
      <vt:lpstr>6.0 Specific guidelines for School-Managed Canteens</vt:lpstr>
      <vt:lpstr>7.0 Specific Guidelines for Teachers’ Cooperative-Managed Canteens</vt:lpstr>
      <vt:lpstr>7.0 Specific Guidelines for Teachers’ Cooperative-Managed Canteens</vt:lpstr>
      <vt:lpstr>7.0 Specific Guidelines for Teachers’ Cooperative-Managed Canteens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COA</dc:creator>
  <cp:lastModifiedBy>COA</cp:lastModifiedBy>
  <cp:revision>17</cp:revision>
  <dcterms:created xsi:type="dcterms:W3CDTF">2017-07-13T03:24:53Z</dcterms:created>
  <dcterms:modified xsi:type="dcterms:W3CDTF">2017-07-14T00:20:53Z</dcterms:modified>
</cp:coreProperties>
</file>