
<file path=[Content_Types].xml><?xml version="1.0" encoding="utf-8"?>
<Types xmlns="http://schemas.openxmlformats.org/package/2006/content-types">
  <Default Extension="png" ContentType="image/png"/>
  <Default Extension="tmp"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257" r:id="rId2"/>
    <p:sldId id="361" r:id="rId3"/>
    <p:sldId id="362" r:id="rId4"/>
    <p:sldId id="365" r:id="rId5"/>
    <p:sldId id="376" r:id="rId6"/>
    <p:sldId id="363" r:id="rId7"/>
    <p:sldId id="366" r:id="rId8"/>
    <p:sldId id="364" r:id="rId9"/>
    <p:sldId id="389" r:id="rId10"/>
    <p:sldId id="377" r:id="rId11"/>
    <p:sldId id="393" r:id="rId12"/>
    <p:sldId id="394" r:id="rId13"/>
    <p:sldId id="367" r:id="rId14"/>
    <p:sldId id="390" r:id="rId15"/>
    <p:sldId id="368" r:id="rId16"/>
    <p:sldId id="402" r:id="rId17"/>
    <p:sldId id="403" r:id="rId18"/>
    <p:sldId id="378" r:id="rId19"/>
    <p:sldId id="371" r:id="rId20"/>
    <p:sldId id="395" r:id="rId21"/>
    <p:sldId id="372" r:id="rId22"/>
    <p:sldId id="369" r:id="rId23"/>
    <p:sldId id="379" r:id="rId24"/>
    <p:sldId id="396" r:id="rId25"/>
    <p:sldId id="373" r:id="rId26"/>
    <p:sldId id="397" r:id="rId27"/>
    <p:sldId id="375" r:id="rId28"/>
    <p:sldId id="401" r:id="rId29"/>
    <p:sldId id="400" r:id="rId30"/>
  </p:sldIdLst>
  <p:sldSz cx="12188825"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pos="383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EA400"/>
    <a:srgbClr val="0000FF"/>
    <a:srgbClr val="009242"/>
    <a:srgbClr val="F2B300"/>
    <a:srgbClr val="C9FFE4"/>
    <a:srgbClr val="9FFFCF"/>
    <a:srgbClr val="FFD0B9"/>
    <a:srgbClr val="FFB793"/>
    <a:srgbClr val="FFFFAB"/>
    <a:srgbClr val="FFFF9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954" autoAdjust="0"/>
    <p:restoredTop sz="78636" autoAdjust="0"/>
  </p:normalViewPr>
  <p:slideViewPr>
    <p:cSldViewPr>
      <p:cViewPr varScale="1">
        <p:scale>
          <a:sx n="58" d="100"/>
          <a:sy n="58" d="100"/>
        </p:scale>
        <p:origin x="1020" y="78"/>
      </p:cViewPr>
      <p:guideLst>
        <p:guide orient="horz" pos="2160"/>
        <p:guide pos="2880"/>
        <p:guide pos="3839"/>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9565DF8-1085-4A16-A667-D04AEEB8334E}" type="datetimeFigureOut">
              <a:rPr lang="en-US" smtClean="0"/>
              <a:t>1/18/2019</a:t>
            </a:fld>
            <a:endParaRPr lang="en-US"/>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59CF6F8-3E42-4DEA-88EF-77D3779B66C1}" type="slidenum">
              <a:rPr lang="en-US" smtClean="0"/>
              <a:t>‹#›</a:t>
            </a:fld>
            <a:endParaRPr lang="en-US"/>
          </a:p>
        </p:txBody>
      </p:sp>
    </p:spTree>
    <p:extLst>
      <p:ext uri="{BB962C8B-B14F-4D97-AF65-F5344CB8AC3E}">
        <p14:creationId xmlns:p14="http://schemas.microsoft.com/office/powerpoint/2010/main" val="8834893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r>
              <a:rPr lang="en-US" b="1" dirty="0" smtClean="0"/>
              <a:t>Purpose</a:t>
            </a:r>
            <a:r>
              <a:rPr lang="en-US" b="1" baseline="0" dirty="0" smtClean="0"/>
              <a:t> of the Slide: </a:t>
            </a:r>
            <a:r>
              <a:rPr lang="en-US" b="0" baseline="0" dirty="0" smtClean="0"/>
              <a:t>To introduce participants on the session.</a:t>
            </a:r>
            <a:endParaRPr lang="en-US" b="1" baseline="0" dirty="0" smtClean="0"/>
          </a:p>
          <a:p>
            <a:endParaRPr lang="en-US" baseline="0" dirty="0" smtClean="0"/>
          </a:p>
          <a:p>
            <a:r>
              <a:rPr lang="en-US" b="1" baseline="0" dirty="0" smtClean="0"/>
              <a:t>Note to Presenter:</a:t>
            </a:r>
          </a:p>
          <a:p>
            <a:pPr marL="171450" indent="-171450">
              <a:buFont typeface="Arial" panose="020B0604020202020204" pitchFamily="34" charset="0"/>
              <a:buChar char="•"/>
            </a:pPr>
            <a:r>
              <a:rPr lang="en-US" dirty="0" smtClean="0"/>
              <a:t>This is a title slide.</a:t>
            </a:r>
            <a:endParaRPr lang="en-US" dirty="0"/>
          </a:p>
        </p:txBody>
      </p:sp>
      <p:sp>
        <p:nvSpPr>
          <p:cNvPr id="4" name="Slide Number Placeholder 3"/>
          <p:cNvSpPr>
            <a:spLocks noGrp="1"/>
          </p:cNvSpPr>
          <p:nvPr>
            <p:ph type="sldNum" sz="quarter" idx="10"/>
          </p:nvPr>
        </p:nvSpPr>
        <p:spPr/>
        <p:txBody>
          <a:bodyPr/>
          <a:lstStyle/>
          <a:p>
            <a:fld id="{7A3650A9-E8B7-4B74-A432-E38C7DF3144F}" type="slidenum">
              <a:rPr lang="en-US" smtClean="0"/>
              <a:t>1</a:t>
            </a:fld>
            <a:endParaRPr lang="en-US"/>
          </a:p>
        </p:txBody>
      </p:sp>
    </p:spTree>
    <p:extLst>
      <p:ext uri="{BB962C8B-B14F-4D97-AF65-F5344CB8AC3E}">
        <p14:creationId xmlns:p14="http://schemas.microsoft.com/office/powerpoint/2010/main" val="37732885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smtClean="0"/>
              <a:t>Purpose of the Slide: </a:t>
            </a:r>
            <a:r>
              <a:rPr lang="en-US" b="0" baseline="0" dirty="0" smtClean="0"/>
              <a:t>To introduce Phase II of the RPMS Cycle.</a:t>
            </a:r>
            <a:endParaRPr lang="en-US" b="1" baseline="0" dirty="0" smtClean="0"/>
          </a:p>
          <a:p>
            <a:endParaRPr lang="en-US" baseline="0" dirty="0" smtClean="0"/>
          </a:p>
          <a:p>
            <a:r>
              <a:rPr lang="en-US" b="1" baseline="0" dirty="0" smtClean="0"/>
              <a:t>Notes to Presenter:</a:t>
            </a:r>
          </a:p>
          <a:p>
            <a:pPr marL="171450" indent="-171450">
              <a:buFont typeface="Arial" panose="020B0604020202020204" pitchFamily="34" charset="0"/>
              <a:buChar char="•"/>
            </a:pPr>
            <a:r>
              <a:rPr lang="en-US" b="0" baseline="0" dirty="0" smtClean="0"/>
              <a:t>Mention that Phase II shall commence after the rater and the </a:t>
            </a:r>
            <a:r>
              <a:rPr lang="en-US" b="0" baseline="0" dirty="0" err="1" smtClean="0"/>
              <a:t>ratee</a:t>
            </a:r>
            <a:r>
              <a:rPr lang="en-US" b="0" baseline="0" dirty="0" smtClean="0"/>
              <a:t> committed on the objectives as specified in the IPCRF. The IPCRF must also be signed.</a:t>
            </a:r>
          </a:p>
          <a:p>
            <a:pPr marL="171450" indent="-171450">
              <a:buFont typeface="Arial" panose="020B0604020202020204" pitchFamily="34" charset="0"/>
              <a:buChar char="•"/>
            </a:pPr>
            <a:r>
              <a:rPr lang="en-US" b="0" baseline="0" dirty="0" smtClean="0"/>
              <a:t>Emphasize that this should be done throughout the year.</a:t>
            </a:r>
            <a:endParaRPr lang="en-US" dirty="0" smtClean="0"/>
          </a:p>
          <a:p>
            <a:endParaRPr lang="en-PH" dirty="0"/>
          </a:p>
        </p:txBody>
      </p:sp>
      <p:sp>
        <p:nvSpPr>
          <p:cNvPr id="4" name="Slide Number Placeholder 3"/>
          <p:cNvSpPr>
            <a:spLocks noGrp="1"/>
          </p:cNvSpPr>
          <p:nvPr>
            <p:ph type="sldNum" sz="quarter" idx="10"/>
          </p:nvPr>
        </p:nvSpPr>
        <p:spPr/>
        <p:txBody>
          <a:bodyPr/>
          <a:lstStyle/>
          <a:p>
            <a:fld id="{159CF6F8-3E42-4DEA-88EF-77D3779B66C1}" type="slidenum">
              <a:rPr lang="en-US" smtClean="0"/>
              <a:t>10</a:t>
            </a:fld>
            <a:endParaRPr lang="en-US"/>
          </a:p>
        </p:txBody>
      </p:sp>
    </p:spTree>
    <p:extLst>
      <p:ext uri="{BB962C8B-B14F-4D97-AF65-F5344CB8AC3E}">
        <p14:creationId xmlns:p14="http://schemas.microsoft.com/office/powerpoint/2010/main" val="36260621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PH" b="1" dirty="0" smtClean="0"/>
              <a:t>Purpose of the Slide: </a:t>
            </a:r>
            <a:r>
              <a:rPr lang="en-PH" b="0" dirty="0" smtClean="0"/>
              <a:t>To discuss </a:t>
            </a:r>
            <a:r>
              <a:rPr lang="en-PH" b="0" baseline="0" dirty="0" smtClean="0"/>
              <a:t>what performance monitoring is and its purpose.</a:t>
            </a:r>
            <a:endParaRPr lang="en-PH" b="1" dirty="0" smtClean="0"/>
          </a:p>
          <a:p>
            <a:endParaRPr lang="en-PH" b="1" dirty="0" smtClean="0"/>
          </a:p>
          <a:p>
            <a:r>
              <a:rPr lang="en-PH" b="1" dirty="0" smtClean="0"/>
              <a:t>Notes</a:t>
            </a:r>
            <a:r>
              <a:rPr lang="en-PH" b="1" baseline="0" dirty="0" smtClean="0"/>
              <a:t> to the Presenter:</a:t>
            </a:r>
          </a:p>
          <a:p>
            <a:pPr marL="171450" indent="-171450">
              <a:buFont typeface="Arial" panose="020B0604020202020204" pitchFamily="34" charset="0"/>
              <a:buChar char="•"/>
            </a:pPr>
            <a:r>
              <a:rPr lang="en-PH" dirty="0" smtClean="0"/>
              <a:t>Note that both the rater and the ratee are responsible to agree to track and record significant details through the use of PMCF.</a:t>
            </a:r>
          </a:p>
          <a:p>
            <a:pPr marL="171450" indent="-171450">
              <a:buFont typeface="Arial" panose="020B0604020202020204" pitchFamily="34" charset="0"/>
              <a:buChar char="•"/>
            </a:pPr>
            <a:r>
              <a:rPr lang="en-PH" dirty="0" smtClean="0"/>
              <a:t>Emphasize</a:t>
            </a:r>
            <a:r>
              <a:rPr lang="en-PH" baseline="0" dirty="0" smtClean="0"/>
              <a:t> that s</a:t>
            </a:r>
            <a:r>
              <a:rPr lang="en-PH" dirty="0" smtClean="0"/>
              <a:t>ignificant details are actual events and behaviors in which both positive and negative performances are observed and documented.</a:t>
            </a:r>
            <a:endParaRPr lang="en-PH" dirty="0"/>
          </a:p>
        </p:txBody>
      </p:sp>
      <p:sp>
        <p:nvSpPr>
          <p:cNvPr id="4" name="Slide Number Placeholder 3"/>
          <p:cNvSpPr>
            <a:spLocks noGrp="1"/>
          </p:cNvSpPr>
          <p:nvPr>
            <p:ph type="sldNum" sz="quarter" idx="10"/>
          </p:nvPr>
        </p:nvSpPr>
        <p:spPr/>
        <p:txBody>
          <a:bodyPr/>
          <a:lstStyle/>
          <a:p>
            <a:fld id="{159CF6F8-3E42-4DEA-88EF-77D3779B66C1}" type="slidenum">
              <a:rPr lang="en-US" smtClean="0"/>
              <a:t>11</a:t>
            </a:fld>
            <a:endParaRPr lang="en-US"/>
          </a:p>
        </p:txBody>
      </p:sp>
    </p:spTree>
    <p:extLst>
      <p:ext uri="{BB962C8B-B14F-4D97-AF65-F5344CB8AC3E}">
        <p14:creationId xmlns:p14="http://schemas.microsoft.com/office/powerpoint/2010/main" val="21552357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PH" b="1" dirty="0" smtClean="0"/>
              <a:t>Purpose of the Slide: </a:t>
            </a:r>
            <a:r>
              <a:rPr lang="en-PH" b="0" dirty="0" smtClean="0"/>
              <a:t>To discuss </a:t>
            </a:r>
            <a:r>
              <a:rPr lang="en-PH" b="0" baseline="0" dirty="0" smtClean="0"/>
              <a:t>what coaching and feedback is and its purpose.</a:t>
            </a:r>
            <a:endParaRPr lang="en-PH" b="1" dirty="0" smtClean="0"/>
          </a:p>
          <a:p>
            <a:endParaRPr lang="en-PH" b="1" dirty="0" smtClean="0"/>
          </a:p>
          <a:p>
            <a:r>
              <a:rPr lang="en-PH" b="1" dirty="0" smtClean="0"/>
              <a:t>Notes to the Presenter:</a:t>
            </a:r>
          </a:p>
          <a:p>
            <a:pPr marL="171450" indent="-171450">
              <a:buFont typeface="Arial" panose="020B0604020202020204" pitchFamily="34" charset="0"/>
              <a:buChar char="•"/>
            </a:pPr>
            <a:r>
              <a:rPr lang="en-PH" dirty="0" smtClean="0"/>
              <a:t>Discuss that:</a:t>
            </a:r>
          </a:p>
          <a:p>
            <a:pPr marL="628650" lvl="1" indent="-171450">
              <a:buFont typeface="Arial" panose="020B0604020202020204" pitchFamily="34" charset="0"/>
              <a:buChar char="•"/>
            </a:pPr>
            <a:r>
              <a:rPr lang="en-PH" dirty="0" smtClean="0"/>
              <a:t>Coaching and feedback is a continuous process. Coaching and feedback shall be provided by the </a:t>
            </a:r>
            <a:r>
              <a:rPr lang="en-PH" dirty="0" err="1" smtClean="0"/>
              <a:t>rater</a:t>
            </a:r>
            <a:r>
              <a:rPr lang="en-PH" dirty="0" smtClean="0"/>
              <a:t> and/or shall be sought  by the ratee to improve work performance and </a:t>
            </a:r>
            <a:r>
              <a:rPr lang="en-PH" dirty="0" err="1" smtClean="0"/>
              <a:t>behavior</a:t>
            </a:r>
            <a:r>
              <a:rPr lang="en-PH" dirty="0" smtClean="0"/>
              <a:t>.</a:t>
            </a:r>
          </a:p>
          <a:p>
            <a:pPr marL="628650" lvl="1" indent="-171450">
              <a:buFont typeface="Arial" panose="020B0604020202020204" pitchFamily="34" charset="0"/>
              <a:buChar char="•"/>
            </a:pPr>
            <a:r>
              <a:rPr lang="en-PH" dirty="0" smtClean="0"/>
              <a:t>The rater, playing a critical role in the performance monitoring and coaching, shall provide an enabling environment and intervention to improve performance and to manage and develop individual potentials.</a:t>
            </a:r>
            <a:endParaRPr lang="en-US" dirty="0" smtClean="0"/>
          </a:p>
        </p:txBody>
      </p:sp>
      <p:sp>
        <p:nvSpPr>
          <p:cNvPr id="4" name="Slide Number Placeholder 3"/>
          <p:cNvSpPr>
            <a:spLocks noGrp="1"/>
          </p:cNvSpPr>
          <p:nvPr>
            <p:ph type="sldNum" sz="quarter" idx="10"/>
          </p:nvPr>
        </p:nvSpPr>
        <p:spPr/>
        <p:txBody>
          <a:bodyPr/>
          <a:lstStyle/>
          <a:p>
            <a:fld id="{159CF6F8-3E42-4DEA-88EF-77D3779B66C1}" type="slidenum">
              <a:rPr lang="en-US" smtClean="0"/>
              <a:t>12</a:t>
            </a:fld>
            <a:endParaRPr lang="en-US"/>
          </a:p>
        </p:txBody>
      </p:sp>
    </p:spTree>
    <p:extLst>
      <p:ext uri="{BB962C8B-B14F-4D97-AF65-F5344CB8AC3E}">
        <p14:creationId xmlns:p14="http://schemas.microsoft.com/office/powerpoint/2010/main" val="496176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PH" b="1" dirty="0" smtClean="0"/>
              <a:t>Purpose of the Slide: </a:t>
            </a:r>
            <a:r>
              <a:rPr lang="en-PH" b="0" dirty="0" smtClean="0"/>
              <a:t>To</a:t>
            </a:r>
            <a:r>
              <a:rPr lang="en-PH" b="0" baseline="0" dirty="0" smtClean="0"/>
              <a:t> discuss the activity in Phase II of the RPMS Cycle.</a:t>
            </a:r>
            <a:endParaRPr lang="en-PH" b="1" dirty="0" smtClean="0"/>
          </a:p>
          <a:p>
            <a:endParaRPr lang="en-PH" b="1" dirty="0" smtClean="0"/>
          </a:p>
          <a:p>
            <a:r>
              <a:rPr lang="en-PH" b="1" dirty="0" smtClean="0"/>
              <a:t>Notes to the Presenter:</a:t>
            </a:r>
          </a:p>
          <a:p>
            <a:pPr marL="171450" indent="-171450">
              <a:buFont typeface="Arial" panose="020B0604020202020204" pitchFamily="34" charset="0"/>
              <a:buChar char="•"/>
            </a:pPr>
            <a:r>
              <a:rPr lang="en-PH" dirty="0" smtClean="0"/>
              <a:t>Emphasize that:</a:t>
            </a:r>
          </a:p>
          <a:p>
            <a:pPr marL="628650" lvl="1" indent="-171450">
              <a:buFont typeface="Arial" panose="020B0604020202020204" pitchFamily="34" charset="0"/>
              <a:buChar char="•"/>
            </a:pPr>
            <a:r>
              <a:rPr lang="en-PH" dirty="0" smtClean="0"/>
              <a:t>A mid-year review is prescribed to determine the progress in achieving the Objectives.</a:t>
            </a:r>
          </a:p>
          <a:p>
            <a:pPr marL="628650" lvl="1" indent="-171450">
              <a:buFont typeface="Arial" panose="020B0604020202020204" pitchFamily="34" charset="0"/>
              <a:buChar char="•"/>
            </a:pPr>
            <a:r>
              <a:rPr lang="en-PH" dirty="0" smtClean="0"/>
              <a:t>During the mid-year review, the rater shall inform the </a:t>
            </a:r>
            <a:r>
              <a:rPr lang="en-PH" dirty="0" err="1" smtClean="0"/>
              <a:t>Ratee</a:t>
            </a:r>
            <a:r>
              <a:rPr lang="en-PH" dirty="0" smtClean="0"/>
              <a:t> status of performance.</a:t>
            </a:r>
            <a:endParaRPr lang="en-PH" baseline="0" dirty="0" smtClean="0"/>
          </a:p>
          <a:p>
            <a:pPr marL="628650" lvl="1" indent="-171450">
              <a:buFont typeface="Arial" panose="020B0604020202020204" pitchFamily="34" charset="0"/>
              <a:buChar char="•"/>
            </a:pPr>
            <a:r>
              <a:rPr lang="en-PH" dirty="0" smtClean="0"/>
              <a:t>Coaching, feedback and appropriate interventions shall be provided whenever necessary.</a:t>
            </a:r>
          </a:p>
          <a:p>
            <a:endParaRPr lang="en-PH" dirty="0"/>
          </a:p>
        </p:txBody>
      </p:sp>
      <p:sp>
        <p:nvSpPr>
          <p:cNvPr id="4" name="Slide Number Placeholder 3"/>
          <p:cNvSpPr>
            <a:spLocks noGrp="1"/>
          </p:cNvSpPr>
          <p:nvPr>
            <p:ph type="sldNum" sz="quarter" idx="10"/>
          </p:nvPr>
        </p:nvSpPr>
        <p:spPr/>
        <p:txBody>
          <a:bodyPr/>
          <a:lstStyle/>
          <a:p>
            <a:fld id="{159CF6F8-3E42-4DEA-88EF-77D3779B66C1}" type="slidenum">
              <a:rPr lang="en-US" smtClean="0"/>
              <a:t>13</a:t>
            </a:fld>
            <a:endParaRPr lang="en-US"/>
          </a:p>
        </p:txBody>
      </p:sp>
    </p:spTree>
    <p:extLst>
      <p:ext uri="{BB962C8B-B14F-4D97-AF65-F5344CB8AC3E}">
        <p14:creationId xmlns:p14="http://schemas.microsoft.com/office/powerpoint/2010/main" val="16296841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PH" b="1" dirty="0" smtClean="0"/>
              <a:t>Purpose of the Slide: </a:t>
            </a:r>
            <a:r>
              <a:rPr lang="en-PH" b="0" dirty="0" smtClean="0"/>
              <a:t>To show</a:t>
            </a:r>
            <a:r>
              <a:rPr lang="en-PH" b="0" baseline="0" dirty="0" smtClean="0"/>
              <a:t> the different tools/forms used in Phase II, Performance Monitoring and Coaching</a:t>
            </a:r>
            <a:endParaRPr lang="en-PH" b="1" dirty="0" smtClean="0"/>
          </a:p>
          <a:p>
            <a:endParaRPr lang="en-PH" b="1" dirty="0" smtClean="0"/>
          </a:p>
          <a:p>
            <a:r>
              <a:rPr lang="en-PH" b="1" dirty="0" smtClean="0"/>
              <a:t>Notes to the Presenter:</a:t>
            </a:r>
          </a:p>
          <a:p>
            <a:pPr marL="171450" indent="-171450">
              <a:buFont typeface="Arial" panose="020B0604020202020204" pitchFamily="34" charset="0"/>
              <a:buChar char="•"/>
            </a:pPr>
            <a:r>
              <a:rPr lang="en-PH" dirty="0" smtClean="0"/>
              <a:t>Emphasize that raters</a:t>
            </a:r>
            <a:r>
              <a:rPr lang="en-PH" baseline="0" dirty="0" smtClean="0"/>
              <a:t> and ratees are responsible to familiarize themselves with these tools.</a:t>
            </a:r>
            <a:endParaRPr lang="en-PH" dirty="0"/>
          </a:p>
        </p:txBody>
      </p:sp>
      <p:sp>
        <p:nvSpPr>
          <p:cNvPr id="4" name="Slide Number Placeholder 3"/>
          <p:cNvSpPr>
            <a:spLocks noGrp="1"/>
          </p:cNvSpPr>
          <p:nvPr>
            <p:ph type="sldNum" sz="quarter" idx="10"/>
          </p:nvPr>
        </p:nvSpPr>
        <p:spPr/>
        <p:txBody>
          <a:bodyPr/>
          <a:lstStyle/>
          <a:p>
            <a:fld id="{159CF6F8-3E42-4DEA-88EF-77D3779B66C1}" type="slidenum">
              <a:rPr lang="en-US" smtClean="0"/>
              <a:t>14</a:t>
            </a:fld>
            <a:endParaRPr lang="en-US"/>
          </a:p>
        </p:txBody>
      </p:sp>
    </p:spTree>
    <p:extLst>
      <p:ext uri="{BB962C8B-B14F-4D97-AF65-F5344CB8AC3E}">
        <p14:creationId xmlns:p14="http://schemas.microsoft.com/office/powerpoint/2010/main" val="7980054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PH" b="1" dirty="0" smtClean="0"/>
              <a:t>Purpose of the Slide: </a:t>
            </a:r>
            <a:r>
              <a:rPr lang="en-PH" b="0" dirty="0" smtClean="0"/>
              <a:t>To emphasize</a:t>
            </a:r>
            <a:r>
              <a:rPr lang="en-PH" b="0" baseline="0" dirty="0" smtClean="0"/>
              <a:t> outputs at the end of Phase II.</a:t>
            </a:r>
          </a:p>
          <a:p>
            <a:endParaRPr lang="en-PH" b="0" baseline="0" dirty="0" smtClean="0"/>
          </a:p>
          <a:p>
            <a:r>
              <a:rPr lang="en-PH" b="1" baseline="0" dirty="0" smtClean="0"/>
              <a:t>Notes to Presenter:</a:t>
            </a:r>
          </a:p>
          <a:p>
            <a:pPr marL="171450" indent="-171450">
              <a:buFont typeface="Arial" panose="020B0604020202020204" pitchFamily="34" charset="0"/>
              <a:buChar char="•"/>
            </a:pPr>
            <a:r>
              <a:rPr lang="en-PH" b="0" baseline="0" dirty="0" smtClean="0"/>
              <a:t>Read through the slide.</a:t>
            </a:r>
          </a:p>
        </p:txBody>
      </p:sp>
      <p:sp>
        <p:nvSpPr>
          <p:cNvPr id="4" name="Slide Number Placeholder 3"/>
          <p:cNvSpPr>
            <a:spLocks noGrp="1"/>
          </p:cNvSpPr>
          <p:nvPr>
            <p:ph type="sldNum" sz="quarter" idx="10"/>
          </p:nvPr>
        </p:nvSpPr>
        <p:spPr/>
        <p:txBody>
          <a:bodyPr/>
          <a:lstStyle/>
          <a:p>
            <a:fld id="{159CF6F8-3E42-4DEA-88EF-77D3779B66C1}" type="slidenum">
              <a:rPr lang="en-US" smtClean="0"/>
              <a:t>15</a:t>
            </a:fld>
            <a:endParaRPr lang="en-US"/>
          </a:p>
        </p:txBody>
      </p:sp>
    </p:spTree>
    <p:extLst>
      <p:ext uri="{BB962C8B-B14F-4D97-AF65-F5344CB8AC3E}">
        <p14:creationId xmlns:p14="http://schemas.microsoft.com/office/powerpoint/2010/main" val="24808431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smtClean="0"/>
              <a:t>Purpose of the Slide: </a:t>
            </a:r>
            <a:r>
              <a:rPr lang="en-US" b="0" baseline="0" dirty="0" smtClean="0"/>
              <a:t>To discuss the activities in Portfolio Preparation and Organization and timeline.</a:t>
            </a:r>
            <a:endParaRPr lang="en-US" b="1" baseline="0" dirty="0" smtClean="0"/>
          </a:p>
          <a:p>
            <a:endParaRPr lang="en-US" baseline="0" dirty="0" smtClean="0"/>
          </a:p>
          <a:p>
            <a:r>
              <a:rPr lang="en-US" b="1" baseline="0" dirty="0" smtClean="0"/>
              <a:t>Notes to Presenter:</a:t>
            </a:r>
            <a:endParaRPr lang="en-US" b="1" dirty="0" smtClean="0"/>
          </a:p>
          <a:p>
            <a:pPr marL="171450" indent="-171450">
              <a:buFont typeface="Arial" panose="020B0604020202020204" pitchFamily="34" charset="0"/>
              <a:buChar char="•"/>
            </a:pPr>
            <a:r>
              <a:rPr lang="en-US" dirty="0" smtClean="0"/>
              <a:t>Note:</a:t>
            </a:r>
          </a:p>
          <a:p>
            <a:pPr marL="628650" lvl="1" indent="-171450">
              <a:buFont typeface="Arial" panose="020B0604020202020204" pitchFamily="34" charset="0"/>
              <a:buChar char="•"/>
            </a:pPr>
            <a:r>
              <a:rPr lang="en-US" dirty="0" smtClean="0"/>
              <a:t>That after</a:t>
            </a:r>
            <a:r>
              <a:rPr lang="en-US" baseline="0" dirty="0" smtClean="0"/>
              <a:t> the Midyear review,</a:t>
            </a:r>
            <a:r>
              <a:rPr lang="en-US" dirty="0" smtClean="0"/>
              <a:t> classroom observations must</a:t>
            </a:r>
            <a:r>
              <a:rPr lang="en-US" baseline="0" dirty="0" smtClean="0"/>
              <a:t> resume to complete the four (4) observations</a:t>
            </a:r>
            <a:r>
              <a:rPr lang="en-US" dirty="0" smtClean="0"/>
              <a:t>.</a:t>
            </a:r>
            <a:endParaRPr lang="en-US" baseline="0" dirty="0" smtClean="0"/>
          </a:p>
          <a:p>
            <a:pPr marL="628650" lvl="1" indent="-171450">
              <a:buFont typeface="Arial" panose="020B0604020202020204" pitchFamily="34" charset="0"/>
              <a:buChar char="•"/>
            </a:pPr>
            <a:r>
              <a:rPr lang="en-US" baseline="0" dirty="0" smtClean="0"/>
              <a:t>By March, all ratees (teachers) must have already four (4) classroom observation ratings.</a:t>
            </a:r>
          </a:p>
        </p:txBody>
      </p:sp>
      <p:sp>
        <p:nvSpPr>
          <p:cNvPr id="4" name="Slide Number Placeholder 3"/>
          <p:cNvSpPr>
            <a:spLocks noGrp="1"/>
          </p:cNvSpPr>
          <p:nvPr>
            <p:ph type="sldNum" sz="quarter" idx="10"/>
          </p:nvPr>
        </p:nvSpPr>
        <p:spPr/>
        <p:txBody>
          <a:bodyPr/>
          <a:lstStyle/>
          <a:p>
            <a:fld id="{159CF6F8-3E42-4DEA-88EF-77D3779B66C1}" type="slidenum">
              <a:rPr lang="en-US" smtClean="0"/>
              <a:t>16</a:t>
            </a:fld>
            <a:endParaRPr lang="en-US"/>
          </a:p>
        </p:txBody>
      </p:sp>
    </p:spTree>
    <p:extLst>
      <p:ext uri="{BB962C8B-B14F-4D97-AF65-F5344CB8AC3E}">
        <p14:creationId xmlns:p14="http://schemas.microsoft.com/office/powerpoint/2010/main" val="27987856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smtClean="0"/>
              <a:t>Purpose of the Slide: </a:t>
            </a:r>
            <a:r>
              <a:rPr lang="en-US" b="0" baseline="0" dirty="0" smtClean="0"/>
              <a:t>To discuss the activities in Portfolio Preparation and Organization and timeline.</a:t>
            </a:r>
            <a:endParaRPr lang="en-US" b="1" baseline="0" dirty="0" smtClean="0"/>
          </a:p>
          <a:p>
            <a:endParaRPr lang="en-US" baseline="0" dirty="0" smtClean="0"/>
          </a:p>
          <a:p>
            <a:r>
              <a:rPr lang="en-US" b="1" baseline="0" dirty="0" smtClean="0"/>
              <a:t>Notes to Presenter:</a:t>
            </a:r>
            <a:endParaRPr lang="en-US" b="1" dirty="0" smtClean="0"/>
          </a:p>
          <a:p>
            <a:pPr marL="171450" indent="-171450">
              <a:buFont typeface="Arial" panose="020B0604020202020204" pitchFamily="34" charset="0"/>
              <a:buChar char="•"/>
            </a:pPr>
            <a:r>
              <a:rPr lang="en-US" dirty="0" smtClean="0"/>
              <a:t>Note</a:t>
            </a:r>
            <a:r>
              <a:rPr lang="en-US" baseline="0" dirty="0" smtClean="0"/>
              <a:t> that </a:t>
            </a:r>
            <a:r>
              <a:rPr lang="en-US" baseline="0" dirty="0" err="1" smtClean="0"/>
              <a:t>r</a:t>
            </a:r>
            <a:r>
              <a:rPr lang="en-US" dirty="0" err="1" smtClean="0"/>
              <a:t>atees</a:t>
            </a:r>
            <a:r>
              <a:rPr lang="en-US" dirty="0" smtClean="0"/>
              <a:t> (teachers) shall</a:t>
            </a:r>
            <a:r>
              <a:rPr lang="en-US" baseline="0" dirty="0" smtClean="0"/>
              <a:t> continue the gathering and organizing of documents for their portfolio.</a:t>
            </a:r>
          </a:p>
          <a:p>
            <a:pPr marL="0" indent="0">
              <a:buFont typeface="Arial" panose="020B0604020202020204" pitchFamily="34" charset="0"/>
              <a:buNone/>
            </a:pPr>
            <a:endParaRPr lang="en-US" dirty="0" smtClean="0"/>
          </a:p>
        </p:txBody>
      </p:sp>
      <p:sp>
        <p:nvSpPr>
          <p:cNvPr id="4" name="Slide Number Placeholder 3"/>
          <p:cNvSpPr>
            <a:spLocks noGrp="1"/>
          </p:cNvSpPr>
          <p:nvPr>
            <p:ph type="sldNum" sz="quarter" idx="10"/>
          </p:nvPr>
        </p:nvSpPr>
        <p:spPr/>
        <p:txBody>
          <a:bodyPr/>
          <a:lstStyle/>
          <a:p>
            <a:fld id="{159CF6F8-3E42-4DEA-88EF-77D3779B66C1}" type="slidenum">
              <a:rPr lang="en-US" smtClean="0"/>
              <a:t>17</a:t>
            </a:fld>
            <a:endParaRPr lang="en-US"/>
          </a:p>
        </p:txBody>
      </p:sp>
    </p:spTree>
    <p:extLst>
      <p:ext uri="{BB962C8B-B14F-4D97-AF65-F5344CB8AC3E}">
        <p14:creationId xmlns:p14="http://schemas.microsoft.com/office/powerpoint/2010/main" val="30935674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smtClean="0"/>
              <a:t>Purpose of the Slide: </a:t>
            </a:r>
            <a:r>
              <a:rPr lang="en-US" b="0" baseline="0" dirty="0" smtClean="0"/>
              <a:t>To introduce the Phase III of the RPMS Cycle.</a:t>
            </a:r>
            <a:endParaRPr lang="en-US" b="1" baseline="0" dirty="0" smtClean="0"/>
          </a:p>
          <a:p>
            <a:endParaRPr lang="en-US" baseline="0" dirty="0" smtClean="0"/>
          </a:p>
          <a:p>
            <a:r>
              <a:rPr lang="en-US" b="1" baseline="0" dirty="0" smtClean="0"/>
              <a:t>Notes to Presenter:</a:t>
            </a:r>
          </a:p>
          <a:p>
            <a:pPr marL="171450" indent="-171450">
              <a:buFont typeface="Arial" panose="020B0604020202020204" pitchFamily="34" charset="0"/>
              <a:buChar char="•"/>
            </a:pPr>
            <a:r>
              <a:rPr lang="en-US" b="0" baseline="0" dirty="0" smtClean="0"/>
              <a:t>Mention that Phase III shall be done at the end of the performance cycle to assess teachers’ performance level based on commitments and measures as contained in the signed IPCRF.</a:t>
            </a:r>
          </a:p>
          <a:p>
            <a:pPr marL="171450" indent="-171450">
              <a:buFont typeface="Arial" panose="020B0604020202020204" pitchFamily="34" charset="0"/>
              <a:buChar char="•"/>
            </a:pPr>
            <a:r>
              <a:rPr lang="en-US" b="0" baseline="0" dirty="0" smtClean="0"/>
              <a:t>Highlight that the schedule of Phase III is on April 1</a:t>
            </a:r>
            <a:r>
              <a:rPr lang="en-US" b="0" baseline="30000" dirty="0" smtClean="0"/>
              <a:t>st</a:t>
            </a:r>
            <a:r>
              <a:rPr lang="en-US" b="0" baseline="0" dirty="0" smtClean="0"/>
              <a:t> week.</a:t>
            </a:r>
            <a:endParaRPr lang="en-US" dirty="0" smtClean="0"/>
          </a:p>
          <a:p>
            <a:endParaRPr lang="en-PH" dirty="0" smtClean="0"/>
          </a:p>
          <a:p>
            <a:endParaRPr lang="en-PH" dirty="0"/>
          </a:p>
        </p:txBody>
      </p:sp>
      <p:sp>
        <p:nvSpPr>
          <p:cNvPr id="4" name="Slide Number Placeholder 3"/>
          <p:cNvSpPr>
            <a:spLocks noGrp="1"/>
          </p:cNvSpPr>
          <p:nvPr>
            <p:ph type="sldNum" sz="quarter" idx="10"/>
          </p:nvPr>
        </p:nvSpPr>
        <p:spPr/>
        <p:txBody>
          <a:bodyPr/>
          <a:lstStyle/>
          <a:p>
            <a:fld id="{159CF6F8-3E42-4DEA-88EF-77D3779B66C1}" type="slidenum">
              <a:rPr lang="en-US" smtClean="0"/>
              <a:t>18</a:t>
            </a:fld>
            <a:endParaRPr lang="en-US"/>
          </a:p>
        </p:txBody>
      </p:sp>
    </p:spTree>
    <p:extLst>
      <p:ext uri="{BB962C8B-B14F-4D97-AF65-F5344CB8AC3E}">
        <p14:creationId xmlns:p14="http://schemas.microsoft.com/office/powerpoint/2010/main" val="20169180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PH" b="1" dirty="0" smtClean="0"/>
              <a:t>Purpose of the Slide: </a:t>
            </a:r>
            <a:r>
              <a:rPr lang="en-PH" b="0" dirty="0" smtClean="0"/>
              <a:t>To</a:t>
            </a:r>
            <a:r>
              <a:rPr lang="en-PH" b="0" baseline="0" dirty="0" smtClean="0"/>
              <a:t> discuss the activity in Phase III.</a:t>
            </a:r>
            <a:endParaRPr lang="en-PH" b="1" dirty="0" smtClean="0"/>
          </a:p>
          <a:p>
            <a:endParaRPr lang="en-PH" b="1" dirty="0" smtClean="0"/>
          </a:p>
          <a:p>
            <a:r>
              <a:rPr lang="en-PH" b="1" dirty="0" smtClean="0"/>
              <a:t>Notes to the Presenter:</a:t>
            </a:r>
          </a:p>
          <a:p>
            <a:pPr marL="171450" indent="-171450">
              <a:buFont typeface="Arial" panose="020B0604020202020204" pitchFamily="34" charset="0"/>
              <a:buChar char="•"/>
            </a:pPr>
            <a:r>
              <a:rPr lang="en-PH" dirty="0" smtClean="0"/>
              <a:t>Highlight that:</a:t>
            </a:r>
          </a:p>
          <a:p>
            <a:pPr marL="628650" lvl="1" indent="-171450">
              <a:buFont typeface="Arial" panose="020B0604020202020204" pitchFamily="34" charset="0"/>
              <a:buChar char="•"/>
            </a:pPr>
            <a:r>
              <a:rPr lang="en-PH" dirty="0" smtClean="0"/>
              <a:t>The rater and the ratee shall discuss and agree on the actual accomplishments and results of the performance commitments and measures made at the beginning of the rating period.</a:t>
            </a:r>
          </a:p>
          <a:p>
            <a:pPr marL="628650" lvl="1" indent="-171450">
              <a:buFont typeface="Arial" panose="020B0604020202020204" pitchFamily="34" charset="0"/>
              <a:buChar char="•"/>
            </a:pPr>
            <a:r>
              <a:rPr lang="en-PH" dirty="0" smtClean="0"/>
              <a:t>They shall pass judgment</a:t>
            </a:r>
            <a:r>
              <a:rPr lang="en-PH" baseline="0" dirty="0" smtClean="0"/>
              <a:t> </a:t>
            </a:r>
            <a:r>
              <a:rPr lang="en-PH" dirty="0" smtClean="0"/>
              <a:t>whether each objective has been achieved or not.</a:t>
            </a:r>
          </a:p>
          <a:p>
            <a:pPr marL="628650" lvl="1" indent="-171450">
              <a:buFont typeface="Arial" panose="020B0604020202020204" pitchFamily="34" charset="0"/>
              <a:buChar char="•"/>
            </a:pPr>
            <a:r>
              <a:rPr lang="en-PH" dirty="0" smtClean="0"/>
              <a:t>The significant incidents as reflected in the Performance Monitoring and</a:t>
            </a:r>
            <a:r>
              <a:rPr lang="en-PH" baseline="0" dirty="0" smtClean="0"/>
              <a:t> Coaching Form (</a:t>
            </a:r>
            <a:r>
              <a:rPr lang="en-PH" dirty="0" smtClean="0"/>
              <a:t>PMCF) shall be considered for the actual results.</a:t>
            </a:r>
          </a:p>
          <a:p>
            <a:pPr marL="628650" lvl="1" indent="-171450">
              <a:buFont typeface="Arial" panose="020B0604020202020204" pitchFamily="34" charset="0"/>
              <a:buChar char="•"/>
            </a:pPr>
            <a:r>
              <a:rPr lang="en-PH" dirty="0" smtClean="0"/>
              <a:t>The </a:t>
            </a:r>
            <a:r>
              <a:rPr lang="en-PH" dirty="0" err="1" smtClean="0"/>
              <a:t>rater</a:t>
            </a:r>
            <a:r>
              <a:rPr lang="en-PH" dirty="0" smtClean="0"/>
              <a:t> and the ratee shall reach an agreement by signing the IPCRF.</a:t>
            </a:r>
            <a:endParaRPr lang="en-PH" dirty="0"/>
          </a:p>
        </p:txBody>
      </p:sp>
      <p:sp>
        <p:nvSpPr>
          <p:cNvPr id="4" name="Slide Number Placeholder 3"/>
          <p:cNvSpPr>
            <a:spLocks noGrp="1"/>
          </p:cNvSpPr>
          <p:nvPr>
            <p:ph type="sldNum" sz="quarter" idx="10"/>
          </p:nvPr>
        </p:nvSpPr>
        <p:spPr/>
        <p:txBody>
          <a:bodyPr/>
          <a:lstStyle/>
          <a:p>
            <a:fld id="{159CF6F8-3E42-4DEA-88EF-77D3779B66C1}" type="slidenum">
              <a:rPr lang="en-US" smtClean="0"/>
              <a:t>19</a:t>
            </a:fld>
            <a:endParaRPr lang="en-US"/>
          </a:p>
        </p:txBody>
      </p:sp>
    </p:spTree>
    <p:extLst>
      <p:ext uri="{BB962C8B-B14F-4D97-AF65-F5344CB8AC3E}">
        <p14:creationId xmlns:p14="http://schemas.microsoft.com/office/powerpoint/2010/main" val="20149263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Purpose</a:t>
            </a:r>
            <a:r>
              <a:rPr lang="en-US" b="1" baseline="0" dirty="0" smtClean="0"/>
              <a:t> of the Slide: </a:t>
            </a:r>
            <a:r>
              <a:rPr lang="en-US" b="0" baseline="0" dirty="0" smtClean="0"/>
              <a:t>To show the RPMS Cycle from Phase I to IV</a:t>
            </a:r>
            <a:endParaRPr lang="en-US" b="1" baseline="0" dirty="0" smtClean="0"/>
          </a:p>
          <a:p>
            <a:endParaRPr lang="en-US" baseline="0" dirty="0" smtClean="0"/>
          </a:p>
          <a:p>
            <a:r>
              <a:rPr lang="en-US" b="1" baseline="0" dirty="0" smtClean="0"/>
              <a:t>Notes to Presenter:</a:t>
            </a:r>
          </a:p>
          <a:p>
            <a:pPr marL="171450" indent="-171450">
              <a:buFont typeface="Arial" panose="020B0604020202020204" pitchFamily="34" charset="0"/>
              <a:buChar char="•"/>
            </a:pPr>
            <a:r>
              <a:rPr lang="en-US" b="0" baseline="0" dirty="0" smtClean="0"/>
              <a:t>Emphasize that:</a:t>
            </a:r>
          </a:p>
          <a:p>
            <a:pPr marL="628650" lvl="1" indent="-171450">
              <a:buFont typeface="Arial" panose="020B0604020202020204" pitchFamily="34" charset="0"/>
              <a:buChar char="•"/>
            </a:pPr>
            <a:r>
              <a:rPr lang="en-US" b="0" baseline="0" dirty="0" smtClean="0"/>
              <a:t>The same RPMS Tools are used in each of the phases of the RPMS Cycle. Raters and Ratees must be familiar with the RPMS associated tools and its use and purpose in each phase of the RPMS Cycle.</a:t>
            </a:r>
          </a:p>
          <a:p>
            <a:pPr marL="628650" lvl="1" indent="-171450">
              <a:buFont typeface="Arial" panose="020B0604020202020204" pitchFamily="34" charset="0"/>
              <a:buChar char="•"/>
            </a:pPr>
            <a:r>
              <a:rPr lang="en-US" b="0" baseline="0" dirty="0" smtClean="0"/>
              <a:t>The RPMS cycle is equivalent to one school year in DepEd.</a:t>
            </a:r>
            <a:endParaRPr lang="en-US" b="0" dirty="0" smtClean="0"/>
          </a:p>
          <a:p>
            <a:pPr marL="171450" indent="-171450">
              <a:buFont typeface="Arial" panose="020B0604020202020204" pitchFamily="34" charset="0"/>
              <a:buChar char="•"/>
            </a:pPr>
            <a:endParaRPr lang="en-US" dirty="0" smtClean="0"/>
          </a:p>
          <a:p>
            <a:endParaRPr lang="en-US" dirty="0" smtClean="0"/>
          </a:p>
          <a:p>
            <a:endParaRPr lang="en-US" dirty="0"/>
          </a:p>
        </p:txBody>
      </p:sp>
      <p:sp>
        <p:nvSpPr>
          <p:cNvPr id="4" name="Slide Number Placeholder 3"/>
          <p:cNvSpPr>
            <a:spLocks noGrp="1"/>
          </p:cNvSpPr>
          <p:nvPr>
            <p:ph type="sldNum" sz="quarter" idx="5"/>
          </p:nvPr>
        </p:nvSpPr>
        <p:spPr/>
        <p:txBody>
          <a:bodyPr/>
          <a:lstStyle/>
          <a:p>
            <a:fld id="{159CF6F8-3E42-4DEA-88EF-77D3779B66C1}" type="slidenum">
              <a:rPr lang="en-US" smtClean="0"/>
              <a:t>2</a:t>
            </a:fld>
            <a:endParaRPr lang="en-US"/>
          </a:p>
        </p:txBody>
      </p:sp>
    </p:spTree>
    <p:extLst>
      <p:ext uri="{BB962C8B-B14F-4D97-AF65-F5344CB8AC3E}">
        <p14:creationId xmlns:p14="http://schemas.microsoft.com/office/powerpoint/2010/main" val="221889433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smtClean="0"/>
              <a:t>Purpose of the Slide: </a:t>
            </a:r>
            <a:r>
              <a:rPr lang="en-US" b="0" baseline="0" dirty="0" smtClean="0"/>
              <a:t>To highlight the different tools/forms used in Phase III.</a:t>
            </a:r>
          </a:p>
          <a:p>
            <a:endParaRPr lang="en-US" b="0" baseline="0" dirty="0" smtClean="0"/>
          </a:p>
          <a:p>
            <a:r>
              <a:rPr lang="en-PH" b="1" dirty="0" smtClean="0"/>
              <a:t>Notes to the Presenter:</a:t>
            </a:r>
          </a:p>
          <a:p>
            <a:pPr marL="171450" indent="-171450">
              <a:buFont typeface="Arial" panose="020B0604020202020204" pitchFamily="34" charset="0"/>
              <a:buChar char="•"/>
            </a:pPr>
            <a:r>
              <a:rPr lang="en-PH" dirty="0" smtClean="0"/>
              <a:t>Emphasize that raters</a:t>
            </a:r>
            <a:r>
              <a:rPr lang="en-PH" baseline="0" dirty="0" smtClean="0"/>
              <a:t> and ratees are responsible to familiarize themselves with these tools.</a:t>
            </a:r>
            <a:endParaRPr lang="en-PH" dirty="0" smtClean="0"/>
          </a:p>
          <a:p>
            <a:endParaRPr lang="en-US" b="0" baseline="0" dirty="0" smtClean="0"/>
          </a:p>
        </p:txBody>
      </p:sp>
      <p:sp>
        <p:nvSpPr>
          <p:cNvPr id="4" name="Slide Number Placeholder 3"/>
          <p:cNvSpPr>
            <a:spLocks noGrp="1"/>
          </p:cNvSpPr>
          <p:nvPr>
            <p:ph type="sldNum" sz="quarter" idx="10"/>
          </p:nvPr>
        </p:nvSpPr>
        <p:spPr/>
        <p:txBody>
          <a:bodyPr/>
          <a:lstStyle/>
          <a:p>
            <a:fld id="{159CF6F8-3E42-4DEA-88EF-77D3779B66C1}" type="slidenum">
              <a:rPr lang="en-US" smtClean="0"/>
              <a:t>20</a:t>
            </a:fld>
            <a:endParaRPr lang="en-US"/>
          </a:p>
        </p:txBody>
      </p:sp>
    </p:spTree>
    <p:extLst>
      <p:ext uri="{BB962C8B-B14F-4D97-AF65-F5344CB8AC3E}">
        <p14:creationId xmlns:p14="http://schemas.microsoft.com/office/powerpoint/2010/main" val="416560972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PH" b="1" dirty="0" smtClean="0"/>
              <a:t>Purpose of the Slides: </a:t>
            </a:r>
            <a:r>
              <a:rPr lang="en-PH" b="0" dirty="0" smtClean="0"/>
              <a:t>To discuss the output</a:t>
            </a:r>
            <a:r>
              <a:rPr lang="en-PH" b="0" baseline="0" dirty="0" smtClean="0"/>
              <a:t> in Phase III and its timeline.</a:t>
            </a:r>
          </a:p>
          <a:p>
            <a:endParaRPr lang="en-PH" b="0" baseline="0" dirty="0" smtClean="0"/>
          </a:p>
          <a:p>
            <a:r>
              <a:rPr lang="en-PH" b="1" baseline="0" dirty="0" smtClean="0"/>
              <a:t>Notes to Presenter:</a:t>
            </a:r>
          </a:p>
          <a:p>
            <a:pPr marL="171450" indent="-171450">
              <a:buFont typeface="Arial" panose="020B0604020202020204" pitchFamily="34" charset="0"/>
              <a:buChar char="•"/>
            </a:pPr>
            <a:r>
              <a:rPr lang="en-PH" b="0" baseline="0" dirty="0" smtClean="0"/>
              <a:t>Read through the slides.</a:t>
            </a:r>
            <a:endParaRPr lang="en-PH" b="0" dirty="0"/>
          </a:p>
        </p:txBody>
      </p:sp>
      <p:sp>
        <p:nvSpPr>
          <p:cNvPr id="4" name="Slide Number Placeholder 3"/>
          <p:cNvSpPr>
            <a:spLocks noGrp="1"/>
          </p:cNvSpPr>
          <p:nvPr>
            <p:ph type="sldNum" sz="quarter" idx="10"/>
          </p:nvPr>
        </p:nvSpPr>
        <p:spPr/>
        <p:txBody>
          <a:bodyPr/>
          <a:lstStyle/>
          <a:p>
            <a:fld id="{159CF6F8-3E42-4DEA-88EF-77D3779B66C1}" type="slidenum">
              <a:rPr lang="en-US" smtClean="0"/>
              <a:t>21</a:t>
            </a:fld>
            <a:endParaRPr lang="en-US"/>
          </a:p>
        </p:txBody>
      </p:sp>
    </p:spTree>
    <p:extLst>
      <p:ext uri="{BB962C8B-B14F-4D97-AF65-F5344CB8AC3E}">
        <p14:creationId xmlns:p14="http://schemas.microsoft.com/office/powerpoint/2010/main" val="76946838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smtClean="0"/>
              <a:t>Purpose of the Slide: </a:t>
            </a:r>
            <a:r>
              <a:rPr lang="en-US" b="0" baseline="0" dirty="0" smtClean="0"/>
              <a:t>To introduce the preparation for Phase IV and timeline</a:t>
            </a:r>
            <a:endParaRPr lang="en-US" b="1" baseline="0" dirty="0" smtClean="0"/>
          </a:p>
          <a:p>
            <a:endParaRPr lang="en-US" baseline="0" dirty="0" smtClean="0"/>
          </a:p>
          <a:p>
            <a:r>
              <a:rPr lang="en-US" b="1" baseline="0" dirty="0" smtClean="0"/>
              <a:t>Notes to Presenter:</a:t>
            </a:r>
            <a:endParaRPr lang="en-US" b="1" dirty="0" smtClean="0"/>
          </a:p>
          <a:p>
            <a:pPr marL="171450" indent="-171450">
              <a:buFont typeface="Arial" panose="020B0604020202020204" pitchFamily="34" charset="0"/>
              <a:buChar char="•"/>
            </a:pPr>
            <a:r>
              <a:rPr lang="en-US" dirty="0" smtClean="0"/>
              <a:t>Note that in this stage, </a:t>
            </a:r>
            <a:r>
              <a:rPr lang="en-US" baseline="0" dirty="0" smtClean="0"/>
              <a:t>Raters and Ratees shall prepare for Phase IV. Tools/forms/documents to be used are portfolio, IPCRF, IPCRF-DP</a:t>
            </a:r>
          </a:p>
        </p:txBody>
      </p:sp>
      <p:sp>
        <p:nvSpPr>
          <p:cNvPr id="4" name="Slide Number Placeholder 3"/>
          <p:cNvSpPr>
            <a:spLocks noGrp="1"/>
          </p:cNvSpPr>
          <p:nvPr>
            <p:ph type="sldNum" sz="quarter" idx="10"/>
          </p:nvPr>
        </p:nvSpPr>
        <p:spPr/>
        <p:txBody>
          <a:bodyPr/>
          <a:lstStyle/>
          <a:p>
            <a:fld id="{159CF6F8-3E42-4DEA-88EF-77D3779B66C1}" type="slidenum">
              <a:rPr lang="en-US" smtClean="0"/>
              <a:t>22</a:t>
            </a:fld>
            <a:endParaRPr lang="en-US"/>
          </a:p>
        </p:txBody>
      </p:sp>
    </p:spTree>
    <p:extLst>
      <p:ext uri="{BB962C8B-B14F-4D97-AF65-F5344CB8AC3E}">
        <p14:creationId xmlns:p14="http://schemas.microsoft.com/office/powerpoint/2010/main" val="166974244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smtClean="0"/>
              <a:t>Purpose of the Slide: </a:t>
            </a:r>
            <a:r>
              <a:rPr lang="en-US" b="0" baseline="0" dirty="0" smtClean="0"/>
              <a:t>To introduce Phase IV of the RPMS Cycle.</a:t>
            </a:r>
            <a:endParaRPr lang="en-US" b="1" baseline="0" dirty="0" smtClean="0"/>
          </a:p>
          <a:p>
            <a:endParaRPr lang="en-US" baseline="0" dirty="0" smtClean="0"/>
          </a:p>
          <a:p>
            <a:r>
              <a:rPr lang="en-US" b="1" baseline="0" dirty="0" smtClean="0"/>
              <a:t>Notes to Presenter:</a:t>
            </a:r>
            <a:endParaRPr lang="en-US" b="1" dirty="0" smtClean="0"/>
          </a:p>
          <a:p>
            <a:pPr marL="171450" indent="-171450">
              <a:buFont typeface="Arial" panose="020B0604020202020204" pitchFamily="34" charset="0"/>
              <a:buChar char="•"/>
            </a:pPr>
            <a:r>
              <a:rPr lang="en-US" dirty="0" smtClean="0"/>
              <a:t>Note that in this stage, </a:t>
            </a:r>
            <a:r>
              <a:rPr lang="en-US" baseline="0" dirty="0" smtClean="0"/>
              <a:t>Raters and Ratees shall prepare for Phase IV. Tools/forms/documents to be used are portfolio, IPCRF, IPCRF-DP</a:t>
            </a:r>
          </a:p>
          <a:p>
            <a:pPr marL="171450" indent="-171450">
              <a:buFont typeface="Arial" panose="020B0604020202020204" pitchFamily="34" charset="0"/>
              <a:buChar char="•"/>
            </a:pPr>
            <a:r>
              <a:rPr lang="en-US" b="0" baseline="0" dirty="0" smtClean="0"/>
              <a:t>Highlight that the schedule of Phase IV is on </a:t>
            </a:r>
            <a:r>
              <a:rPr lang="en-US" b="0" baseline="0" dirty="0" smtClean="0"/>
              <a:t>April.</a:t>
            </a:r>
            <a:endParaRPr lang="en-US" dirty="0" smtClean="0"/>
          </a:p>
          <a:p>
            <a:endParaRPr lang="en-PH" dirty="0" smtClean="0"/>
          </a:p>
          <a:p>
            <a:endParaRPr lang="en-PH" dirty="0" smtClean="0"/>
          </a:p>
          <a:p>
            <a:endParaRPr lang="en-PH" dirty="0"/>
          </a:p>
        </p:txBody>
      </p:sp>
      <p:sp>
        <p:nvSpPr>
          <p:cNvPr id="4" name="Slide Number Placeholder 3"/>
          <p:cNvSpPr>
            <a:spLocks noGrp="1"/>
          </p:cNvSpPr>
          <p:nvPr>
            <p:ph type="sldNum" sz="quarter" idx="10"/>
          </p:nvPr>
        </p:nvSpPr>
        <p:spPr/>
        <p:txBody>
          <a:bodyPr/>
          <a:lstStyle/>
          <a:p>
            <a:fld id="{159CF6F8-3E42-4DEA-88EF-77D3779B66C1}" type="slidenum">
              <a:rPr lang="en-US" smtClean="0"/>
              <a:t>23</a:t>
            </a:fld>
            <a:endParaRPr lang="en-US"/>
          </a:p>
        </p:txBody>
      </p:sp>
    </p:spTree>
    <p:extLst>
      <p:ext uri="{BB962C8B-B14F-4D97-AF65-F5344CB8AC3E}">
        <p14:creationId xmlns:p14="http://schemas.microsoft.com/office/powerpoint/2010/main" val="299955590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PH" b="1" dirty="0" smtClean="0"/>
              <a:t>Purpose of the Slide: </a:t>
            </a:r>
            <a:r>
              <a:rPr lang="en-PH" b="0" dirty="0" smtClean="0"/>
              <a:t>To</a:t>
            </a:r>
            <a:r>
              <a:rPr lang="en-PH" b="0" baseline="0" dirty="0" smtClean="0"/>
              <a:t> discuss the activity in Phase IV.</a:t>
            </a:r>
            <a:endParaRPr lang="en-PH" b="1" dirty="0" smtClean="0"/>
          </a:p>
          <a:p>
            <a:endParaRPr lang="en-PH" b="1" dirty="0" smtClean="0"/>
          </a:p>
          <a:p>
            <a:r>
              <a:rPr lang="en-PH" b="1" dirty="0" smtClean="0"/>
              <a:t>Notes to the Presenter:</a:t>
            </a:r>
          </a:p>
          <a:p>
            <a:pPr marL="171450" indent="-171450">
              <a:buFont typeface="Arial" panose="020B0604020202020204" pitchFamily="34" charset="0"/>
              <a:buChar char="•"/>
            </a:pPr>
            <a:r>
              <a:rPr lang="en-PH" dirty="0" smtClean="0"/>
              <a:t>Emphasize that in this phase,</a:t>
            </a:r>
            <a:r>
              <a:rPr lang="en-PH" baseline="0" dirty="0" smtClean="0"/>
              <a:t> the </a:t>
            </a:r>
            <a:r>
              <a:rPr lang="en-PH" baseline="0" dirty="0" err="1" smtClean="0"/>
              <a:t>Rater</a:t>
            </a:r>
            <a:r>
              <a:rPr lang="en-PH" baseline="0" dirty="0" smtClean="0"/>
              <a:t> and the Ratee shall discuss ways forward based on the performance of the </a:t>
            </a:r>
            <a:r>
              <a:rPr lang="en-PH" baseline="0" dirty="0" err="1" smtClean="0"/>
              <a:t>ratee</a:t>
            </a:r>
            <a:r>
              <a:rPr lang="en-PH" baseline="0" dirty="0" smtClean="0"/>
              <a:t> for the school year.</a:t>
            </a:r>
          </a:p>
        </p:txBody>
      </p:sp>
      <p:sp>
        <p:nvSpPr>
          <p:cNvPr id="4" name="Slide Number Placeholder 3"/>
          <p:cNvSpPr>
            <a:spLocks noGrp="1"/>
          </p:cNvSpPr>
          <p:nvPr>
            <p:ph type="sldNum" sz="quarter" idx="10"/>
          </p:nvPr>
        </p:nvSpPr>
        <p:spPr/>
        <p:txBody>
          <a:bodyPr/>
          <a:lstStyle/>
          <a:p>
            <a:fld id="{159CF6F8-3E42-4DEA-88EF-77D3779B66C1}" type="slidenum">
              <a:rPr lang="en-US" smtClean="0"/>
              <a:t>24</a:t>
            </a:fld>
            <a:endParaRPr lang="en-US"/>
          </a:p>
        </p:txBody>
      </p:sp>
    </p:spTree>
    <p:extLst>
      <p:ext uri="{BB962C8B-B14F-4D97-AF65-F5344CB8AC3E}">
        <p14:creationId xmlns:p14="http://schemas.microsoft.com/office/powerpoint/2010/main" val="147468108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PH" b="1" dirty="0" smtClean="0"/>
              <a:t>Purpose</a:t>
            </a:r>
            <a:r>
              <a:rPr lang="en-PH" b="1" baseline="0" dirty="0" smtClean="0"/>
              <a:t> of the Slide: </a:t>
            </a:r>
            <a:r>
              <a:rPr lang="en-PH" b="0" baseline="0" dirty="0" smtClean="0"/>
              <a:t>To discuss the IPCRF-Development Plan in Phase IV.</a:t>
            </a:r>
            <a:endParaRPr lang="en-PH" b="1" baseline="0" dirty="0" smtClean="0"/>
          </a:p>
          <a:p>
            <a:endParaRPr lang="en-PH" b="1" dirty="0" smtClean="0"/>
          </a:p>
          <a:p>
            <a:r>
              <a:rPr lang="en-PH" b="1" dirty="0" smtClean="0"/>
              <a:t>Notes to the Presenter:</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PH" sz="1200" dirty="0" smtClean="0"/>
              <a:t>Emphasize</a:t>
            </a:r>
            <a:r>
              <a:rPr lang="en-PH" sz="1200" baseline="0" dirty="0" smtClean="0"/>
              <a:t> that t</a:t>
            </a:r>
            <a:r>
              <a:rPr lang="en-PH" sz="1200" dirty="0" smtClean="0"/>
              <a:t>he </a:t>
            </a:r>
            <a:r>
              <a:rPr lang="en-PH" sz="1200" dirty="0" err="1" smtClean="0">
                <a:solidFill>
                  <a:srgbClr val="0000FF"/>
                </a:solidFill>
              </a:rPr>
              <a:t>rater</a:t>
            </a:r>
            <a:r>
              <a:rPr lang="en-PH" sz="1200" dirty="0" smtClean="0"/>
              <a:t> shall discuss and provide </a:t>
            </a:r>
            <a:r>
              <a:rPr lang="en-PH" sz="1200" dirty="0" smtClean="0">
                <a:solidFill>
                  <a:srgbClr val="0000FF"/>
                </a:solidFill>
              </a:rPr>
              <a:t>qualitative comments</a:t>
            </a:r>
            <a:r>
              <a:rPr lang="en-PH" sz="1200" dirty="0" smtClean="0"/>
              <a:t>, </a:t>
            </a:r>
            <a:r>
              <a:rPr lang="en-PH" sz="1200" dirty="0" smtClean="0">
                <a:solidFill>
                  <a:srgbClr val="0000FF"/>
                </a:solidFill>
              </a:rPr>
              <a:t>observations</a:t>
            </a:r>
            <a:r>
              <a:rPr lang="en-PH" sz="1200" dirty="0" smtClean="0"/>
              <a:t> and r</a:t>
            </a:r>
            <a:r>
              <a:rPr lang="en-PH" sz="1200" dirty="0" smtClean="0">
                <a:solidFill>
                  <a:srgbClr val="0000FF"/>
                </a:solidFill>
              </a:rPr>
              <a:t>ecommendations</a:t>
            </a:r>
            <a:r>
              <a:rPr lang="en-PH" sz="1200" dirty="0" smtClean="0"/>
              <a:t> in the </a:t>
            </a:r>
            <a:r>
              <a:rPr lang="en-PH" sz="1200" dirty="0" err="1" smtClean="0"/>
              <a:t>ratee’s</a:t>
            </a:r>
            <a:r>
              <a:rPr lang="en-PH" sz="1200" dirty="0" smtClean="0"/>
              <a:t> performance commitment, competency assessment and significant incidents which shall be used for </a:t>
            </a:r>
            <a:r>
              <a:rPr lang="en-PH" sz="1200" dirty="0" smtClean="0">
                <a:solidFill>
                  <a:srgbClr val="0000FF"/>
                </a:solidFill>
              </a:rPr>
              <a:t>training and professional development</a:t>
            </a:r>
            <a:r>
              <a:rPr lang="en-PH" sz="1200" dirty="0" smtClean="0"/>
              <a:t>. These can be written under the strengths and development needs column of the Part IV IPCRF-DP.</a:t>
            </a:r>
          </a:p>
          <a:p>
            <a:endParaRPr lang="en-PH" dirty="0"/>
          </a:p>
        </p:txBody>
      </p:sp>
      <p:sp>
        <p:nvSpPr>
          <p:cNvPr id="4" name="Slide Number Placeholder 3"/>
          <p:cNvSpPr>
            <a:spLocks noGrp="1"/>
          </p:cNvSpPr>
          <p:nvPr>
            <p:ph type="sldNum" sz="quarter" idx="10"/>
          </p:nvPr>
        </p:nvSpPr>
        <p:spPr/>
        <p:txBody>
          <a:bodyPr/>
          <a:lstStyle/>
          <a:p>
            <a:fld id="{159CF6F8-3E42-4DEA-88EF-77D3779B66C1}" type="slidenum">
              <a:rPr lang="en-US" smtClean="0"/>
              <a:t>25</a:t>
            </a:fld>
            <a:endParaRPr lang="en-US"/>
          </a:p>
        </p:txBody>
      </p:sp>
    </p:spTree>
    <p:extLst>
      <p:ext uri="{BB962C8B-B14F-4D97-AF65-F5344CB8AC3E}">
        <p14:creationId xmlns:p14="http://schemas.microsoft.com/office/powerpoint/2010/main" val="242329845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PH" b="1" dirty="0" smtClean="0"/>
              <a:t>Purpose of the Slide: </a:t>
            </a:r>
            <a:r>
              <a:rPr lang="en-PH" b="0" dirty="0" smtClean="0"/>
              <a:t>To define</a:t>
            </a:r>
            <a:r>
              <a:rPr lang="en-PH" b="0" baseline="0" dirty="0" smtClean="0"/>
              <a:t> Strengths and Development Needs to be included in the IPCRF-DP for Phase IV.</a:t>
            </a:r>
            <a:endParaRPr lang="en-PH" b="1" dirty="0" smtClean="0"/>
          </a:p>
          <a:p>
            <a:endParaRPr lang="en-PH" b="1" dirty="0" smtClean="0"/>
          </a:p>
          <a:p>
            <a:r>
              <a:rPr lang="en-PH" b="1" dirty="0" smtClean="0"/>
              <a:t>Notes to the Presenter:</a:t>
            </a:r>
          </a:p>
          <a:p>
            <a:pPr marL="171450" indent="-171450">
              <a:buFont typeface="Arial" panose="020B0604020202020204" pitchFamily="34" charset="0"/>
              <a:buChar char="•"/>
            </a:pPr>
            <a:r>
              <a:rPr lang="en-PH" dirty="0" smtClean="0"/>
              <a:t>Emphasize that the </a:t>
            </a:r>
            <a:r>
              <a:rPr lang="en-PH" dirty="0" err="1" smtClean="0"/>
              <a:t>rater</a:t>
            </a:r>
            <a:r>
              <a:rPr lang="en-PH" dirty="0" smtClean="0"/>
              <a:t> and</a:t>
            </a:r>
            <a:r>
              <a:rPr lang="en-PH" baseline="0" dirty="0" smtClean="0"/>
              <a:t> </a:t>
            </a:r>
            <a:r>
              <a:rPr lang="en-PH" dirty="0" err="1" smtClean="0"/>
              <a:t>ratee</a:t>
            </a:r>
            <a:r>
              <a:rPr lang="en-PH" dirty="0" smtClean="0"/>
              <a:t> shall identify and discuss the </a:t>
            </a:r>
            <a:r>
              <a:rPr lang="en-PH" dirty="0" err="1" smtClean="0"/>
              <a:t>ratee's</a:t>
            </a:r>
            <a:r>
              <a:rPr lang="en-PH" dirty="0" smtClean="0"/>
              <a:t> strengths and development needs</a:t>
            </a:r>
            <a:r>
              <a:rPr lang="en-PH" baseline="0" dirty="0" smtClean="0"/>
              <a:t> based on his/her performance for the school year. These Strengths and Development Needs shall be written in the IPCRF-DP.</a:t>
            </a:r>
            <a:endParaRPr lang="en-PH" dirty="0"/>
          </a:p>
        </p:txBody>
      </p:sp>
      <p:sp>
        <p:nvSpPr>
          <p:cNvPr id="4" name="Slide Number Placeholder 3"/>
          <p:cNvSpPr>
            <a:spLocks noGrp="1"/>
          </p:cNvSpPr>
          <p:nvPr>
            <p:ph type="sldNum" sz="quarter" idx="10"/>
          </p:nvPr>
        </p:nvSpPr>
        <p:spPr/>
        <p:txBody>
          <a:bodyPr/>
          <a:lstStyle/>
          <a:p>
            <a:fld id="{159CF6F8-3E42-4DEA-88EF-77D3779B66C1}" type="slidenum">
              <a:rPr lang="en-US" smtClean="0"/>
              <a:t>26</a:t>
            </a:fld>
            <a:endParaRPr lang="en-US"/>
          </a:p>
        </p:txBody>
      </p:sp>
    </p:spTree>
    <p:extLst>
      <p:ext uri="{BB962C8B-B14F-4D97-AF65-F5344CB8AC3E}">
        <p14:creationId xmlns:p14="http://schemas.microsoft.com/office/powerpoint/2010/main" val="149077644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smtClean="0"/>
              <a:t>Purpose of the Slide: </a:t>
            </a:r>
            <a:r>
              <a:rPr lang="en-US" b="0" baseline="0" dirty="0" smtClean="0"/>
              <a:t>To introduce the Portfolio Preparation and Organization for the next cycle.</a:t>
            </a:r>
            <a:endParaRPr lang="en-US" b="1" baseline="0" dirty="0" smtClean="0"/>
          </a:p>
          <a:p>
            <a:endParaRPr lang="en-US" baseline="0" dirty="0" smtClean="0"/>
          </a:p>
          <a:p>
            <a:r>
              <a:rPr lang="en-US" b="1" baseline="0" dirty="0" smtClean="0"/>
              <a:t>Notes to Presenter:</a:t>
            </a:r>
            <a:endParaRPr lang="en-US" b="1" dirty="0" smtClean="0"/>
          </a:p>
          <a:p>
            <a:pPr marL="171450" indent="-171450">
              <a:buFont typeface="Arial" panose="020B0604020202020204" pitchFamily="34" charset="0"/>
              <a:buChar char="•"/>
            </a:pPr>
            <a:r>
              <a:rPr lang="en-US" dirty="0" smtClean="0"/>
              <a:t>Emphasize that RPMS</a:t>
            </a:r>
            <a:r>
              <a:rPr lang="en-US" baseline="0" dirty="0" smtClean="0"/>
              <a:t> is a cycle. Ratees and Raters shall now prepare for the  next cycle.</a:t>
            </a:r>
          </a:p>
          <a:p>
            <a:endParaRPr lang="en-PH" dirty="0"/>
          </a:p>
        </p:txBody>
      </p:sp>
      <p:sp>
        <p:nvSpPr>
          <p:cNvPr id="4" name="Slide Number Placeholder 3"/>
          <p:cNvSpPr>
            <a:spLocks noGrp="1"/>
          </p:cNvSpPr>
          <p:nvPr>
            <p:ph type="sldNum" sz="quarter" idx="10"/>
          </p:nvPr>
        </p:nvSpPr>
        <p:spPr/>
        <p:txBody>
          <a:bodyPr/>
          <a:lstStyle/>
          <a:p>
            <a:fld id="{159CF6F8-3E42-4DEA-88EF-77D3779B66C1}" type="slidenum">
              <a:rPr lang="en-US" smtClean="0"/>
              <a:t>27</a:t>
            </a:fld>
            <a:endParaRPr lang="en-US"/>
          </a:p>
        </p:txBody>
      </p:sp>
    </p:spTree>
    <p:extLst>
      <p:ext uri="{BB962C8B-B14F-4D97-AF65-F5344CB8AC3E}">
        <p14:creationId xmlns:p14="http://schemas.microsoft.com/office/powerpoint/2010/main" val="389024783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smtClean="0"/>
              <a:t>Purpose of the Slide: </a:t>
            </a:r>
            <a:r>
              <a:rPr lang="en-US" b="0" baseline="0" dirty="0" smtClean="0"/>
              <a:t>To show a summary timeline of the RPMS Cycle.</a:t>
            </a:r>
            <a:endParaRPr lang="en-US" b="1" baseline="0" dirty="0" smtClean="0"/>
          </a:p>
          <a:p>
            <a:endParaRPr lang="en-US" baseline="0" dirty="0" smtClean="0"/>
          </a:p>
          <a:p>
            <a:r>
              <a:rPr lang="en-US" b="1" baseline="0" dirty="0" smtClean="0"/>
              <a:t>Notes to Presenter:</a:t>
            </a:r>
            <a:endParaRPr lang="en-US" b="1" dirty="0" smtClean="0"/>
          </a:p>
          <a:p>
            <a:pPr marL="171450" indent="-171450">
              <a:buFont typeface="Arial" panose="020B0604020202020204" pitchFamily="34" charset="0"/>
              <a:buChar char="•"/>
            </a:pPr>
            <a:r>
              <a:rPr lang="en-US" dirty="0" smtClean="0"/>
              <a:t>Note that this</a:t>
            </a:r>
            <a:r>
              <a:rPr lang="en-US" baseline="0" dirty="0" smtClean="0"/>
              <a:t> slide refers to the summary of the previously </a:t>
            </a:r>
            <a:r>
              <a:rPr lang="en-US" baseline="0" smtClean="0"/>
              <a:t>discussed slides.</a:t>
            </a:r>
            <a:endParaRPr lang="en-US" baseline="0" dirty="0" smtClean="0"/>
          </a:p>
          <a:p>
            <a:endParaRPr lang="en-PH" dirty="0" smtClean="0"/>
          </a:p>
          <a:p>
            <a:endParaRPr lang="en-PH" dirty="0"/>
          </a:p>
        </p:txBody>
      </p:sp>
      <p:sp>
        <p:nvSpPr>
          <p:cNvPr id="4" name="Slide Number Placeholder 3"/>
          <p:cNvSpPr>
            <a:spLocks noGrp="1"/>
          </p:cNvSpPr>
          <p:nvPr>
            <p:ph type="sldNum" sz="quarter" idx="10"/>
          </p:nvPr>
        </p:nvSpPr>
        <p:spPr/>
        <p:txBody>
          <a:bodyPr/>
          <a:lstStyle/>
          <a:p>
            <a:fld id="{159CF6F8-3E42-4DEA-88EF-77D3779B66C1}" type="slidenum">
              <a:rPr lang="en-US" smtClean="0"/>
              <a:t>28</a:t>
            </a:fld>
            <a:endParaRPr lang="en-US"/>
          </a:p>
        </p:txBody>
      </p:sp>
    </p:spTree>
    <p:extLst>
      <p:ext uri="{BB962C8B-B14F-4D97-AF65-F5344CB8AC3E}">
        <p14:creationId xmlns:p14="http://schemas.microsoft.com/office/powerpoint/2010/main" val="3844331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smtClean="0"/>
              <a:t>Purpose of the Slide: </a:t>
            </a:r>
            <a:r>
              <a:rPr lang="en-US" b="0" baseline="0" dirty="0" smtClean="0"/>
              <a:t>To emphasize who the raters are in the RPMS Cycle, as discussed in D.O. 2, s. 2015.</a:t>
            </a:r>
            <a:endParaRPr lang="en-US" b="1" baseline="0" dirty="0" smtClean="0"/>
          </a:p>
          <a:p>
            <a:endParaRPr lang="en-US" baseline="0" dirty="0" smtClean="0"/>
          </a:p>
          <a:p>
            <a:r>
              <a:rPr lang="en-US" b="1" baseline="0" dirty="0" smtClean="0"/>
              <a:t>Notes to Presenter:</a:t>
            </a:r>
          </a:p>
          <a:p>
            <a:pPr marL="171450" indent="-171450" algn="l">
              <a:buFont typeface="Arial" panose="020B0604020202020204" pitchFamily="34" charset="0"/>
              <a:buChar char="•"/>
            </a:pPr>
            <a:r>
              <a:rPr lang="en-US" b="0" baseline="0" dirty="0" smtClean="0"/>
              <a:t>Mention that these Raters are in reference to D.O. 2, s 2015, </a:t>
            </a:r>
            <a:r>
              <a:rPr lang="en-US" sz="1200" i="1" dirty="0" smtClean="0"/>
              <a:t>“Guidelines on the Establishment and Implementation of the Results-Based Performance Management System (RPMS) in the Department of Education”.</a:t>
            </a:r>
          </a:p>
          <a:p>
            <a:pPr marL="171450" indent="-171450">
              <a:buFont typeface="Arial" panose="020B0604020202020204" pitchFamily="34" charset="0"/>
              <a:buChar char="•"/>
            </a:pPr>
            <a:r>
              <a:rPr lang="en-US" b="0" baseline="0" dirty="0" smtClean="0"/>
              <a:t>Note that these Raters are also the observers in the Classroom Observation.</a:t>
            </a:r>
            <a:endParaRPr lang="en-US" dirty="0" smtClean="0"/>
          </a:p>
          <a:p>
            <a:endParaRPr lang="en-US" dirty="0"/>
          </a:p>
        </p:txBody>
      </p:sp>
      <p:sp>
        <p:nvSpPr>
          <p:cNvPr id="4" name="Slide Number Placeholder 3"/>
          <p:cNvSpPr>
            <a:spLocks noGrp="1"/>
          </p:cNvSpPr>
          <p:nvPr>
            <p:ph type="sldNum" sz="quarter" idx="10"/>
          </p:nvPr>
        </p:nvSpPr>
        <p:spPr/>
        <p:txBody>
          <a:bodyPr/>
          <a:lstStyle/>
          <a:p>
            <a:fld id="{159CF6F8-3E42-4DEA-88EF-77D3779B66C1}" type="slidenum">
              <a:rPr lang="en-US" smtClean="0"/>
              <a:t>3</a:t>
            </a:fld>
            <a:endParaRPr lang="en-US"/>
          </a:p>
        </p:txBody>
      </p:sp>
    </p:spTree>
    <p:extLst>
      <p:ext uri="{BB962C8B-B14F-4D97-AF65-F5344CB8AC3E}">
        <p14:creationId xmlns:p14="http://schemas.microsoft.com/office/powerpoint/2010/main" val="39344567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smtClean="0"/>
              <a:t>Purpose of the Slide: </a:t>
            </a:r>
            <a:r>
              <a:rPr lang="en-US" b="0" baseline="0" dirty="0" smtClean="0"/>
              <a:t>To emphasize who the Ratees are in the RPMS Cycle.</a:t>
            </a:r>
            <a:endParaRPr lang="en-US" b="1" baseline="0" dirty="0" smtClean="0"/>
          </a:p>
          <a:p>
            <a:endParaRPr lang="en-US" baseline="0" dirty="0" smtClean="0"/>
          </a:p>
          <a:p>
            <a:r>
              <a:rPr lang="en-US" b="1" baseline="0" dirty="0" smtClean="0"/>
              <a:t>Notes to Presenter:</a:t>
            </a:r>
          </a:p>
          <a:p>
            <a:pPr marL="171450" indent="-171450">
              <a:buFont typeface="Arial" panose="020B0604020202020204" pitchFamily="34" charset="0"/>
              <a:buChar char="•"/>
            </a:pPr>
            <a:r>
              <a:rPr lang="en-US" b="0" baseline="0" dirty="0" smtClean="0"/>
              <a:t>Emphasize that </a:t>
            </a:r>
            <a:r>
              <a:rPr lang="en-US" b="1" baseline="0" dirty="0" smtClean="0"/>
              <a:t>all teachers with teaching loads</a:t>
            </a:r>
            <a:r>
              <a:rPr lang="en-US" b="0" baseline="0" dirty="0" smtClean="0"/>
              <a:t> are </a:t>
            </a:r>
            <a:r>
              <a:rPr lang="en-US" b="0" baseline="0" dirty="0" err="1" smtClean="0"/>
              <a:t>ratees</a:t>
            </a:r>
            <a:r>
              <a:rPr lang="en-US" b="0" baseline="0" dirty="0" smtClean="0"/>
              <a:t> in the RPMS. Teachers include ALS mobile teachers, SPED teachers, Journalism teachers, etc.</a:t>
            </a:r>
            <a:endParaRPr lang="en-US" dirty="0" smtClean="0"/>
          </a:p>
        </p:txBody>
      </p:sp>
      <p:sp>
        <p:nvSpPr>
          <p:cNvPr id="4" name="Slide Number Placeholder 3"/>
          <p:cNvSpPr>
            <a:spLocks noGrp="1"/>
          </p:cNvSpPr>
          <p:nvPr>
            <p:ph type="sldNum" sz="quarter" idx="10"/>
          </p:nvPr>
        </p:nvSpPr>
        <p:spPr/>
        <p:txBody>
          <a:bodyPr/>
          <a:lstStyle/>
          <a:p>
            <a:fld id="{159CF6F8-3E42-4DEA-88EF-77D3779B66C1}" type="slidenum">
              <a:rPr lang="en-US" smtClean="0"/>
              <a:t>4</a:t>
            </a:fld>
            <a:endParaRPr lang="en-US"/>
          </a:p>
        </p:txBody>
      </p:sp>
    </p:spTree>
    <p:extLst>
      <p:ext uri="{BB962C8B-B14F-4D97-AF65-F5344CB8AC3E}">
        <p14:creationId xmlns:p14="http://schemas.microsoft.com/office/powerpoint/2010/main" val="21032067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smtClean="0"/>
              <a:t>Purpose of the Slide: </a:t>
            </a:r>
            <a:r>
              <a:rPr lang="en-US" b="0" baseline="0" dirty="0" smtClean="0"/>
              <a:t>To introduce Phase I of the RPMS Cycle.</a:t>
            </a:r>
            <a:endParaRPr lang="en-US" b="1" baseline="0" dirty="0" smtClean="0"/>
          </a:p>
          <a:p>
            <a:endParaRPr lang="en-US" baseline="0" dirty="0" smtClean="0"/>
          </a:p>
          <a:p>
            <a:r>
              <a:rPr lang="en-US" b="1" baseline="0" dirty="0" smtClean="0"/>
              <a:t>Notes to Presenter:</a:t>
            </a:r>
          </a:p>
          <a:p>
            <a:pPr marL="171450" indent="-171450">
              <a:buFont typeface="Arial" panose="020B0604020202020204" pitchFamily="34" charset="0"/>
              <a:buChar char="•"/>
            </a:pPr>
            <a:r>
              <a:rPr lang="en-US" b="0" baseline="0" dirty="0" smtClean="0"/>
              <a:t>Mention that Phase I shall be done prior to the start of the performance cycle. It is expected that by last week of May, Phase I is done.</a:t>
            </a:r>
            <a:endParaRPr lang="en-US" dirty="0"/>
          </a:p>
        </p:txBody>
      </p:sp>
      <p:sp>
        <p:nvSpPr>
          <p:cNvPr id="4" name="Slide Number Placeholder 3"/>
          <p:cNvSpPr>
            <a:spLocks noGrp="1"/>
          </p:cNvSpPr>
          <p:nvPr>
            <p:ph type="sldNum" sz="quarter" idx="10"/>
          </p:nvPr>
        </p:nvSpPr>
        <p:spPr/>
        <p:txBody>
          <a:bodyPr/>
          <a:lstStyle/>
          <a:p>
            <a:fld id="{159CF6F8-3E42-4DEA-88EF-77D3779B66C1}" type="slidenum">
              <a:rPr lang="en-US" smtClean="0"/>
              <a:t>5</a:t>
            </a:fld>
            <a:endParaRPr lang="en-US"/>
          </a:p>
        </p:txBody>
      </p:sp>
    </p:spTree>
    <p:extLst>
      <p:ext uri="{BB962C8B-B14F-4D97-AF65-F5344CB8AC3E}">
        <p14:creationId xmlns:p14="http://schemas.microsoft.com/office/powerpoint/2010/main" val="41576564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Purpose</a:t>
            </a:r>
            <a:r>
              <a:rPr lang="en-US" b="1" baseline="0" dirty="0" smtClean="0"/>
              <a:t> of the Slide: </a:t>
            </a:r>
            <a:r>
              <a:rPr lang="en-US" b="0" baseline="0" dirty="0" smtClean="0"/>
              <a:t>To discuss the activities in Phase I and the roles of the Raters and Ratees.</a:t>
            </a:r>
            <a:endParaRPr lang="en-US" b="1" baseline="0" dirty="0" smtClean="0"/>
          </a:p>
          <a:p>
            <a:endParaRPr lang="en-US" baseline="0" dirty="0" smtClean="0"/>
          </a:p>
          <a:p>
            <a:r>
              <a:rPr lang="en-US" b="1" baseline="0" dirty="0" smtClean="0"/>
              <a:t>Notes to Presenter:</a:t>
            </a:r>
          </a:p>
          <a:p>
            <a:pPr marL="171450" indent="-171450">
              <a:buFont typeface="Arial" panose="020B0604020202020204" pitchFamily="34" charset="0"/>
              <a:buChar char="•"/>
            </a:pPr>
            <a:r>
              <a:rPr lang="en-US" b="0" dirty="0" smtClean="0"/>
              <a:t>Emphasize</a:t>
            </a:r>
            <a:r>
              <a:rPr lang="en-US" b="0" baseline="0" dirty="0" smtClean="0"/>
              <a:t> that:</a:t>
            </a:r>
          </a:p>
          <a:p>
            <a:pPr marL="628650" lvl="1" indent="-171450">
              <a:buFont typeface="Arial" panose="020B0604020202020204" pitchFamily="34" charset="0"/>
              <a:buChar char="•"/>
            </a:pPr>
            <a:r>
              <a:rPr lang="en-US" b="1" baseline="0" dirty="0" smtClean="0"/>
              <a:t>Raters (Principals) shall meet with the Ratees to discuss the RPMS Tools</a:t>
            </a:r>
            <a:r>
              <a:rPr lang="en-US" b="0" baseline="0" dirty="0" smtClean="0"/>
              <a:t>.</a:t>
            </a:r>
          </a:p>
          <a:p>
            <a:pPr marL="628650" lvl="1" indent="-171450">
              <a:buFont typeface="Arial" panose="020B0604020202020204" pitchFamily="34" charset="0"/>
              <a:buChar char="•"/>
            </a:pPr>
            <a:r>
              <a:rPr lang="en-US" b="0" baseline="0" dirty="0" smtClean="0">
                <a:solidFill>
                  <a:srgbClr val="FF0000"/>
                </a:solidFill>
              </a:rPr>
              <a:t>In this Phase, Ratees shall take the Self-Assessment tool or e-SAT. </a:t>
            </a:r>
          </a:p>
          <a:p>
            <a:pPr marL="628650" lvl="1" indent="-171450">
              <a:buFont typeface="Arial" panose="020B0604020202020204" pitchFamily="34" charset="0"/>
              <a:buChar char="•"/>
            </a:pPr>
            <a:r>
              <a:rPr lang="en-US" b="0" baseline="0" dirty="0" smtClean="0">
                <a:solidFill>
                  <a:srgbClr val="FF0000"/>
                </a:solidFill>
              </a:rPr>
              <a:t>Only the Ratees can view their results. Others, including the Principal and ICT Coordinator, are not allowed to view the individual results of the teachers.</a:t>
            </a:r>
          </a:p>
          <a:p>
            <a:pPr marL="628650" lvl="1" indent="-171450">
              <a:buFont typeface="Arial" panose="020B0604020202020204" pitchFamily="34" charset="0"/>
              <a:buChar char="•"/>
            </a:pPr>
            <a:r>
              <a:rPr lang="en-US" b="0" baseline="0" dirty="0" smtClean="0">
                <a:solidFill>
                  <a:srgbClr val="FF0000"/>
                </a:solidFill>
              </a:rPr>
              <a:t>It is also in Phase I that the Ratees accomplish the IPCRF-Development Plans based on the result of the self-assessment and discuss with the Principal.</a:t>
            </a:r>
            <a:endParaRPr lang="en-US" b="0" dirty="0" smtClean="0">
              <a:solidFill>
                <a:srgbClr val="FF0000"/>
              </a:solidFill>
            </a:endParaRPr>
          </a:p>
        </p:txBody>
      </p:sp>
      <p:sp>
        <p:nvSpPr>
          <p:cNvPr id="4" name="Slide Number Placeholder 3"/>
          <p:cNvSpPr>
            <a:spLocks noGrp="1"/>
          </p:cNvSpPr>
          <p:nvPr>
            <p:ph type="sldNum" sz="quarter" idx="10"/>
          </p:nvPr>
        </p:nvSpPr>
        <p:spPr/>
        <p:txBody>
          <a:bodyPr/>
          <a:lstStyle/>
          <a:p>
            <a:fld id="{159CF6F8-3E42-4DEA-88EF-77D3779B66C1}" type="slidenum">
              <a:rPr lang="en-US" smtClean="0"/>
              <a:t>6</a:t>
            </a:fld>
            <a:endParaRPr lang="en-US"/>
          </a:p>
        </p:txBody>
      </p:sp>
    </p:spTree>
    <p:extLst>
      <p:ext uri="{BB962C8B-B14F-4D97-AF65-F5344CB8AC3E}">
        <p14:creationId xmlns:p14="http://schemas.microsoft.com/office/powerpoint/2010/main" val="12652860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Purpose</a:t>
            </a:r>
            <a:r>
              <a:rPr lang="en-US" b="1" baseline="0" dirty="0" smtClean="0"/>
              <a:t> of the Slide: </a:t>
            </a:r>
            <a:r>
              <a:rPr lang="en-US" b="0" baseline="0" dirty="0" smtClean="0"/>
              <a:t>To emphasize the timeline and output of Phase I.</a:t>
            </a:r>
            <a:endParaRPr lang="en-US" b="1" baseline="0" dirty="0" smtClean="0"/>
          </a:p>
          <a:p>
            <a:endParaRPr lang="en-US" baseline="0" dirty="0" smtClean="0"/>
          </a:p>
          <a:p>
            <a:r>
              <a:rPr lang="en-US" b="1" baseline="0" dirty="0" smtClean="0"/>
              <a:t>Notes to Presenter:</a:t>
            </a:r>
            <a:endParaRPr lang="en-US" b="1" dirty="0" smtClean="0"/>
          </a:p>
          <a:p>
            <a:pPr marL="171450" indent="-171450">
              <a:buFont typeface="Arial" panose="020B0604020202020204" pitchFamily="34" charset="0"/>
              <a:buChar char="•"/>
            </a:pPr>
            <a:r>
              <a:rPr lang="en-US" dirty="0" smtClean="0"/>
              <a:t>Emphasize that</a:t>
            </a:r>
            <a:r>
              <a:rPr lang="en-US" baseline="0" dirty="0" smtClean="0"/>
              <a:t> last week of May or a week before the opening of classes, ratees shall have Development Plans based on SAT and signed IPCRF.</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159CF6F8-3E42-4DEA-88EF-77D3779B66C1}" type="slidenum">
              <a:rPr lang="en-US" smtClean="0"/>
              <a:t>7</a:t>
            </a:fld>
            <a:endParaRPr lang="en-US"/>
          </a:p>
        </p:txBody>
      </p:sp>
    </p:spTree>
    <p:extLst>
      <p:ext uri="{BB962C8B-B14F-4D97-AF65-F5344CB8AC3E}">
        <p14:creationId xmlns:p14="http://schemas.microsoft.com/office/powerpoint/2010/main" val="5395189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smtClean="0"/>
              <a:t>Purpose of the Slide: </a:t>
            </a:r>
            <a:r>
              <a:rPr lang="en-US" b="0" baseline="0" dirty="0" smtClean="0"/>
              <a:t>To discuss the activities in Portfolio Preparation and Organization and its timeline.</a:t>
            </a:r>
            <a:endParaRPr lang="en-US" b="1" baseline="0" dirty="0" smtClean="0"/>
          </a:p>
          <a:p>
            <a:endParaRPr lang="en-US" baseline="0" dirty="0" smtClean="0"/>
          </a:p>
          <a:p>
            <a:r>
              <a:rPr lang="en-US" b="1" baseline="0" dirty="0" smtClean="0"/>
              <a:t>Notes to Presenter:</a:t>
            </a:r>
            <a:endParaRPr lang="en-US" b="1" dirty="0" smtClean="0"/>
          </a:p>
          <a:p>
            <a:pPr marL="171450" indent="-171450">
              <a:buFont typeface="Arial" panose="020B0604020202020204" pitchFamily="34" charset="0"/>
              <a:buChar char="•"/>
            </a:pPr>
            <a:r>
              <a:rPr lang="en-US" dirty="0" smtClean="0"/>
              <a:t>Mention that from June to October, classroom observations must</a:t>
            </a:r>
            <a:r>
              <a:rPr lang="en-US" baseline="0" dirty="0" smtClean="0"/>
              <a:t> </a:t>
            </a:r>
            <a:r>
              <a:rPr lang="en-US" dirty="0" smtClean="0"/>
              <a:t>have begun.</a:t>
            </a:r>
            <a:r>
              <a:rPr lang="en-US" baseline="0" dirty="0" smtClean="0"/>
              <a:t> It is highly advisable that by October, all ratees (teachers) must have had two classroom observations.</a:t>
            </a:r>
          </a:p>
        </p:txBody>
      </p:sp>
      <p:sp>
        <p:nvSpPr>
          <p:cNvPr id="4" name="Slide Number Placeholder 3"/>
          <p:cNvSpPr>
            <a:spLocks noGrp="1"/>
          </p:cNvSpPr>
          <p:nvPr>
            <p:ph type="sldNum" sz="quarter" idx="10"/>
          </p:nvPr>
        </p:nvSpPr>
        <p:spPr/>
        <p:txBody>
          <a:bodyPr/>
          <a:lstStyle/>
          <a:p>
            <a:fld id="{159CF6F8-3E42-4DEA-88EF-77D3779B66C1}" type="slidenum">
              <a:rPr lang="en-US" smtClean="0"/>
              <a:t>8</a:t>
            </a:fld>
            <a:endParaRPr lang="en-US"/>
          </a:p>
        </p:txBody>
      </p:sp>
    </p:spTree>
    <p:extLst>
      <p:ext uri="{BB962C8B-B14F-4D97-AF65-F5344CB8AC3E}">
        <p14:creationId xmlns:p14="http://schemas.microsoft.com/office/powerpoint/2010/main" val="25929333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smtClean="0"/>
              <a:t>Purpose of the Slide: </a:t>
            </a:r>
            <a:r>
              <a:rPr lang="en-US" b="0" baseline="0" dirty="0" smtClean="0"/>
              <a:t>To discuss the activities in Portfolio Preparation and Organization and its timeline.</a:t>
            </a:r>
            <a:endParaRPr lang="en-US" b="1" baseline="0" dirty="0" smtClean="0"/>
          </a:p>
          <a:p>
            <a:endParaRPr lang="en-US" baseline="0" dirty="0" smtClean="0"/>
          </a:p>
          <a:p>
            <a:r>
              <a:rPr lang="en-US" b="1" baseline="0" dirty="0" smtClean="0"/>
              <a:t>Notes to Presenter:</a:t>
            </a:r>
            <a:endParaRPr lang="en-US" b="1" dirty="0" smtClean="0"/>
          </a:p>
          <a:p>
            <a:pPr marL="171450" indent="-171450">
              <a:buFont typeface="Arial" panose="020B0604020202020204" pitchFamily="34" charset="0"/>
              <a:buChar char="•"/>
            </a:pPr>
            <a:r>
              <a:rPr lang="en-US" dirty="0" smtClean="0"/>
              <a:t>Emphasize</a:t>
            </a:r>
            <a:r>
              <a:rPr lang="en-US" baseline="0" dirty="0" smtClean="0"/>
              <a:t> that </a:t>
            </a:r>
            <a:r>
              <a:rPr lang="en-US" baseline="0" dirty="0" err="1" smtClean="0"/>
              <a:t>ratees</a:t>
            </a:r>
            <a:r>
              <a:rPr lang="en-US" baseline="0" dirty="0" smtClean="0"/>
              <a:t> (teachers) are encouraged to prepare portfolio as early as June to facilitate the gathering and organization of the documents/MOV.</a:t>
            </a:r>
          </a:p>
          <a:p>
            <a:pPr marL="171450" indent="-171450">
              <a:buFont typeface="Arial" panose="020B0604020202020204" pitchFamily="34" charset="0"/>
              <a:buChar char="•"/>
            </a:pPr>
            <a:r>
              <a:rPr lang="en-US" dirty="0" smtClean="0"/>
              <a:t>Note</a:t>
            </a:r>
            <a:r>
              <a:rPr lang="en-US" baseline="0" dirty="0" smtClean="0"/>
              <a:t> that ratees (teachers) have to prepare two sets of portfolio: (1) Original and (2) photocopy.</a:t>
            </a:r>
          </a:p>
          <a:p>
            <a:pPr marL="171450" indent="-171450">
              <a:buFont typeface="Arial" panose="020B0604020202020204" pitchFamily="34" charset="0"/>
              <a:buChar char="•"/>
            </a:pPr>
            <a:r>
              <a:rPr lang="en-US" baseline="0" dirty="0" smtClean="0"/>
              <a:t>Emphasize that portfolio with photocopied documents is for submission. The portfolio with original documents will be used for counter checking.</a:t>
            </a:r>
            <a:endParaRPr lang="en-US" dirty="0" smtClean="0"/>
          </a:p>
        </p:txBody>
      </p:sp>
      <p:sp>
        <p:nvSpPr>
          <p:cNvPr id="4" name="Slide Number Placeholder 3"/>
          <p:cNvSpPr>
            <a:spLocks noGrp="1"/>
          </p:cNvSpPr>
          <p:nvPr>
            <p:ph type="sldNum" sz="quarter" idx="10"/>
          </p:nvPr>
        </p:nvSpPr>
        <p:spPr/>
        <p:txBody>
          <a:bodyPr/>
          <a:lstStyle/>
          <a:p>
            <a:fld id="{159CF6F8-3E42-4DEA-88EF-77D3779B66C1}" type="slidenum">
              <a:rPr lang="en-US" smtClean="0"/>
              <a:t>9</a:t>
            </a:fld>
            <a:endParaRPr lang="en-US"/>
          </a:p>
        </p:txBody>
      </p:sp>
    </p:spTree>
    <p:extLst>
      <p:ext uri="{BB962C8B-B14F-4D97-AF65-F5344CB8AC3E}">
        <p14:creationId xmlns:p14="http://schemas.microsoft.com/office/powerpoint/2010/main" val="9543687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162" y="2130426"/>
            <a:ext cx="10360501" cy="1470025"/>
          </a:xfrm>
        </p:spPr>
        <p:txBody>
          <a:bodyPr/>
          <a:lstStyle/>
          <a:p>
            <a:r>
              <a:rPr lang="en-US"/>
              <a:t>Click to edit Master title style</a:t>
            </a:r>
          </a:p>
        </p:txBody>
      </p:sp>
      <p:sp>
        <p:nvSpPr>
          <p:cNvPr id="3" name="Subtitle 2"/>
          <p:cNvSpPr>
            <a:spLocks noGrp="1"/>
          </p:cNvSpPr>
          <p:nvPr>
            <p:ph type="subTitle" idx="1"/>
          </p:nvPr>
        </p:nvSpPr>
        <p:spPr>
          <a:xfrm>
            <a:off x="1828324" y="3886200"/>
            <a:ext cx="8532178"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1/18/2019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6898" y="274639"/>
            <a:ext cx="2742486"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441" y="274639"/>
            <a:ext cx="802431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833" y="4406901"/>
            <a:ext cx="10360501"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2833" y="2906713"/>
            <a:ext cx="1036050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441" y="1600201"/>
            <a:ext cx="538339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5986" y="1600201"/>
            <a:ext cx="538339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1/18/2019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441" y="1535113"/>
            <a:ext cx="5385514"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441" y="2174875"/>
            <a:ext cx="5385514"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1754" y="1535113"/>
            <a:ext cx="538763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1754" y="2174875"/>
            <a:ext cx="538763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1/18/2019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1/18/2019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1/18/2019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442" y="273050"/>
            <a:ext cx="4010039"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5492" y="273051"/>
            <a:ext cx="681389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442" y="1435101"/>
            <a:ext cx="4010039"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095" y="4800600"/>
            <a:ext cx="7313295"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095" y="612775"/>
            <a:ext cx="731329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095" y="5367338"/>
            <a:ext cx="731329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18" Type="http://schemas.openxmlformats.org/officeDocument/2006/relationships/image" Target="../media/image6.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image" Target="../media/image5.jpg"/><Relationship Id="rId2" Type="http://schemas.openxmlformats.org/officeDocument/2006/relationships/slideLayout" Target="../slideLayouts/slideLayout2.xml"/><Relationship Id="rId16" Type="http://schemas.openxmlformats.org/officeDocument/2006/relationships/image" Target="../media/image4.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441" y="838200"/>
            <a:ext cx="10969943" cy="611045"/>
          </a:xfrm>
          <a:prstGeom prst="rect">
            <a:avLst/>
          </a:prstGeom>
        </p:spPr>
        <p:txBody>
          <a:bodyPr vert="horz" lIns="91440" tIns="45720" rIns="91440" bIns="45720" rtlCol="0" anchor="ctr">
            <a:noAutofit/>
          </a:bodyPr>
          <a:lstStyle/>
          <a:p>
            <a:r>
              <a:rPr lang="en-US" dirty="0"/>
              <a:t>Click to edit Master title style</a:t>
            </a:r>
          </a:p>
        </p:txBody>
      </p:sp>
      <p:sp>
        <p:nvSpPr>
          <p:cNvPr id="3" name="Text Placeholder 2"/>
          <p:cNvSpPr>
            <a:spLocks noGrp="1"/>
          </p:cNvSpPr>
          <p:nvPr>
            <p:ph type="body" idx="1"/>
          </p:nvPr>
        </p:nvSpPr>
        <p:spPr>
          <a:xfrm>
            <a:off x="609441" y="1600201"/>
            <a:ext cx="10969943" cy="4459917"/>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609441" y="6356351"/>
            <a:ext cx="2844059"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1/18/2019</a:t>
            </a:fld>
            <a:endParaRPr lang="en-US"/>
          </a:p>
        </p:txBody>
      </p:sp>
      <p:sp>
        <p:nvSpPr>
          <p:cNvPr id="5" name="Footer Placeholder 4"/>
          <p:cNvSpPr>
            <a:spLocks noGrp="1"/>
          </p:cNvSpPr>
          <p:nvPr>
            <p:ph type="ftr" sz="quarter" idx="3"/>
          </p:nvPr>
        </p:nvSpPr>
        <p:spPr>
          <a:xfrm>
            <a:off x="4164515" y="6356351"/>
            <a:ext cx="385979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5325" y="6356351"/>
            <a:ext cx="2844059"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grpSp>
        <p:nvGrpSpPr>
          <p:cNvPr id="18" name="Group 17"/>
          <p:cNvGrpSpPr/>
          <p:nvPr/>
        </p:nvGrpSpPr>
        <p:grpSpPr>
          <a:xfrm>
            <a:off x="2" y="-1172865"/>
            <a:ext cx="12188825" cy="2694126"/>
            <a:chOff x="-62268" y="-267594"/>
            <a:chExt cx="9144000" cy="897165"/>
          </a:xfrm>
        </p:grpSpPr>
        <p:sp>
          <p:nvSpPr>
            <p:cNvPr id="20" name="Rectangle 19"/>
            <p:cNvSpPr/>
            <p:nvPr/>
          </p:nvSpPr>
          <p:spPr>
            <a:xfrm>
              <a:off x="-62268" y="114584"/>
              <a:ext cx="9144000" cy="276997"/>
            </a:xfrm>
            <a:prstGeom prst="rect">
              <a:avLst/>
            </a:prstGeom>
            <a:gradFill flip="none" rotWithShape="1">
              <a:gsLst>
                <a:gs pos="4000">
                  <a:srgbClr val="144F8A"/>
                </a:gs>
                <a:gs pos="54000">
                  <a:srgbClr val="86BAEE"/>
                </a:gs>
                <a:gs pos="100000">
                  <a:srgbClr val="144F8A"/>
                </a:gs>
              </a:gsLst>
              <a:lin ang="0" scaled="1"/>
              <a:tileRect/>
            </a:gradFill>
            <a:ln w="25400" cap="flat">
              <a:noFill/>
              <a:prstDash val="solid"/>
              <a:round/>
            </a:ln>
            <a:effectLst>
              <a:outerShdw blurRad="38100" dist="23000" dir="5400000" rotWithShape="0">
                <a:srgbClr val="000000">
                  <a:alpha val="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4289" tIns="34289" rIns="34289" bIns="34289" numCol="1" spcCol="38100" rtlCol="0" anchor="ctr">
              <a:spAutoFit/>
            </a:bodyPr>
            <a:lstStyle/>
            <a:p>
              <a:pPr defTabSz="342900" hangingPunct="0"/>
              <a:endParaRPr lang="en-PH" sz="1350">
                <a:solidFill>
                  <a:srgbClr val="000000"/>
                </a:solidFill>
                <a:latin typeface="+mj-lt"/>
                <a:ea typeface="+mj-ea"/>
                <a:cs typeface="+mj-cs"/>
                <a:sym typeface="Helvetica"/>
              </a:endParaRPr>
            </a:p>
          </p:txBody>
        </p:sp>
        <p:pic>
          <p:nvPicPr>
            <p:cNvPr id="21" name="Picture 4" descr="Related image"/>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7544574" y="122979"/>
              <a:ext cx="838820" cy="246737"/>
            </a:xfrm>
            <a:prstGeom prst="rect">
              <a:avLst/>
            </a:prstGeom>
            <a:noFill/>
            <a:extLst>
              <a:ext uri="{909E8E84-426E-40DD-AFC4-6F175D3DCCD1}">
                <a14:hiddenFill xmlns:a14="http://schemas.microsoft.com/office/drawing/2010/main">
                  <a:solidFill>
                    <a:srgbClr val="FFFFFF"/>
                  </a:solidFill>
                </a14:hiddenFill>
              </a:ext>
            </a:extLst>
          </p:spPr>
        </p:pic>
        <p:sp>
          <p:nvSpPr>
            <p:cNvPr id="22" name="Parallelogram 21"/>
            <p:cNvSpPr/>
            <p:nvPr userDrawn="1"/>
          </p:nvSpPr>
          <p:spPr>
            <a:xfrm>
              <a:off x="1285044" y="-267594"/>
              <a:ext cx="3028013" cy="662807"/>
            </a:xfrm>
            <a:prstGeom prst="parallelogram">
              <a:avLst>
                <a:gd name="adj" fmla="val 129034"/>
              </a:avLst>
            </a:prstGeom>
            <a:solidFill>
              <a:srgbClr val="144F8A">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Parallelogram 8"/>
            <p:cNvSpPr/>
            <p:nvPr userDrawn="1"/>
          </p:nvSpPr>
          <p:spPr>
            <a:xfrm rot="2202100">
              <a:off x="3708530" y="-206559"/>
              <a:ext cx="2162073" cy="836130"/>
            </a:xfrm>
            <a:custGeom>
              <a:avLst/>
              <a:gdLst>
                <a:gd name="connsiteX0" fmla="*/ 0 w 2444370"/>
                <a:gd name="connsiteY0" fmla="*/ 602369 h 602369"/>
                <a:gd name="connsiteX1" fmla="*/ 777261 w 2444370"/>
                <a:gd name="connsiteY1" fmla="*/ 0 h 602369"/>
                <a:gd name="connsiteX2" fmla="*/ 2444370 w 2444370"/>
                <a:gd name="connsiteY2" fmla="*/ 0 h 602369"/>
                <a:gd name="connsiteX3" fmla="*/ 1667109 w 2444370"/>
                <a:gd name="connsiteY3" fmla="*/ 602369 h 602369"/>
                <a:gd name="connsiteX4" fmla="*/ 0 w 2444370"/>
                <a:gd name="connsiteY4" fmla="*/ 602369 h 602369"/>
                <a:gd name="connsiteX0" fmla="*/ 0 w 2444370"/>
                <a:gd name="connsiteY0" fmla="*/ 602369 h 602369"/>
                <a:gd name="connsiteX1" fmla="*/ 777261 w 2444370"/>
                <a:gd name="connsiteY1" fmla="*/ 0 h 602369"/>
                <a:gd name="connsiteX2" fmla="*/ 2444370 w 2444370"/>
                <a:gd name="connsiteY2" fmla="*/ 0 h 602369"/>
                <a:gd name="connsiteX3" fmla="*/ 1481346 w 2444370"/>
                <a:gd name="connsiteY3" fmla="*/ 272639 h 602369"/>
                <a:gd name="connsiteX4" fmla="*/ 0 w 2444370"/>
                <a:gd name="connsiteY4" fmla="*/ 602369 h 602369"/>
                <a:gd name="connsiteX0" fmla="*/ 0 w 2162073"/>
                <a:gd name="connsiteY0" fmla="*/ 836130 h 836130"/>
                <a:gd name="connsiteX1" fmla="*/ 777261 w 2162073"/>
                <a:gd name="connsiteY1" fmla="*/ 233761 h 836130"/>
                <a:gd name="connsiteX2" fmla="*/ 2162073 w 2162073"/>
                <a:gd name="connsiteY2" fmla="*/ 0 h 836130"/>
                <a:gd name="connsiteX3" fmla="*/ 1481346 w 2162073"/>
                <a:gd name="connsiteY3" fmla="*/ 506400 h 836130"/>
                <a:gd name="connsiteX4" fmla="*/ 0 w 2162073"/>
                <a:gd name="connsiteY4" fmla="*/ 836130 h 8361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2073" h="836130">
                  <a:moveTo>
                    <a:pt x="0" y="836130"/>
                  </a:moveTo>
                  <a:lnTo>
                    <a:pt x="777261" y="233761"/>
                  </a:lnTo>
                  <a:lnTo>
                    <a:pt x="2162073" y="0"/>
                  </a:lnTo>
                  <a:lnTo>
                    <a:pt x="1481346" y="506400"/>
                  </a:lnTo>
                  <a:lnTo>
                    <a:pt x="0" y="836130"/>
                  </a:lnTo>
                  <a:close/>
                </a:path>
              </a:pathLst>
            </a:custGeom>
            <a:solidFill>
              <a:srgbClr val="144F8A">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Parallelogram 9"/>
            <p:cNvSpPr/>
            <p:nvPr/>
          </p:nvSpPr>
          <p:spPr>
            <a:xfrm rot="2202100">
              <a:off x="1909878" y="-224318"/>
              <a:ext cx="1864004" cy="571445"/>
            </a:xfrm>
            <a:custGeom>
              <a:avLst/>
              <a:gdLst>
                <a:gd name="connsiteX0" fmla="*/ 0 w 2485854"/>
                <a:gd name="connsiteY0" fmla="*/ 571445 h 571445"/>
                <a:gd name="connsiteX1" fmla="*/ 737358 w 2485854"/>
                <a:gd name="connsiteY1" fmla="*/ 0 h 571445"/>
                <a:gd name="connsiteX2" fmla="*/ 2485854 w 2485854"/>
                <a:gd name="connsiteY2" fmla="*/ 0 h 571445"/>
                <a:gd name="connsiteX3" fmla="*/ 1748496 w 2485854"/>
                <a:gd name="connsiteY3" fmla="*/ 571445 h 571445"/>
                <a:gd name="connsiteX4" fmla="*/ 0 w 2485854"/>
                <a:gd name="connsiteY4" fmla="*/ 571445 h 571445"/>
                <a:gd name="connsiteX0" fmla="*/ 0 w 2485854"/>
                <a:gd name="connsiteY0" fmla="*/ 571445 h 571445"/>
                <a:gd name="connsiteX1" fmla="*/ 737358 w 2485854"/>
                <a:gd name="connsiteY1" fmla="*/ 0 h 571445"/>
                <a:gd name="connsiteX2" fmla="*/ 2485854 w 2485854"/>
                <a:gd name="connsiteY2" fmla="*/ 0 h 571445"/>
                <a:gd name="connsiteX3" fmla="*/ 1535935 w 2485854"/>
                <a:gd name="connsiteY3" fmla="*/ 189660 h 571445"/>
                <a:gd name="connsiteX4" fmla="*/ 0 w 2485854"/>
                <a:gd name="connsiteY4" fmla="*/ 571445 h 571445"/>
                <a:gd name="connsiteX0" fmla="*/ 0 w 1864004"/>
                <a:gd name="connsiteY0" fmla="*/ 571445 h 571445"/>
                <a:gd name="connsiteX1" fmla="*/ 737358 w 1864004"/>
                <a:gd name="connsiteY1" fmla="*/ 0 h 571445"/>
                <a:gd name="connsiteX2" fmla="*/ 1864004 w 1864004"/>
                <a:gd name="connsiteY2" fmla="*/ 19349 h 571445"/>
                <a:gd name="connsiteX3" fmla="*/ 1535935 w 1864004"/>
                <a:gd name="connsiteY3" fmla="*/ 189660 h 571445"/>
                <a:gd name="connsiteX4" fmla="*/ 0 w 1864004"/>
                <a:gd name="connsiteY4" fmla="*/ 571445 h 5714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4004" h="571445">
                  <a:moveTo>
                    <a:pt x="0" y="571445"/>
                  </a:moveTo>
                  <a:lnTo>
                    <a:pt x="737358" y="0"/>
                  </a:lnTo>
                  <a:lnTo>
                    <a:pt x="1864004" y="19349"/>
                  </a:lnTo>
                  <a:lnTo>
                    <a:pt x="1535935" y="189660"/>
                  </a:lnTo>
                  <a:lnTo>
                    <a:pt x="0" y="571445"/>
                  </a:lnTo>
                  <a:close/>
                </a:path>
              </a:pathLst>
            </a:custGeom>
            <a:solidFill>
              <a:srgbClr val="144F8A">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9" name="Picture 18"/>
          <p:cNvPicPr>
            <a:picLocks noChangeAspect="1"/>
          </p:cNvPicPr>
          <p:nvPr/>
        </p:nvPicPr>
        <p:blipFill>
          <a:blip r:embed="rId14"/>
          <a:stretch>
            <a:fillRect/>
          </a:stretch>
        </p:blipFill>
        <p:spPr>
          <a:xfrm>
            <a:off x="11303278" y="21065"/>
            <a:ext cx="627772" cy="588535"/>
          </a:xfrm>
          <a:prstGeom prst="rect">
            <a:avLst/>
          </a:prstGeom>
        </p:spPr>
      </p:pic>
      <p:sp>
        <p:nvSpPr>
          <p:cNvPr id="17" name="TextBox 16"/>
          <p:cNvSpPr txBox="1"/>
          <p:nvPr/>
        </p:nvSpPr>
        <p:spPr>
          <a:xfrm>
            <a:off x="11022548" y="609600"/>
            <a:ext cx="1189232" cy="542801"/>
          </a:xfrm>
          <a:prstGeom prst="rect">
            <a:avLst/>
          </a:prstGeom>
          <a:noFill/>
        </p:spPr>
        <p:txBody>
          <a:bodyPr wrap="square" rtlCol="0">
            <a:spAutoFit/>
          </a:bodyPr>
          <a:lstStyle/>
          <a:p>
            <a:pPr algn="ctr"/>
            <a:r>
              <a:rPr lang="en-US" sz="900" b="1" dirty="0">
                <a:solidFill>
                  <a:schemeClr val="bg1"/>
                </a:solidFill>
              </a:rPr>
              <a:t>RCTQ </a:t>
            </a:r>
          </a:p>
        </p:txBody>
      </p:sp>
      <p:grpSp>
        <p:nvGrpSpPr>
          <p:cNvPr id="25" name="Group 24">
            <a:extLst>
              <a:ext uri="{FF2B5EF4-FFF2-40B4-BE49-F238E27FC236}">
                <a16:creationId xmlns:a16="http://schemas.microsoft.com/office/drawing/2014/main" xmlns="" id="{8BEA1C44-A462-4098-BD96-A6280C03B95E}"/>
              </a:ext>
            </a:extLst>
          </p:cNvPr>
          <p:cNvGrpSpPr/>
          <p:nvPr/>
        </p:nvGrpSpPr>
        <p:grpSpPr>
          <a:xfrm>
            <a:off x="133487" y="6060118"/>
            <a:ext cx="3903525" cy="874082"/>
            <a:chOff x="128966" y="6072755"/>
            <a:chExt cx="3177331" cy="787193"/>
          </a:xfrm>
        </p:grpSpPr>
        <p:pic>
          <p:nvPicPr>
            <p:cNvPr id="26" name="Picture 25">
              <a:extLst>
                <a:ext uri="{FF2B5EF4-FFF2-40B4-BE49-F238E27FC236}">
                  <a16:creationId xmlns:a16="http://schemas.microsoft.com/office/drawing/2014/main" xmlns="" id="{60786B31-5FD1-4DAD-959C-D2BD034B6D42}"/>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128966" y="6235721"/>
              <a:ext cx="1030152" cy="461263"/>
            </a:xfrm>
            <a:prstGeom prst="rect">
              <a:avLst/>
            </a:prstGeom>
          </p:spPr>
        </p:pic>
        <p:pic>
          <p:nvPicPr>
            <p:cNvPr id="27" name="Picture 26">
              <a:extLst>
                <a:ext uri="{FF2B5EF4-FFF2-40B4-BE49-F238E27FC236}">
                  <a16:creationId xmlns:a16="http://schemas.microsoft.com/office/drawing/2014/main" xmlns="" id="{C8572592-E692-4189-A2A6-7D0EDE51CD65}"/>
                </a:ext>
              </a:extLst>
            </p:cNvPr>
            <p:cNvPicPr>
              <a:picLocks noChangeAspect="1"/>
            </p:cNvPicPr>
            <p:nvPr/>
          </p:nvPicPr>
          <p:blipFill>
            <a:blip r:embed="rId16"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962774" y="6072755"/>
              <a:ext cx="787193" cy="787193"/>
            </a:xfrm>
            <a:prstGeom prst="rect">
              <a:avLst/>
            </a:prstGeom>
          </p:spPr>
        </p:pic>
        <p:pic>
          <p:nvPicPr>
            <p:cNvPr id="28" name="Picture 27">
              <a:extLst>
                <a:ext uri="{FF2B5EF4-FFF2-40B4-BE49-F238E27FC236}">
                  <a16:creationId xmlns:a16="http://schemas.microsoft.com/office/drawing/2014/main" xmlns="" id="{20B93EB2-46B4-485B-9EAD-A76847751B31}"/>
                </a:ext>
              </a:extLst>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2749967" y="6188186"/>
              <a:ext cx="556330" cy="556330"/>
            </a:xfrm>
            <a:prstGeom prst="rect">
              <a:avLst/>
            </a:prstGeom>
          </p:spPr>
        </p:pic>
        <p:pic>
          <p:nvPicPr>
            <p:cNvPr id="29" name="Picture 28">
              <a:extLst>
                <a:ext uri="{FF2B5EF4-FFF2-40B4-BE49-F238E27FC236}">
                  <a16:creationId xmlns:a16="http://schemas.microsoft.com/office/drawing/2014/main" xmlns="" id="{31F8954E-90BA-4A82-8AD2-8AABDD652502}"/>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1312065" y="6216969"/>
              <a:ext cx="545202" cy="545202"/>
            </a:xfrm>
            <a:prstGeom prst="rect">
              <a:avLst/>
            </a:prstGeom>
          </p:spPr>
        </p:pic>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xStyles>
    <p:titleStyle>
      <a:lvl1pPr algn="ctr" defTabSz="914400" rtl="0" eaLnBrk="1" latinLnBrk="0" hangingPunct="1">
        <a:spcBef>
          <a:spcPct val="0"/>
        </a:spcBef>
        <a:buNone/>
        <a:defRPr sz="4000" kern="1200">
          <a:solidFill>
            <a:srgbClr val="0000FF"/>
          </a:solidFill>
          <a:latin typeface="Helvetica" pitchFamily="34" charset="0"/>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Helvetica"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Helvetica"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Helvetica"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Helvetica"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Helvetica"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microsoft.com/office/2007/relationships/hdphoto" Target="../media/hdphoto6.wdp"/></Relationships>
</file>

<file path=ppt/slides/_rels/slide11.xml.rels><?xml version="1.0" encoding="UTF-8" standalone="yes"?>
<Relationships xmlns="http://schemas.openxmlformats.org/package/2006/relationships"><Relationship Id="rId8" Type="http://schemas.microsoft.com/office/2007/relationships/hdphoto" Target="../media/hdphoto6.wdp"/><Relationship Id="rId3" Type="http://schemas.openxmlformats.org/officeDocument/2006/relationships/image" Target="../media/image14.png"/><Relationship Id="rId7"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7.tmp"/><Relationship Id="rId5" Type="http://schemas.openxmlformats.org/officeDocument/2006/relationships/image" Target="../media/image15.png"/><Relationship Id="rId4" Type="http://schemas.microsoft.com/office/2007/relationships/hdphoto" Target="../media/hdphoto3.wdp"/></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microsoft.com/office/2007/relationships/hdphoto" Target="../media/hdphoto6.wdp"/><Relationship Id="rId5" Type="http://schemas.openxmlformats.org/officeDocument/2006/relationships/image" Target="../media/image19.png"/><Relationship Id="rId4" Type="http://schemas.microsoft.com/office/2007/relationships/hdphoto" Target="../media/hdphoto5.wdp"/></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microsoft.com/office/2007/relationships/hdphoto" Target="../media/hdphoto6.wdp"/><Relationship Id="rId5" Type="http://schemas.openxmlformats.org/officeDocument/2006/relationships/image" Target="../media/image19.png"/><Relationship Id="rId4" Type="http://schemas.microsoft.com/office/2007/relationships/hdphoto" Target="../media/hdphoto4.wdp"/></Relationships>
</file>

<file path=ppt/slides/_rels/slide14.xml.rels><?xml version="1.0" encoding="UTF-8" standalone="yes"?>
<Relationships xmlns="http://schemas.openxmlformats.org/package/2006/relationships"><Relationship Id="rId8" Type="http://schemas.openxmlformats.org/officeDocument/2006/relationships/image" Target="../media/image32.tmp"/><Relationship Id="rId3" Type="http://schemas.openxmlformats.org/officeDocument/2006/relationships/image" Target="../media/image27.tmp"/><Relationship Id="rId7" Type="http://schemas.openxmlformats.org/officeDocument/2006/relationships/image" Target="../media/image31.tmp"/><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30.tmp"/><Relationship Id="rId5" Type="http://schemas.openxmlformats.org/officeDocument/2006/relationships/image" Target="../media/image29.tmp"/><Relationship Id="rId4" Type="http://schemas.openxmlformats.org/officeDocument/2006/relationships/image" Target="../media/image28.tmp"/><Relationship Id="rId9" Type="http://schemas.openxmlformats.org/officeDocument/2006/relationships/image" Target="../media/image33.tmp"/></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microsoft.com/office/2007/relationships/hdphoto" Target="../media/hdphoto6.wdp"/></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image" Target="../media/image24.tmp"/><Relationship Id="rId4" Type="http://schemas.microsoft.com/office/2007/relationships/hdphoto" Target="../media/hdphoto7.wdp"/></Relationships>
</file>

<file path=ppt/slides/_rels/slide17.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3.png"/><Relationship Id="rId7" Type="http://schemas.openxmlformats.org/officeDocument/2006/relationships/image" Target="../media/image15.png"/><Relationship Id="rId12" Type="http://schemas.microsoft.com/office/2007/relationships/hdphoto" Target="../media/hdphoto7.wdp"/><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microsoft.com/office/2007/relationships/hdphoto" Target="../media/hdphoto3.wdp"/><Relationship Id="rId11" Type="http://schemas.openxmlformats.org/officeDocument/2006/relationships/image" Target="../media/image23.png"/><Relationship Id="rId5" Type="http://schemas.openxmlformats.org/officeDocument/2006/relationships/image" Target="../media/image14.png"/><Relationship Id="rId10" Type="http://schemas.openxmlformats.org/officeDocument/2006/relationships/image" Target="../media/image19.png"/><Relationship Id="rId4" Type="http://schemas.microsoft.com/office/2007/relationships/hdphoto" Target="../media/hdphoto2.wdp"/><Relationship Id="rId9" Type="http://schemas.openxmlformats.org/officeDocument/2006/relationships/image" Target="../media/image26.tmp"/></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microsoft.com/office/2007/relationships/hdphoto" Target="../media/hdphoto6.wdp"/></Relationships>
</file>

<file path=ppt/slides/_rels/slide19.xml.rels><?xml version="1.0" encoding="UTF-8" standalone="yes"?>
<Relationships xmlns="http://schemas.openxmlformats.org/package/2006/relationships"><Relationship Id="rId8" Type="http://schemas.openxmlformats.org/officeDocument/2006/relationships/image" Target="../media/image29.tmp"/><Relationship Id="rId3" Type="http://schemas.openxmlformats.org/officeDocument/2006/relationships/image" Target="../media/image34.png"/><Relationship Id="rId7" Type="http://schemas.openxmlformats.org/officeDocument/2006/relationships/image" Target="../media/image31.tmp"/><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26.tmp"/><Relationship Id="rId5" Type="http://schemas.openxmlformats.org/officeDocument/2006/relationships/image" Target="../media/image35.png"/><Relationship Id="rId4" Type="http://schemas.microsoft.com/office/2007/relationships/hdphoto" Target="../media/hdphoto8.wdp"/></Relationships>
</file>

<file path=ppt/slides/_rels/slide2.xml.rels><?xml version="1.0" encoding="UTF-8" standalone="yes"?>
<Relationships xmlns="http://schemas.openxmlformats.org/package/2006/relationships"><Relationship Id="rId3" Type="http://schemas.openxmlformats.org/officeDocument/2006/relationships/image" Target="../media/image7.tmp"/><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microsoft.com/office/2007/relationships/hdphoto" Target="../media/hdphoto6.wdp"/><Relationship Id="rId5" Type="http://schemas.openxmlformats.org/officeDocument/2006/relationships/image" Target="../media/image19.png"/><Relationship Id="rId4" Type="http://schemas.microsoft.com/office/2007/relationships/hdphoto" Target="../media/hdphoto9.wdp"/></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microsoft.com/office/2007/relationships/hdphoto" Target="../media/hdphoto6.wdp"/></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37.tmp"/><Relationship Id="rId5" Type="http://schemas.openxmlformats.org/officeDocument/2006/relationships/image" Target="../media/image35.png"/><Relationship Id="rId4" Type="http://schemas.microsoft.com/office/2007/relationships/hdphoto" Target="../media/hdphoto8.wdp"/></Relationships>
</file>

<file path=ppt/slides/_rels/slide2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37.tmp"/><Relationship Id="rId5" Type="http://schemas.openxmlformats.org/officeDocument/2006/relationships/image" Target="../media/image35.png"/><Relationship Id="rId4" Type="http://schemas.microsoft.com/office/2007/relationships/hdphoto" Target="../media/hdphoto8.wdp"/></Relationships>
</file>

<file path=ppt/slides/_rels/slide27.xml.rels><?xml version="1.0" encoding="UTF-8" standalone="yes"?>
<Relationships xmlns="http://schemas.openxmlformats.org/package/2006/relationships"><Relationship Id="rId3" Type="http://schemas.openxmlformats.org/officeDocument/2006/relationships/image" Target="../media/image38.png"/><Relationship Id="rId7" Type="http://schemas.openxmlformats.org/officeDocument/2006/relationships/image" Target="../media/image35.png"/><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microsoft.com/office/2007/relationships/hdphoto" Target="../media/hdphoto8.wdp"/><Relationship Id="rId5" Type="http://schemas.openxmlformats.org/officeDocument/2006/relationships/image" Target="../media/image34.png"/><Relationship Id="rId4" Type="http://schemas.microsoft.com/office/2007/relationships/hdphoto" Target="../media/hdphoto10.wdp"/></Relationships>
</file>

<file path=ppt/slides/_rels/slide28.xml.rels><?xml version="1.0" encoding="UTF-8" standalone="yes"?>
<Relationships xmlns="http://schemas.openxmlformats.org/package/2006/relationships"><Relationship Id="rId8" Type="http://schemas.openxmlformats.org/officeDocument/2006/relationships/image" Target="../media/image43.png"/><Relationship Id="rId13" Type="http://schemas.openxmlformats.org/officeDocument/2006/relationships/image" Target="../media/image46.png"/><Relationship Id="rId3" Type="http://schemas.openxmlformats.org/officeDocument/2006/relationships/image" Target="../media/image39.png"/><Relationship Id="rId7" Type="http://schemas.openxmlformats.org/officeDocument/2006/relationships/image" Target="../media/image42.png"/><Relationship Id="rId12" Type="http://schemas.openxmlformats.org/officeDocument/2006/relationships/image" Target="../media/image45.png"/><Relationship Id="rId2" Type="http://schemas.openxmlformats.org/officeDocument/2006/relationships/notesSlide" Target="../notesSlides/notesSlide28.xml"/><Relationship Id="rId1" Type="http://schemas.openxmlformats.org/officeDocument/2006/relationships/slideLayout" Target="../slideLayouts/slideLayout6.xml"/><Relationship Id="rId6" Type="http://schemas.microsoft.com/office/2007/relationships/hdphoto" Target="../media/hdphoto11.wdp"/><Relationship Id="rId11" Type="http://schemas.microsoft.com/office/2007/relationships/hdphoto" Target="../media/hdphoto13.wdp"/><Relationship Id="rId5" Type="http://schemas.openxmlformats.org/officeDocument/2006/relationships/image" Target="../media/image41.png"/><Relationship Id="rId15" Type="http://schemas.microsoft.com/office/2007/relationships/hdphoto" Target="../media/hdphoto14.wdp"/><Relationship Id="rId10" Type="http://schemas.openxmlformats.org/officeDocument/2006/relationships/image" Target="../media/image44.png"/><Relationship Id="rId4" Type="http://schemas.openxmlformats.org/officeDocument/2006/relationships/image" Target="../media/image40.png"/><Relationship Id="rId9" Type="http://schemas.microsoft.com/office/2007/relationships/hdphoto" Target="../media/hdphoto12.wdp"/><Relationship Id="rId14" Type="http://schemas.openxmlformats.org/officeDocument/2006/relationships/image" Target="../media/image47.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3.png"/><Relationship Id="rId7" Type="http://schemas.openxmlformats.org/officeDocument/2006/relationships/image" Target="../media/image15.png"/><Relationship Id="rId12" Type="http://schemas.microsoft.com/office/2007/relationships/hdphoto" Target="../media/hdphoto5.wdp"/><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microsoft.com/office/2007/relationships/hdphoto" Target="../media/hdphoto3.wdp"/><Relationship Id="rId11" Type="http://schemas.openxmlformats.org/officeDocument/2006/relationships/image" Target="../media/image18.png"/><Relationship Id="rId5" Type="http://schemas.openxmlformats.org/officeDocument/2006/relationships/image" Target="../media/image14.png"/><Relationship Id="rId10" Type="http://schemas.microsoft.com/office/2007/relationships/hdphoto" Target="../media/hdphoto4.wdp"/><Relationship Id="rId4" Type="http://schemas.microsoft.com/office/2007/relationships/hdphoto" Target="../media/hdphoto2.wdp"/><Relationship Id="rId9" Type="http://schemas.openxmlformats.org/officeDocument/2006/relationships/image" Target="../media/image17.png"/></Relationships>
</file>

<file path=ppt/slides/_rels/slide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microsoft.com/office/2007/relationships/hdphoto" Target="../media/hdphoto6.wdp"/></Relationships>
</file>

<file path=ppt/slides/_rels/slide6.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9.png"/><Relationship Id="rId7"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microsoft.com/office/2007/relationships/hdphoto" Target="../media/hdphoto3.wdp"/><Relationship Id="rId5" Type="http://schemas.openxmlformats.org/officeDocument/2006/relationships/image" Target="../media/image14.png"/><Relationship Id="rId4" Type="http://schemas.openxmlformats.org/officeDocument/2006/relationships/image" Target="../media/image15.png"/><Relationship Id="rId9" Type="http://schemas.microsoft.com/office/2007/relationships/hdphoto" Target="../media/hdphoto2.wdp"/></Relationships>
</file>

<file path=ppt/slides/_rels/slide7.xml.rels><?xml version="1.0" encoding="UTF-8" standalone="yes"?>
<Relationships xmlns="http://schemas.openxmlformats.org/package/2006/relationships"><Relationship Id="rId3" Type="http://schemas.openxmlformats.org/officeDocument/2006/relationships/image" Target="../media/image21.tmp"/><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2.tmp"/></Relationships>
</file>

<file path=ppt/slides/_rels/slide8.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image" Target="../media/image24.tmp"/><Relationship Id="rId4" Type="http://schemas.microsoft.com/office/2007/relationships/hdphoto" Target="../media/hdphoto7.wdp"/></Relationships>
</file>

<file path=ppt/slides/_rels/slide9.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3.png"/><Relationship Id="rId7" Type="http://schemas.openxmlformats.org/officeDocument/2006/relationships/image" Target="../media/image15.png"/><Relationship Id="rId12" Type="http://schemas.microsoft.com/office/2007/relationships/hdphoto" Target="../media/hdphoto7.wdp"/><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microsoft.com/office/2007/relationships/hdphoto" Target="../media/hdphoto3.wdp"/><Relationship Id="rId11" Type="http://schemas.openxmlformats.org/officeDocument/2006/relationships/image" Target="../media/image23.png"/><Relationship Id="rId5" Type="http://schemas.openxmlformats.org/officeDocument/2006/relationships/image" Target="../media/image14.png"/><Relationship Id="rId10" Type="http://schemas.openxmlformats.org/officeDocument/2006/relationships/image" Target="../media/image19.png"/><Relationship Id="rId4" Type="http://schemas.microsoft.com/office/2007/relationships/hdphoto" Target="../media/hdphoto2.wdp"/><Relationship Id="rId9" Type="http://schemas.openxmlformats.org/officeDocument/2006/relationships/image" Target="../media/image26.tm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663662" y="1295400"/>
            <a:ext cx="10895438" cy="3429000"/>
          </a:xfrm>
        </p:spPr>
        <p:txBody>
          <a:bodyPr>
            <a:normAutofit/>
          </a:bodyPr>
          <a:lstStyle/>
          <a:p>
            <a:r>
              <a:rPr lang="en-US" sz="3200" b="1" dirty="0" smtClean="0">
                <a:solidFill>
                  <a:srgbClr val="0000FF"/>
                </a:solidFill>
                <a:latin typeface="Helvetica" panose="020B0604020202020204" pitchFamily="34" charset="0"/>
                <a:cs typeface="Helvetica" panose="020B0604020202020204" pitchFamily="34" charset="0"/>
              </a:rPr>
              <a:t/>
            </a:r>
            <a:br>
              <a:rPr lang="en-US" sz="3200" b="1" dirty="0" smtClean="0">
                <a:solidFill>
                  <a:srgbClr val="0000FF"/>
                </a:solidFill>
                <a:latin typeface="Helvetica" panose="020B0604020202020204" pitchFamily="34" charset="0"/>
                <a:cs typeface="Helvetica" panose="020B0604020202020204" pitchFamily="34" charset="0"/>
              </a:rPr>
            </a:br>
            <a:r>
              <a:rPr lang="en-US" sz="3200" b="1" dirty="0" smtClean="0">
                <a:solidFill>
                  <a:srgbClr val="0000FF"/>
                </a:solidFill>
                <a:latin typeface="Helvetica" panose="020B0604020202020204" pitchFamily="34" charset="0"/>
                <a:cs typeface="Helvetica" panose="020B0604020202020204" pitchFamily="34" charset="0"/>
              </a:rPr>
              <a:t/>
            </a:r>
            <a:br>
              <a:rPr lang="en-US" sz="3200" b="1" dirty="0" smtClean="0">
                <a:solidFill>
                  <a:srgbClr val="0000FF"/>
                </a:solidFill>
                <a:latin typeface="Helvetica" panose="020B0604020202020204" pitchFamily="34" charset="0"/>
                <a:cs typeface="Helvetica" panose="020B0604020202020204" pitchFamily="34" charset="0"/>
              </a:rPr>
            </a:br>
            <a:r>
              <a:rPr lang="en-US" sz="5400" b="1" dirty="0" smtClean="0">
                <a:solidFill>
                  <a:srgbClr val="0000FF"/>
                </a:solidFill>
                <a:latin typeface="Helvetica" panose="020B0604020202020204" pitchFamily="34" charset="0"/>
                <a:cs typeface="Helvetica" panose="020B0604020202020204" pitchFamily="34" charset="0"/>
              </a:rPr>
              <a:t>Process of RPMS</a:t>
            </a:r>
            <a:r>
              <a:rPr lang="en-US" sz="4900" b="1" dirty="0" smtClean="0">
                <a:solidFill>
                  <a:srgbClr val="0000FF"/>
                </a:solidFill>
                <a:latin typeface="Helvetica" panose="020B0604020202020204" pitchFamily="34" charset="0"/>
                <a:cs typeface="Helvetica" panose="020B0604020202020204" pitchFamily="34" charset="0"/>
              </a:rPr>
              <a:t/>
            </a:r>
            <a:br>
              <a:rPr lang="en-US" sz="4900" b="1" dirty="0" smtClean="0">
                <a:solidFill>
                  <a:srgbClr val="0000FF"/>
                </a:solidFill>
                <a:latin typeface="Helvetica" panose="020B0604020202020204" pitchFamily="34" charset="0"/>
                <a:cs typeface="Helvetica" panose="020B0604020202020204" pitchFamily="34" charset="0"/>
              </a:rPr>
            </a:br>
            <a:r>
              <a:rPr lang="en-US" sz="2700" dirty="0" smtClean="0">
                <a:solidFill>
                  <a:schemeClr val="tx1"/>
                </a:solidFill>
                <a:cs typeface="Helvetica" panose="020B0604020202020204" pitchFamily="34" charset="0"/>
              </a:rPr>
              <a:t>Highlighting the Roles of Rater and Ratee</a:t>
            </a:r>
            <a:r>
              <a:rPr lang="en-US" sz="2700" dirty="0">
                <a:solidFill>
                  <a:schemeClr val="tx1"/>
                </a:solidFill>
                <a:cs typeface="Helvetica" panose="020B0604020202020204" pitchFamily="34" charset="0"/>
              </a:rPr>
              <a:t/>
            </a:r>
            <a:br>
              <a:rPr lang="en-US" sz="2700" dirty="0">
                <a:solidFill>
                  <a:schemeClr val="tx1"/>
                </a:solidFill>
                <a:cs typeface="Helvetica" panose="020B0604020202020204" pitchFamily="34" charset="0"/>
              </a:rPr>
            </a:br>
            <a:r>
              <a:rPr lang="en-US" sz="2700" dirty="0" smtClean="0">
                <a:solidFill>
                  <a:schemeClr val="tx1"/>
                </a:solidFill>
                <a:cs typeface="Helvetica" panose="020B0604020202020204" pitchFamily="34" charset="0"/>
              </a:rPr>
              <a:t>in each Phase of the RPMS Cycle</a:t>
            </a:r>
            <a:endParaRPr lang="en-US" sz="1800" dirty="0">
              <a:solidFill>
                <a:schemeClr val="tx1"/>
              </a:solidFill>
              <a:cs typeface="Helvetica" panose="020B0604020202020204" pitchFamily="34" charset="0"/>
            </a:endParaRPr>
          </a:p>
        </p:txBody>
      </p:sp>
    </p:spTree>
    <p:extLst>
      <p:ext uri="{BB962C8B-B14F-4D97-AF65-F5344CB8AC3E}">
        <p14:creationId xmlns:p14="http://schemas.microsoft.com/office/powerpoint/2010/main" val="358910401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675859515"/>
              </p:ext>
            </p:extLst>
          </p:nvPr>
        </p:nvGraphicFramePr>
        <p:xfrm>
          <a:off x="3960812" y="853440"/>
          <a:ext cx="7391400" cy="2270760"/>
        </p:xfrm>
        <a:graphic>
          <a:graphicData uri="http://schemas.openxmlformats.org/drawingml/2006/table">
            <a:tbl>
              <a:tblPr firstRow="1" bandRow="1">
                <a:tableStyleId>{5C22544A-7EE6-4342-B048-85BDC9FD1C3A}</a:tableStyleId>
              </a:tblPr>
              <a:tblGrid>
                <a:gridCol w="7391400"/>
              </a:tblGrid>
              <a:tr h="227076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4800" b="1" dirty="0" smtClean="0">
                          <a:latin typeface="Helvetica" panose="020B0604020202020204" pitchFamily="34" charset="0"/>
                          <a:cs typeface="Helvetica" panose="020B0604020202020204" pitchFamily="34" charset="0"/>
                        </a:rPr>
                        <a:t>Performance Monitoring</a:t>
                      </a:r>
                    </a:p>
                    <a:p>
                      <a:pPr marL="0" marR="0" indent="0" algn="ctr" defTabSz="914400" rtl="0" eaLnBrk="1" fontAlgn="auto" latinLnBrk="0" hangingPunct="1">
                        <a:lnSpc>
                          <a:spcPct val="100000"/>
                        </a:lnSpc>
                        <a:spcBef>
                          <a:spcPts val="0"/>
                        </a:spcBef>
                        <a:spcAft>
                          <a:spcPts val="0"/>
                        </a:spcAft>
                        <a:buClrTx/>
                        <a:buSzTx/>
                        <a:buFontTx/>
                        <a:buNone/>
                        <a:tabLst/>
                        <a:defRPr/>
                      </a:pPr>
                      <a:r>
                        <a:rPr lang="en-US" sz="4800" b="1" dirty="0" smtClean="0">
                          <a:latin typeface="Helvetica" panose="020B0604020202020204" pitchFamily="34" charset="0"/>
                          <a:cs typeface="Helvetica" panose="020B0604020202020204" pitchFamily="34" charset="0"/>
                        </a:rPr>
                        <a:t>and Coaching</a:t>
                      </a:r>
                    </a:p>
                  </a:txBody>
                  <a:tcPr anchor="ctr">
                    <a:lnL w="127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solidFill>
                      <a:srgbClr val="DEA400"/>
                    </a:solidFill>
                  </a:tcPr>
                </a:tc>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1760458736"/>
              </p:ext>
            </p:extLst>
          </p:nvPr>
        </p:nvGraphicFramePr>
        <p:xfrm>
          <a:off x="760412" y="777240"/>
          <a:ext cx="3429000" cy="1143000"/>
        </p:xfrm>
        <a:graphic>
          <a:graphicData uri="http://schemas.openxmlformats.org/drawingml/2006/table">
            <a:tbl>
              <a:tblPr firstRow="1" bandRow="1">
                <a:tableStyleId>{5C22544A-7EE6-4342-B048-85BDC9FD1C3A}</a:tableStyleId>
              </a:tblPr>
              <a:tblGrid>
                <a:gridCol w="3429000"/>
              </a:tblGrid>
              <a:tr h="1143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6000" b="1" dirty="0" smtClean="0">
                          <a:solidFill>
                            <a:srgbClr val="F2B300"/>
                          </a:solidFill>
                          <a:latin typeface="Helvetica" panose="020B0604020202020204" pitchFamily="34" charset="0"/>
                          <a:cs typeface="Helvetica" panose="020B0604020202020204" pitchFamily="34" charset="0"/>
                        </a:rPr>
                        <a:t>Phase</a:t>
                      </a:r>
                      <a:endParaRPr lang="en-US" sz="9600" b="1" dirty="0" smtClean="0">
                        <a:solidFill>
                          <a:srgbClr val="F2B300"/>
                        </a:solidFill>
                        <a:latin typeface="Helvetica" panose="020B0604020202020204" pitchFamily="34" charset="0"/>
                        <a:cs typeface="Helvetica" panose="020B0604020202020204" pitchFamily="34" charset="0"/>
                      </a:endParaRPr>
                    </a:p>
                  </a:txBody>
                  <a:tcPr>
                    <a:lnL w="127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noFill/>
                  </a:tcPr>
                </a:tc>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2928134534"/>
              </p:ext>
            </p:extLst>
          </p:nvPr>
        </p:nvGraphicFramePr>
        <p:xfrm>
          <a:off x="760412" y="1463040"/>
          <a:ext cx="3429000" cy="2194560"/>
        </p:xfrm>
        <a:graphic>
          <a:graphicData uri="http://schemas.openxmlformats.org/drawingml/2006/table">
            <a:tbl>
              <a:tblPr firstRow="1" bandRow="1">
                <a:tableStyleId>{5C22544A-7EE6-4342-B048-85BDC9FD1C3A}</a:tableStyleId>
              </a:tblPr>
              <a:tblGrid>
                <a:gridCol w="3429000"/>
              </a:tblGrid>
              <a:tr h="1143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800" b="1" dirty="0" smtClean="0">
                          <a:solidFill>
                            <a:srgbClr val="F2B300"/>
                          </a:solidFill>
                          <a:latin typeface="Helvetica" panose="020B0604020202020204" pitchFamily="34" charset="0"/>
                          <a:cs typeface="Helvetica" panose="020B0604020202020204" pitchFamily="34" charset="0"/>
                        </a:rPr>
                        <a:t>II</a:t>
                      </a:r>
                      <a:endParaRPr lang="en-US" sz="34400" b="1" dirty="0" smtClean="0">
                        <a:solidFill>
                          <a:srgbClr val="F2B300"/>
                        </a:solidFill>
                        <a:latin typeface="Helvetica" panose="020B0604020202020204" pitchFamily="34" charset="0"/>
                        <a:cs typeface="Helvetica" panose="020B0604020202020204" pitchFamily="34" charset="0"/>
                      </a:endParaRPr>
                    </a:p>
                  </a:txBody>
                  <a:tcPr>
                    <a:lnL w="127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noFill/>
                  </a:tcPr>
                </a:tc>
              </a:tr>
            </a:tbl>
          </a:graphicData>
        </a:graphic>
      </p:graphicFrame>
      <p:pic>
        <p:nvPicPr>
          <p:cNvPr id="7" name="Picture 6"/>
          <p:cNvPicPr>
            <a:picLocks noChangeAspect="1"/>
          </p:cNvPicPr>
          <p:nvPr/>
        </p:nvPicPr>
        <p:blipFill rotWithShape="1">
          <a:blip r:embed="rId3">
            <a:extLst>
              <a:ext uri="{BEBA8EAE-BF5A-486C-A8C5-ECC9F3942E4B}">
                <a14:imgProps xmlns:a14="http://schemas.microsoft.com/office/drawing/2010/main">
                  <a14:imgLayer r:embed="rId4">
                    <a14:imgEffect>
                      <a14:backgroundRemoval t="3810" b="91270" l="25917" r="71500">
                        <a14:foregroundMark x1="37583" y1="10794" x2="37583" y2="20635"/>
                        <a14:foregroundMark x1="51083" y1="8095" x2="51000" y2="20159"/>
                        <a14:foregroundMark x1="61833" y1="9524" x2="61833" y2="19048"/>
                        <a14:foregroundMark x1="33417" y1="38571" x2="66333" y2="80794"/>
                        <a14:foregroundMark x1="67083" y1="33810" x2="32583" y2="81587"/>
                        <a14:foregroundMark x1="38917" y1="38095" x2="48750" y2="44603"/>
                        <a14:foregroundMark x1="32500" y1="33333" x2="35333" y2="41270"/>
                        <a14:foregroundMark x1="36583" y1="36349" x2="51750" y2="49524"/>
                        <a14:foregroundMark x1="64750" y1="39524" x2="63833" y2="64762"/>
                        <a14:foregroundMark x1="66750" y1="34603" x2="67000" y2="80476"/>
                        <a14:foregroundMark x1="60583" y1="47143" x2="59250" y2="64286"/>
                        <a14:foregroundMark x1="38417" y1="34286" x2="65833" y2="34286"/>
                        <a14:foregroundMark x1="35250" y1="44286" x2="33417" y2="79365"/>
                        <a14:foregroundMark x1="35667" y1="80476" x2="65417" y2="80476"/>
                        <a14:foregroundMark x1="39667" y1="57302" x2="39667" y2="57302"/>
                        <a14:foregroundMark x1="44583" y1="70000" x2="50833" y2="71111"/>
                      </a14:backgroundRemoval>
                    </a14:imgEffect>
                  </a14:imgLayer>
                </a14:imgProps>
              </a:ext>
              <a:ext uri="{28A0092B-C50C-407E-A947-70E740481C1C}">
                <a14:useLocalDpi xmlns:a14="http://schemas.microsoft.com/office/drawing/2010/main" val="0"/>
              </a:ext>
            </a:extLst>
          </a:blip>
          <a:srcRect l="25331" t="1740" r="23330" b="3010"/>
          <a:stretch/>
        </p:blipFill>
        <p:spPr>
          <a:xfrm rot="20816467">
            <a:off x="4737796" y="2989251"/>
            <a:ext cx="4585372" cy="3355359"/>
          </a:xfrm>
          <a:prstGeom prst="rect">
            <a:avLst/>
          </a:prstGeom>
          <a:effectLst>
            <a:glow rad="165100">
              <a:srgbClr val="FF0000">
                <a:alpha val="86000"/>
              </a:srgbClr>
            </a:glow>
          </a:effectLst>
        </p:spPr>
      </p:pic>
      <p:sp>
        <p:nvSpPr>
          <p:cNvPr id="8" name="TextBox 7"/>
          <p:cNvSpPr txBox="1"/>
          <p:nvPr/>
        </p:nvSpPr>
        <p:spPr>
          <a:xfrm rot="20780995">
            <a:off x="5315982" y="4627614"/>
            <a:ext cx="3429000" cy="707886"/>
          </a:xfrm>
          <a:prstGeom prst="rect">
            <a:avLst/>
          </a:prstGeom>
          <a:noFill/>
        </p:spPr>
        <p:txBody>
          <a:bodyPr wrap="square" rtlCol="0">
            <a:spAutoFit/>
          </a:bodyPr>
          <a:lstStyle/>
          <a:p>
            <a:pPr algn="ctr"/>
            <a:r>
              <a:rPr lang="en-PH" sz="4000" dirty="0" smtClean="0">
                <a:solidFill>
                  <a:schemeClr val="bg1"/>
                </a:solidFill>
                <a:latin typeface="Segoe UI Black" panose="020B0A02040204020203" pitchFamily="34" charset="0"/>
                <a:ea typeface="Segoe UI Black" panose="020B0A02040204020203" pitchFamily="34" charset="0"/>
                <a:cs typeface="Segoe UI Black" panose="020B0A02040204020203" pitchFamily="34" charset="0"/>
              </a:rPr>
              <a:t>Year-Round</a:t>
            </a:r>
            <a:endParaRPr lang="en-PH" sz="4000" dirty="0">
              <a:solidFill>
                <a:schemeClr val="bg1"/>
              </a:solidFill>
              <a:latin typeface="Segoe UI Black" panose="020B0A02040204020203" pitchFamily="34" charset="0"/>
              <a:ea typeface="Segoe UI Black" panose="020B0A02040204020203" pitchFamily="34" charset="0"/>
              <a:cs typeface="Segoe UI Black" panose="020B0A02040204020203" pitchFamily="34" charset="0"/>
            </a:endParaRPr>
          </a:p>
        </p:txBody>
      </p:sp>
    </p:spTree>
    <p:extLst>
      <p:ext uri="{BB962C8B-B14F-4D97-AF65-F5344CB8AC3E}">
        <p14:creationId xmlns:p14="http://schemas.microsoft.com/office/powerpoint/2010/main" val="189538993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5612" y="770826"/>
            <a:ext cx="10969943" cy="4459917"/>
          </a:xfrm>
        </p:spPr>
        <p:txBody>
          <a:bodyPr/>
          <a:lstStyle/>
          <a:p>
            <a:pPr marL="0" indent="0">
              <a:buNone/>
            </a:pPr>
            <a:r>
              <a:rPr lang="en-PH" dirty="0">
                <a:solidFill>
                  <a:srgbClr val="0000FF"/>
                </a:solidFill>
              </a:rPr>
              <a:t>Performance monitoring </a:t>
            </a:r>
            <a:r>
              <a:rPr lang="en-PH" dirty="0"/>
              <a:t>shall provide key inputs and objective basis for rating. It shall facilitate feedback and provide evidence of performance.</a:t>
            </a:r>
          </a:p>
        </p:txBody>
      </p:sp>
      <p:sp>
        <p:nvSpPr>
          <p:cNvPr id="8" name="TextBox 7"/>
          <p:cNvSpPr txBox="1"/>
          <p:nvPr/>
        </p:nvSpPr>
        <p:spPr>
          <a:xfrm>
            <a:off x="5103812" y="6472535"/>
            <a:ext cx="1136353" cy="461665"/>
          </a:xfrm>
          <a:prstGeom prst="rect">
            <a:avLst/>
          </a:prstGeom>
          <a:noFill/>
        </p:spPr>
        <p:txBody>
          <a:bodyPr wrap="square" rtlCol="0">
            <a:spAutoFit/>
          </a:bodyPr>
          <a:lstStyle/>
          <a:p>
            <a:pPr algn="ctr"/>
            <a:r>
              <a:rPr lang="en-US" sz="2400" b="1" dirty="0" smtClean="0">
                <a:latin typeface="Gotham Ultra" pitchFamily="2" charset="0"/>
              </a:rPr>
              <a:t>Rater</a:t>
            </a:r>
            <a:endParaRPr lang="en-US" sz="2400" b="1" dirty="0">
              <a:latin typeface="Gotham Ultra" pitchFamily="2" charset="0"/>
            </a:endParaRPr>
          </a:p>
        </p:txBody>
      </p:sp>
      <p:sp>
        <p:nvSpPr>
          <p:cNvPr id="9" name="TextBox 8"/>
          <p:cNvSpPr txBox="1"/>
          <p:nvPr/>
        </p:nvSpPr>
        <p:spPr>
          <a:xfrm>
            <a:off x="7187884" y="6472535"/>
            <a:ext cx="1136353" cy="461665"/>
          </a:xfrm>
          <a:prstGeom prst="rect">
            <a:avLst/>
          </a:prstGeom>
          <a:noFill/>
        </p:spPr>
        <p:txBody>
          <a:bodyPr wrap="square" rtlCol="0">
            <a:spAutoFit/>
          </a:bodyPr>
          <a:lstStyle/>
          <a:p>
            <a:pPr algn="ctr"/>
            <a:r>
              <a:rPr lang="en-US" sz="2400" b="1" dirty="0" smtClean="0">
                <a:latin typeface="Gotham Ultra" pitchFamily="2" charset="0"/>
              </a:rPr>
              <a:t>Ratee</a:t>
            </a:r>
            <a:endParaRPr lang="en-US" sz="2400" b="1" dirty="0">
              <a:latin typeface="Gotham Ultra" pitchFamily="2" charset="0"/>
            </a:endParaRPr>
          </a:p>
        </p:txBody>
      </p:sp>
      <p:pic>
        <p:nvPicPr>
          <p:cNvPr id="10" name="Picture 9" descr="Screen Clipping"/>
          <p:cNvPicPr>
            <a:picLocks noChangeAspect="1"/>
          </p:cNvPicPr>
          <p:nvPr/>
        </p:nvPicPr>
        <p:blipFill>
          <a:blip r:embed="rId3">
            <a:extLst>
              <a:ext uri="{BEBA8EAE-BF5A-486C-A8C5-ECC9F3942E4B}">
                <a14:imgProps xmlns:a14="http://schemas.microsoft.com/office/drawing/2010/main">
                  <a14:imgLayer r:embed="rId4">
                    <a14:imgEffect>
                      <a14:backgroundRemoval t="0" b="100000" l="0" r="100000"/>
                    </a14:imgEffect>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4910893" y="4573886"/>
            <a:ext cx="1352552" cy="1994201"/>
          </a:xfrm>
          <a:prstGeom prst="rect">
            <a:avLst/>
          </a:prstGeom>
        </p:spPr>
      </p:pic>
      <p:sp>
        <p:nvSpPr>
          <p:cNvPr id="11" name="Cloud Callout 10"/>
          <p:cNvSpPr/>
          <p:nvPr/>
        </p:nvSpPr>
        <p:spPr>
          <a:xfrm>
            <a:off x="1800987" y="2507260"/>
            <a:ext cx="5180171" cy="2204445"/>
          </a:xfrm>
          <a:prstGeom prst="cloudCallout">
            <a:avLst>
              <a:gd name="adj1" fmla="val 44348"/>
              <a:gd name="adj2" fmla="val 4751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pic>
        <p:nvPicPr>
          <p:cNvPr id="12" name="Picture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95661" y="4656222"/>
            <a:ext cx="1516555" cy="1911865"/>
          </a:xfrm>
          <a:prstGeom prst="rect">
            <a:avLst/>
          </a:prstGeom>
        </p:spPr>
      </p:pic>
      <p:grpSp>
        <p:nvGrpSpPr>
          <p:cNvPr id="20" name="Group 19"/>
          <p:cNvGrpSpPr/>
          <p:nvPr/>
        </p:nvGrpSpPr>
        <p:grpSpPr>
          <a:xfrm>
            <a:off x="3375233" y="2865229"/>
            <a:ext cx="2172628" cy="1541676"/>
            <a:chOff x="8191909" y="1220525"/>
            <a:chExt cx="3733800" cy="2732990"/>
          </a:xfrm>
        </p:grpSpPr>
        <p:pic>
          <p:nvPicPr>
            <p:cNvPr id="18" name="Picture 17" descr="Screen Clipping"/>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277088" y="1220525"/>
              <a:ext cx="3563443" cy="212823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9" name="TextBox 18"/>
            <p:cNvSpPr txBox="1"/>
            <p:nvPr/>
          </p:nvSpPr>
          <p:spPr>
            <a:xfrm>
              <a:off x="8191909" y="3491850"/>
              <a:ext cx="3733800" cy="461665"/>
            </a:xfrm>
            <a:prstGeom prst="rect">
              <a:avLst/>
            </a:prstGeom>
            <a:noFill/>
          </p:spPr>
          <p:txBody>
            <a:bodyPr wrap="square" rtlCol="0">
              <a:spAutoFit/>
            </a:bodyPr>
            <a:lstStyle/>
            <a:p>
              <a:pPr algn="ctr"/>
              <a:r>
                <a:rPr lang="en-PH" sz="2400" b="1" dirty="0" smtClean="0"/>
                <a:t>IPCRF-DP</a:t>
              </a:r>
              <a:endParaRPr lang="en-PH" sz="2400" b="1" dirty="0"/>
            </a:p>
          </p:txBody>
        </p:sp>
      </p:grpSp>
      <p:pic>
        <p:nvPicPr>
          <p:cNvPr id="13" name="Picture 12"/>
          <p:cNvPicPr>
            <a:picLocks noChangeAspect="1"/>
          </p:cNvPicPr>
          <p:nvPr/>
        </p:nvPicPr>
        <p:blipFill rotWithShape="1">
          <a:blip r:embed="rId7">
            <a:extLst>
              <a:ext uri="{BEBA8EAE-BF5A-486C-A8C5-ECC9F3942E4B}">
                <a14:imgProps xmlns:a14="http://schemas.microsoft.com/office/drawing/2010/main">
                  <a14:imgLayer r:embed="rId8">
                    <a14:imgEffect>
                      <a14:backgroundRemoval t="3810" b="91270" l="25917" r="71500">
                        <a14:foregroundMark x1="37583" y1="10794" x2="37583" y2="20635"/>
                        <a14:foregroundMark x1="51083" y1="8095" x2="51000" y2="20159"/>
                        <a14:foregroundMark x1="61833" y1="9524" x2="61833" y2="19048"/>
                        <a14:foregroundMark x1="33417" y1="38571" x2="66333" y2="80794"/>
                        <a14:foregroundMark x1="67083" y1="33810" x2="32583" y2="81587"/>
                        <a14:foregroundMark x1="38917" y1="38095" x2="48750" y2="44603"/>
                        <a14:foregroundMark x1="32500" y1="33333" x2="35333" y2="41270"/>
                        <a14:foregroundMark x1="36583" y1="36349" x2="51750" y2="49524"/>
                        <a14:foregroundMark x1="64750" y1="39524" x2="63833" y2="64762"/>
                        <a14:foregroundMark x1="66750" y1="34603" x2="67000" y2="80476"/>
                        <a14:foregroundMark x1="60583" y1="47143" x2="59250" y2="64286"/>
                        <a14:foregroundMark x1="38417" y1="34286" x2="65833" y2="34286"/>
                        <a14:foregroundMark x1="35250" y1="44286" x2="33417" y2="79365"/>
                        <a14:foregroundMark x1="35667" y1="80476" x2="65417" y2="80476"/>
                        <a14:foregroundMark x1="39667" y1="57302" x2="39667" y2="57302"/>
                        <a14:foregroundMark x1="44583" y1="70000" x2="50833" y2="71111"/>
                      </a14:backgroundRemoval>
                    </a14:imgEffect>
                  </a14:imgLayer>
                </a14:imgProps>
              </a:ext>
              <a:ext uri="{28A0092B-C50C-407E-A947-70E740481C1C}">
                <a14:useLocalDpi xmlns:a14="http://schemas.microsoft.com/office/drawing/2010/main" val="0"/>
              </a:ext>
            </a:extLst>
          </a:blip>
          <a:srcRect l="25331" t="1740" r="23330" b="3010"/>
          <a:stretch/>
        </p:blipFill>
        <p:spPr>
          <a:xfrm rot="21414665">
            <a:off x="8566025" y="2379785"/>
            <a:ext cx="3550918" cy="2598394"/>
          </a:xfrm>
          <a:prstGeom prst="rect">
            <a:avLst/>
          </a:prstGeom>
          <a:effectLst>
            <a:glow rad="165100">
              <a:srgbClr val="FF0000">
                <a:alpha val="86000"/>
              </a:srgbClr>
            </a:glow>
          </a:effectLst>
        </p:spPr>
      </p:pic>
      <p:sp>
        <p:nvSpPr>
          <p:cNvPr id="14" name="TextBox 13"/>
          <p:cNvSpPr txBox="1"/>
          <p:nvPr/>
        </p:nvSpPr>
        <p:spPr>
          <a:xfrm rot="21379193">
            <a:off x="9038054" y="3199923"/>
            <a:ext cx="2655422" cy="1323439"/>
          </a:xfrm>
          <a:prstGeom prst="rect">
            <a:avLst/>
          </a:prstGeom>
          <a:noFill/>
        </p:spPr>
        <p:txBody>
          <a:bodyPr wrap="square" rtlCol="0">
            <a:spAutoFit/>
          </a:bodyPr>
          <a:lstStyle/>
          <a:p>
            <a:pPr algn="ctr"/>
            <a:r>
              <a:rPr lang="en-PH" sz="4000" dirty="0" smtClean="0">
                <a:solidFill>
                  <a:schemeClr val="bg1"/>
                </a:solidFill>
                <a:latin typeface="Segoe UI Black" panose="020B0A02040204020203" pitchFamily="34" charset="0"/>
                <a:ea typeface="Segoe UI Black" panose="020B0A02040204020203" pitchFamily="34" charset="0"/>
                <a:cs typeface="Segoe UI Black" panose="020B0A02040204020203" pitchFamily="34" charset="0"/>
              </a:rPr>
              <a:t>Year-Round</a:t>
            </a:r>
            <a:endParaRPr lang="en-PH" sz="4000" dirty="0">
              <a:solidFill>
                <a:schemeClr val="bg1"/>
              </a:solidFill>
              <a:latin typeface="Segoe UI Black" panose="020B0A02040204020203" pitchFamily="34" charset="0"/>
              <a:ea typeface="Segoe UI Black" panose="020B0A02040204020203" pitchFamily="34" charset="0"/>
              <a:cs typeface="Segoe UI Black" panose="020B0A02040204020203" pitchFamily="34" charset="0"/>
            </a:endParaRPr>
          </a:p>
        </p:txBody>
      </p:sp>
    </p:spTree>
    <p:extLst>
      <p:ext uri="{BB962C8B-B14F-4D97-AF65-F5344CB8AC3E}">
        <p14:creationId xmlns:p14="http://schemas.microsoft.com/office/powerpoint/2010/main" val="58458997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9476" y="1198536"/>
            <a:ext cx="5484972" cy="3830664"/>
          </a:xfrm>
        </p:spPr>
        <p:txBody>
          <a:bodyPr/>
          <a:lstStyle/>
          <a:p>
            <a:pPr algn="l"/>
            <a:r>
              <a:rPr lang="en-PH" sz="3200" dirty="0">
                <a:solidFill>
                  <a:schemeClr val="tx1"/>
                </a:solidFill>
              </a:rPr>
              <a:t>Coaching and feedback shall be </a:t>
            </a:r>
            <a:r>
              <a:rPr lang="en-PH" sz="3200" dirty="0" smtClean="0">
                <a:solidFill>
                  <a:schemeClr val="tx1"/>
                </a:solidFill>
              </a:rPr>
              <a:t>a </a:t>
            </a:r>
            <a:r>
              <a:rPr lang="en-PH" sz="3200" dirty="0" smtClean="0"/>
              <a:t>continuous </a:t>
            </a:r>
            <a:r>
              <a:rPr lang="en-PH" sz="3200" dirty="0"/>
              <a:t>process. </a:t>
            </a:r>
            <a:r>
              <a:rPr lang="en-PH" sz="3200" dirty="0">
                <a:solidFill>
                  <a:schemeClr val="tx1"/>
                </a:solidFill>
              </a:rPr>
              <a:t>Coaching and feedback shall be provided by the </a:t>
            </a:r>
            <a:r>
              <a:rPr lang="en-PH" sz="3200" dirty="0" err="1">
                <a:solidFill>
                  <a:schemeClr val="tx1"/>
                </a:solidFill>
              </a:rPr>
              <a:t>rater</a:t>
            </a:r>
            <a:r>
              <a:rPr lang="en-PH" sz="3200" dirty="0">
                <a:solidFill>
                  <a:schemeClr val="tx1"/>
                </a:solidFill>
              </a:rPr>
              <a:t> and/or shall be sought  by the ratee </a:t>
            </a:r>
            <a:r>
              <a:rPr lang="en-PH" sz="3200" dirty="0"/>
              <a:t>to improve work performance and </a:t>
            </a:r>
            <a:r>
              <a:rPr lang="en-PH" sz="3200" dirty="0" err="1"/>
              <a:t>behavior</a:t>
            </a:r>
            <a:r>
              <a:rPr lang="en-PH" sz="3200" dirty="0"/>
              <a:t>.</a:t>
            </a:r>
          </a:p>
        </p:txBody>
      </p:sp>
      <p:pic>
        <p:nvPicPr>
          <p:cNvPr id="4" name="Content Placeholder 3" descr="Screen Clipping"/>
          <p:cNvPicPr>
            <a:picLocks noGrp="1" noChangeAspect="1"/>
          </p:cNvPicPr>
          <p:nvPr>
            <p:ph idx="1"/>
          </p:nvPr>
        </p:nvPicPr>
        <p:blipFill rotWithShape="1">
          <a:blip r:embed="rId3">
            <a:extLst>
              <a:ext uri="{BEBA8EAE-BF5A-486C-A8C5-ECC9F3942E4B}">
                <a14:imgProps xmlns:a14="http://schemas.microsoft.com/office/drawing/2010/main">
                  <a14:imgLayer r:embed="rId4">
                    <a14:imgEffect>
                      <a14:backgroundRemoval t="0" b="100000" l="0" r="100000">
                        <a14:foregroundMark x1="10491" y1="7385" x2="28795" y2="36327"/>
                        <a14:foregroundMark x1="41518" y1="12176" x2="8259" y2="35130"/>
                        <a14:foregroundMark x1="68750" y1="15569" x2="84598" y2="39321"/>
                        <a14:foregroundMark x1="95982" y1="16168" x2="66295" y2="44511"/>
                        <a14:foregroundMark x1="77009" y1="51697" x2="78125" y2="88423"/>
                        <a14:foregroundMark x1="26786" y1="73253" x2="3125" y2="95609"/>
                        <a14:foregroundMark x1="26116" y1="87226" x2="16518" y2="95808"/>
                      </a14:backgroundRemoval>
                    </a14:imgEffect>
                  </a14:imgLayer>
                </a14:imgProps>
              </a:ext>
              <a:ext uri="{28A0092B-C50C-407E-A947-70E740481C1C}">
                <a14:useLocalDpi xmlns:a14="http://schemas.microsoft.com/office/drawing/2010/main" val="0"/>
              </a:ext>
            </a:extLst>
          </a:blip>
          <a:srcRect t="6365"/>
          <a:stretch/>
        </p:blipFill>
        <p:spPr>
          <a:xfrm>
            <a:off x="5942012" y="1830091"/>
            <a:ext cx="5029200" cy="5266177"/>
          </a:xfrm>
        </p:spPr>
      </p:pic>
      <p:sp>
        <p:nvSpPr>
          <p:cNvPr id="7" name="Rounded Rectangular Callout 6"/>
          <p:cNvSpPr/>
          <p:nvPr/>
        </p:nvSpPr>
        <p:spPr>
          <a:xfrm>
            <a:off x="8958013" y="2273106"/>
            <a:ext cx="1965401" cy="1496099"/>
          </a:xfrm>
          <a:prstGeom prst="wedgeRoundRectCallout">
            <a:avLst>
              <a:gd name="adj1" fmla="val -15549"/>
              <a:gd name="adj2" fmla="val 73693"/>
              <a:gd name="adj3" fmla="val 16667"/>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8" name="Rounded Rectangular Callout 7"/>
          <p:cNvSpPr/>
          <p:nvPr/>
        </p:nvSpPr>
        <p:spPr>
          <a:xfrm>
            <a:off x="6236775" y="1676400"/>
            <a:ext cx="1965401" cy="1023646"/>
          </a:xfrm>
          <a:prstGeom prst="wedgeRoundRectCallout">
            <a:avLst>
              <a:gd name="adj1" fmla="val -23358"/>
              <a:gd name="adj2" fmla="val 48196"/>
              <a:gd name="adj3" fmla="val 16667"/>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9" name="Rounded Rectangular Callout 8"/>
          <p:cNvSpPr/>
          <p:nvPr/>
        </p:nvSpPr>
        <p:spPr>
          <a:xfrm>
            <a:off x="6236775" y="2703317"/>
            <a:ext cx="1965401" cy="1023646"/>
          </a:xfrm>
          <a:prstGeom prst="wedgeRoundRectCallout">
            <a:avLst>
              <a:gd name="adj1" fmla="val -3462"/>
              <a:gd name="adj2" fmla="val 62277"/>
              <a:gd name="adj3" fmla="val 16667"/>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pic>
        <p:nvPicPr>
          <p:cNvPr id="10" name="Picture 9"/>
          <p:cNvPicPr>
            <a:picLocks noChangeAspect="1"/>
          </p:cNvPicPr>
          <p:nvPr/>
        </p:nvPicPr>
        <p:blipFill rotWithShape="1">
          <a:blip r:embed="rId5">
            <a:extLst>
              <a:ext uri="{BEBA8EAE-BF5A-486C-A8C5-ECC9F3942E4B}">
                <a14:imgProps xmlns:a14="http://schemas.microsoft.com/office/drawing/2010/main">
                  <a14:imgLayer r:embed="rId6">
                    <a14:imgEffect>
                      <a14:backgroundRemoval t="3810" b="91270" l="25917" r="71500">
                        <a14:foregroundMark x1="37583" y1="10794" x2="37583" y2="20635"/>
                        <a14:foregroundMark x1="51083" y1="8095" x2="51000" y2="20159"/>
                        <a14:foregroundMark x1="61833" y1="9524" x2="61833" y2="19048"/>
                        <a14:foregroundMark x1="33417" y1="38571" x2="66333" y2="80794"/>
                        <a14:foregroundMark x1="67083" y1="33810" x2="32583" y2="81587"/>
                        <a14:foregroundMark x1="38917" y1="38095" x2="48750" y2="44603"/>
                        <a14:foregroundMark x1="32500" y1="33333" x2="35333" y2="41270"/>
                        <a14:foregroundMark x1="36583" y1="36349" x2="51750" y2="49524"/>
                        <a14:foregroundMark x1="64750" y1="39524" x2="63833" y2="64762"/>
                        <a14:foregroundMark x1="66750" y1="34603" x2="67000" y2="80476"/>
                        <a14:foregroundMark x1="60583" y1="47143" x2="59250" y2="64286"/>
                        <a14:foregroundMark x1="38417" y1="34286" x2="65833" y2="34286"/>
                        <a14:foregroundMark x1="35250" y1="44286" x2="33417" y2="79365"/>
                        <a14:foregroundMark x1="35667" y1="80476" x2="65417" y2="80476"/>
                        <a14:foregroundMark x1="39667" y1="57302" x2="39667" y2="57302"/>
                        <a14:foregroundMark x1="44583" y1="70000" x2="50833" y2="71111"/>
                      </a14:backgroundRemoval>
                    </a14:imgEffect>
                  </a14:imgLayer>
                </a14:imgProps>
              </a:ext>
              <a:ext uri="{28A0092B-C50C-407E-A947-70E740481C1C}">
                <a14:useLocalDpi xmlns:a14="http://schemas.microsoft.com/office/drawing/2010/main" val="0"/>
              </a:ext>
            </a:extLst>
          </a:blip>
          <a:srcRect l="25331" t="1740" r="23330" b="3010"/>
          <a:stretch/>
        </p:blipFill>
        <p:spPr>
          <a:xfrm rot="21131396">
            <a:off x="7868088" y="49873"/>
            <a:ext cx="3305503" cy="2418811"/>
          </a:xfrm>
          <a:prstGeom prst="rect">
            <a:avLst/>
          </a:prstGeom>
          <a:effectLst>
            <a:glow rad="165100">
              <a:srgbClr val="FF0000">
                <a:alpha val="86000"/>
              </a:srgbClr>
            </a:glow>
          </a:effectLst>
        </p:spPr>
      </p:pic>
      <p:sp>
        <p:nvSpPr>
          <p:cNvPr id="11" name="TextBox 10"/>
          <p:cNvSpPr txBox="1"/>
          <p:nvPr/>
        </p:nvSpPr>
        <p:spPr>
          <a:xfrm rot="21095924">
            <a:off x="8276600" y="802958"/>
            <a:ext cx="2471898" cy="1200329"/>
          </a:xfrm>
          <a:prstGeom prst="rect">
            <a:avLst/>
          </a:prstGeom>
          <a:noFill/>
        </p:spPr>
        <p:txBody>
          <a:bodyPr wrap="square" rtlCol="0">
            <a:spAutoFit/>
          </a:bodyPr>
          <a:lstStyle/>
          <a:p>
            <a:pPr algn="ctr"/>
            <a:r>
              <a:rPr lang="en-PH" sz="3600" dirty="0" smtClean="0">
                <a:solidFill>
                  <a:schemeClr val="bg1"/>
                </a:solidFill>
                <a:latin typeface="Segoe UI Black" panose="020B0A02040204020203" pitchFamily="34" charset="0"/>
                <a:ea typeface="Segoe UI Black" panose="020B0A02040204020203" pitchFamily="34" charset="0"/>
                <a:cs typeface="Segoe UI Black" panose="020B0A02040204020203" pitchFamily="34" charset="0"/>
              </a:rPr>
              <a:t>Year-Round</a:t>
            </a:r>
            <a:endParaRPr lang="en-PH" sz="3600" dirty="0">
              <a:solidFill>
                <a:schemeClr val="bg1"/>
              </a:solidFill>
              <a:latin typeface="Segoe UI Black" panose="020B0A02040204020203" pitchFamily="34" charset="0"/>
              <a:ea typeface="Segoe UI Black" panose="020B0A02040204020203" pitchFamily="34" charset="0"/>
              <a:cs typeface="Segoe UI Black" panose="020B0A02040204020203" pitchFamily="34" charset="0"/>
            </a:endParaRPr>
          </a:p>
        </p:txBody>
      </p:sp>
    </p:spTree>
    <p:extLst>
      <p:ext uri="{BB962C8B-B14F-4D97-AF65-F5344CB8AC3E}">
        <p14:creationId xmlns:p14="http://schemas.microsoft.com/office/powerpoint/2010/main" val="339318878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4" name="Table 53"/>
          <p:cNvGraphicFramePr>
            <a:graphicFrameLocks noGrp="1"/>
          </p:cNvGraphicFramePr>
          <p:nvPr>
            <p:extLst>
              <p:ext uri="{D42A27DB-BD31-4B8C-83A1-F6EECF244321}">
                <p14:modId xmlns:p14="http://schemas.microsoft.com/office/powerpoint/2010/main" val="982868220"/>
              </p:ext>
            </p:extLst>
          </p:nvPr>
        </p:nvGraphicFramePr>
        <p:xfrm>
          <a:off x="227012" y="762000"/>
          <a:ext cx="9982200" cy="1143000"/>
        </p:xfrm>
        <a:graphic>
          <a:graphicData uri="http://schemas.openxmlformats.org/drawingml/2006/table">
            <a:tbl>
              <a:tblPr firstRow="1" bandRow="1">
                <a:tableStyleId>{5C22544A-7EE6-4342-B048-85BDC9FD1C3A}</a:tableStyleId>
              </a:tblPr>
              <a:tblGrid>
                <a:gridCol w="700231"/>
                <a:gridCol w="9281969"/>
              </a:tblGrid>
              <a:tr h="1143000">
                <a:tc>
                  <a:txBody>
                    <a:bodyPr/>
                    <a:lstStyle/>
                    <a:p>
                      <a:r>
                        <a:rPr lang="en-US" sz="4800" b="1" dirty="0" smtClean="0">
                          <a:latin typeface="Helvetica" panose="020B0604020202020204" pitchFamily="34" charset="0"/>
                          <a:cs typeface="Helvetica" panose="020B0604020202020204" pitchFamily="34" charset="0"/>
                        </a:rPr>
                        <a:t>II</a:t>
                      </a:r>
                      <a:endParaRPr lang="en-US" sz="2800" b="1" dirty="0">
                        <a:latin typeface="Helvetica" panose="020B0604020202020204" pitchFamily="34" charset="0"/>
                        <a:cs typeface="Helvetica" panose="020B0604020202020204" pitchFamily="34" charset="0"/>
                      </a:endParaRPr>
                    </a:p>
                  </a:txBody>
                  <a:tcPr anchor="ctr">
                    <a:lnL w="12700" cmpd="sng">
                      <a:noFill/>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solidFill>
                      <a:srgbClr val="F2B30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800" b="1" dirty="0" smtClean="0">
                          <a:latin typeface="Helvetica" panose="020B0604020202020204" pitchFamily="34" charset="0"/>
                          <a:cs typeface="Helvetica" panose="020B0604020202020204" pitchFamily="34" charset="0"/>
                        </a:rPr>
                        <a:t>PERFORMANCE MONITORING </a:t>
                      </a:r>
                    </a:p>
                    <a:p>
                      <a:pPr marL="0" marR="0" indent="0" algn="l" defTabSz="914400" rtl="0" eaLnBrk="1" fontAlgn="auto" latinLnBrk="0" hangingPunct="1">
                        <a:lnSpc>
                          <a:spcPct val="100000"/>
                        </a:lnSpc>
                        <a:spcBef>
                          <a:spcPts val="0"/>
                        </a:spcBef>
                        <a:spcAft>
                          <a:spcPts val="0"/>
                        </a:spcAft>
                        <a:buClrTx/>
                        <a:buSzTx/>
                        <a:buFontTx/>
                        <a:buNone/>
                        <a:tabLst/>
                        <a:defRPr/>
                      </a:pPr>
                      <a:r>
                        <a:rPr lang="en-US" sz="2800" b="1" dirty="0" smtClean="0">
                          <a:latin typeface="Helvetica" panose="020B0604020202020204" pitchFamily="34" charset="0"/>
                          <a:cs typeface="Helvetica" panose="020B0604020202020204" pitchFamily="34" charset="0"/>
                        </a:rPr>
                        <a:t>AND COACHING</a:t>
                      </a:r>
                    </a:p>
                  </a:txBody>
                  <a:tcPr anchor="ctr">
                    <a:lnL w="127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solidFill>
                      <a:srgbClr val="F2B300"/>
                    </a:solidFill>
                  </a:tcPr>
                </a:tc>
              </a:tr>
            </a:tbl>
          </a:graphicData>
        </a:graphic>
      </p:graphicFrame>
      <p:sp>
        <p:nvSpPr>
          <p:cNvPr id="57" name="Rectangle 56"/>
          <p:cNvSpPr/>
          <p:nvPr/>
        </p:nvSpPr>
        <p:spPr>
          <a:xfrm>
            <a:off x="227012" y="1905000"/>
            <a:ext cx="9982200" cy="4800600"/>
          </a:xfrm>
          <a:prstGeom prst="rect">
            <a:avLst/>
          </a:prstGeom>
          <a:solidFill>
            <a:srgbClr val="FFFF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Content Placeholder 55"/>
          <p:cNvSpPr>
            <a:spLocks noGrp="1"/>
          </p:cNvSpPr>
          <p:nvPr>
            <p:ph idx="1"/>
          </p:nvPr>
        </p:nvSpPr>
        <p:spPr>
          <a:xfrm>
            <a:off x="455612" y="1905000"/>
            <a:ext cx="9372600" cy="4688518"/>
          </a:xfrm>
        </p:spPr>
        <p:txBody>
          <a:bodyPr>
            <a:normAutofit/>
          </a:bodyPr>
          <a:lstStyle/>
          <a:p>
            <a:pPr marL="0" indent="0">
              <a:buNone/>
            </a:pPr>
            <a:r>
              <a:rPr lang="en-US" dirty="0" smtClean="0">
                <a:solidFill>
                  <a:srgbClr val="0000FF"/>
                </a:solidFill>
              </a:rPr>
              <a:t>Activity:</a:t>
            </a:r>
          </a:p>
          <a:p>
            <a:r>
              <a:rPr lang="en-US" dirty="0" smtClean="0"/>
              <a:t>Mid-year Review and Assessment</a:t>
            </a:r>
          </a:p>
        </p:txBody>
      </p:sp>
      <p:pic>
        <p:nvPicPr>
          <p:cNvPr id="19" name="Picture 18" descr="Screen Clipping"/>
          <p:cNvPicPr>
            <a:picLocks noChangeAspect="1"/>
          </p:cNvPicPr>
          <p:nvPr/>
        </p:nvPicPr>
        <p:blipFill rotWithShape="1">
          <a:blip r:embed="rId3">
            <a:extLst>
              <a:ext uri="{BEBA8EAE-BF5A-486C-A8C5-ECC9F3942E4B}">
                <a14:imgProps xmlns:a14="http://schemas.microsoft.com/office/drawing/2010/main">
                  <a14:imgLayer r:embed="rId4">
                    <a14:imgEffect>
                      <a14:backgroundRemoval t="34236" b="100000" l="8977" r="82226">
                        <a14:foregroundMark x1="28187" y1="38104" x2="34470" y2="45648"/>
                        <a14:foregroundMark x1="25673" y1="45841" x2="24955" y2="49323"/>
                        <a14:foregroundMark x1="31957" y1="46228" x2="31059" y2="49323"/>
                        <a14:foregroundMark x1="64991" y1="38685" x2="65171" y2="80271"/>
                        <a14:foregroundMark x1="66966" y1="38685" x2="72172" y2="41779"/>
                        <a14:foregroundMark x1="56014" y1="45068" x2="59605" y2="57640"/>
                        <a14:foregroundMark x1="74686" y1="49323" x2="72531" y2="55899"/>
                        <a14:foregroundMark x1="55655" y1="65764" x2="57451" y2="69439"/>
                        <a14:foregroundMark x1="61221" y1="67118" x2="63555" y2="68859"/>
                        <a14:foregroundMark x1="62118" y1="97872" x2="64632" y2="95745"/>
                        <a14:foregroundMark x1="34111" y1="40812" x2="36984" y2="52224"/>
                        <a14:foregroundMark x1="26930" y1="39072" x2="18671" y2="51644"/>
                        <a14:foregroundMark x1="71454" y1="59768" x2="68582" y2="71567"/>
                      </a14:backgroundRemoval>
                    </a14:imgEffect>
                  </a14:imgLayer>
                </a14:imgProps>
              </a:ext>
              <a:ext uri="{28A0092B-C50C-407E-A947-70E740481C1C}">
                <a14:useLocalDpi xmlns:a14="http://schemas.microsoft.com/office/drawing/2010/main" val="0"/>
              </a:ext>
            </a:extLst>
          </a:blip>
          <a:srcRect l="4130" t="33681"/>
          <a:stretch/>
        </p:blipFill>
        <p:spPr>
          <a:xfrm>
            <a:off x="3122612" y="3429000"/>
            <a:ext cx="4628377" cy="2971800"/>
          </a:xfrm>
          <a:prstGeom prst="rect">
            <a:avLst/>
          </a:prstGeom>
          <a:effectLst>
            <a:glow rad="76200">
              <a:schemeClr val="tx1"/>
            </a:glow>
          </a:effectLst>
        </p:spPr>
      </p:pic>
      <p:sp>
        <p:nvSpPr>
          <p:cNvPr id="20" name="Rectangular Callout 19"/>
          <p:cNvSpPr/>
          <p:nvPr/>
        </p:nvSpPr>
        <p:spPr>
          <a:xfrm>
            <a:off x="455612" y="3513554"/>
            <a:ext cx="2743200" cy="1828800"/>
          </a:xfrm>
          <a:prstGeom prst="wedgeRectCallout">
            <a:avLst>
              <a:gd name="adj1" fmla="val 64042"/>
              <a:gd name="adj2" fmla="val -18257"/>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PH" sz="2400" dirty="0" smtClean="0">
                <a:solidFill>
                  <a:schemeClr val="tx1"/>
                </a:solidFill>
              </a:rPr>
              <a:t>Hi! Let’s talk about your performance rating.</a:t>
            </a:r>
            <a:endParaRPr lang="en-PH" sz="2400" dirty="0">
              <a:solidFill>
                <a:schemeClr val="tx1"/>
              </a:solidFill>
            </a:endParaRPr>
          </a:p>
        </p:txBody>
      </p:sp>
      <p:sp>
        <p:nvSpPr>
          <p:cNvPr id="21" name="Rectangular Callout 20"/>
          <p:cNvSpPr/>
          <p:nvPr/>
        </p:nvSpPr>
        <p:spPr>
          <a:xfrm>
            <a:off x="7313612" y="3513554"/>
            <a:ext cx="2743200" cy="1828800"/>
          </a:xfrm>
          <a:prstGeom prst="wedgeRectCallout">
            <a:avLst>
              <a:gd name="adj1" fmla="val -72810"/>
              <a:gd name="adj2" fmla="val 16736"/>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PH" sz="2400" dirty="0" smtClean="0">
                <a:solidFill>
                  <a:schemeClr val="tx1"/>
                </a:solidFill>
              </a:rPr>
              <a:t>I am glad to hear about your comments, Ma’am.</a:t>
            </a:r>
            <a:endParaRPr lang="en-PH" sz="2400" dirty="0">
              <a:solidFill>
                <a:schemeClr val="tx1"/>
              </a:solidFill>
            </a:endParaRPr>
          </a:p>
        </p:txBody>
      </p:sp>
      <p:pic>
        <p:nvPicPr>
          <p:cNvPr id="8" name="Picture 7"/>
          <p:cNvPicPr>
            <a:picLocks noChangeAspect="1"/>
          </p:cNvPicPr>
          <p:nvPr/>
        </p:nvPicPr>
        <p:blipFill rotWithShape="1">
          <a:blip r:embed="rId5">
            <a:extLst>
              <a:ext uri="{BEBA8EAE-BF5A-486C-A8C5-ECC9F3942E4B}">
                <a14:imgProps xmlns:a14="http://schemas.microsoft.com/office/drawing/2010/main">
                  <a14:imgLayer r:embed="rId6">
                    <a14:imgEffect>
                      <a14:backgroundRemoval t="3810" b="91270" l="25917" r="71500">
                        <a14:foregroundMark x1="37583" y1="10794" x2="37583" y2="20635"/>
                        <a14:foregroundMark x1="51083" y1="8095" x2="51000" y2="20159"/>
                        <a14:foregroundMark x1="61833" y1="9524" x2="61833" y2="19048"/>
                        <a14:foregroundMark x1="33417" y1="38571" x2="66333" y2="80794"/>
                        <a14:foregroundMark x1="67083" y1="33810" x2="32583" y2="81587"/>
                        <a14:foregroundMark x1="38917" y1="38095" x2="48750" y2="44603"/>
                        <a14:foregroundMark x1="32500" y1="33333" x2="35333" y2="41270"/>
                        <a14:foregroundMark x1="36583" y1="36349" x2="51750" y2="49524"/>
                        <a14:foregroundMark x1="64750" y1="39524" x2="63833" y2="64762"/>
                        <a14:foregroundMark x1="66750" y1="34603" x2="67000" y2="80476"/>
                        <a14:foregroundMark x1="60583" y1="47143" x2="59250" y2="64286"/>
                        <a14:foregroundMark x1="38417" y1="34286" x2="65833" y2="34286"/>
                        <a14:foregroundMark x1="35250" y1="44286" x2="33417" y2="79365"/>
                        <a14:foregroundMark x1="35667" y1="80476" x2="65417" y2="80476"/>
                        <a14:foregroundMark x1="39667" y1="57302" x2="39667" y2="57302"/>
                        <a14:foregroundMark x1="44583" y1="70000" x2="50833" y2="71111"/>
                      </a14:backgroundRemoval>
                    </a14:imgEffect>
                  </a14:imgLayer>
                </a14:imgProps>
              </a:ext>
              <a:ext uri="{28A0092B-C50C-407E-A947-70E740481C1C}">
                <a14:useLocalDpi xmlns:a14="http://schemas.microsoft.com/office/drawing/2010/main" val="0"/>
              </a:ext>
            </a:extLst>
          </a:blip>
          <a:srcRect l="25331" t="1740" r="23330" b="3010"/>
          <a:stretch/>
        </p:blipFill>
        <p:spPr>
          <a:xfrm rot="21400500">
            <a:off x="7931462" y="249757"/>
            <a:ext cx="4143961" cy="3032356"/>
          </a:xfrm>
          <a:prstGeom prst="rect">
            <a:avLst/>
          </a:prstGeom>
          <a:effectLst>
            <a:glow rad="165100">
              <a:srgbClr val="FF0000">
                <a:alpha val="86000"/>
              </a:srgbClr>
            </a:glow>
          </a:effectLst>
        </p:spPr>
      </p:pic>
      <p:sp>
        <p:nvSpPr>
          <p:cNvPr id="9" name="TextBox 8"/>
          <p:cNvSpPr txBox="1"/>
          <p:nvPr/>
        </p:nvSpPr>
        <p:spPr>
          <a:xfrm rot="21365028">
            <a:off x="8646338" y="1201562"/>
            <a:ext cx="2680767" cy="1569660"/>
          </a:xfrm>
          <a:prstGeom prst="rect">
            <a:avLst/>
          </a:prstGeom>
          <a:noFill/>
        </p:spPr>
        <p:txBody>
          <a:bodyPr wrap="square" rtlCol="0">
            <a:spAutoFit/>
          </a:bodyPr>
          <a:lstStyle/>
          <a:p>
            <a:pPr algn="ctr"/>
            <a:r>
              <a:rPr lang="en-PH" sz="2800" dirty="0" smtClean="0">
                <a:solidFill>
                  <a:schemeClr val="bg1"/>
                </a:solidFill>
                <a:latin typeface="Segoe UI Black" panose="020B0A02040204020203" pitchFamily="34" charset="0"/>
                <a:ea typeface="Segoe UI Black" panose="020B0A02040204020203" pitchFamily="34" charset="0"/>
                <a:cs typeface="Segoe UI Black" panose="020B0A02040204020203" pitchFamily="34" charset="0"/>
              </a:rPr>
              <a:t>October to November</a:t>
            </a:r>
          </a:p>
          <a:p>
            <a:pPr algn="ctr"/>
            <a:r>
              <a:rPr lang="en-PH" sz="2000" dirty="0" smtClean="0">
                <a:solidFill>
                  <a:schemeClr val="bg1"/>
                </a:solidFill>
                <a:latin typeface="Segoe UI Black" panose="020B0A02040204020203" pitchFamily="34" charset="0"/>
                <a:ea typeface="Segoe UI Black" panose="020B0A02040204020203" pitchFamily="34" charset="0"/>
                <a:cs typeface="Segoe UI Black" panose="020B0A02040204020203" pitchFamily="34" charset="0"/>
              </a:rPr>
              <a:t>- End of 1</a:t>
            </a:r>
            <a:r>
              <a:rPr lang="en-PH" sz="2000" baseline="30000" dirty="0" smtClean="0">
                <a:solidFill>
                  <a:schemeClr val="bg1"/>
                </a:solidFill>
                <a:latin typeface="Segoe UI Black" panose="020B0A02040204020203" pitchFamily="34" charset="0"/>
                <a:ea typeface="Segoe UI Black" panose="020B0A02040204020203" pitchFamily="34" charset="0"/>
                <a:cs typeface="Segoe UI Black" panose="020B0A02040204020203" pitchFamily="34" charset="0"/>
              </a:rPr>
              <a:t>st</a:t>
            </a:r>
            <a:r>
              <a:rPr lang="en-PH" sz="2000" dirty="0" smtClean="0">
                <a:solidFill>
                  <a:schemeClr val="bg1"/>
                </a:solidFill>
                <a:latin typeface="Segoe UI Black" panose="020B0A02040204020203" pitchFamily="34" charset="0"/>
                <a:ea typeface="Segoe UI Black" panose="020B0A02040204020203" pitchFamily="34" charset="0"/>
                <a:cs typeface="Segoe UI Black" panose="020B0A02040204020203" pitchFamily="34" charset="0"/>
              </a:rPr>
              <a:t> Semester</a:t>
            </a:r>
            <a:endParaRPr lang="en-PH" dirty="0">
              <a:solidFill>
                <a:schemeClr val="bg1"/>
              </a:solidFill>
              <a:latin typeface="Segoe UI Black" panose="020B0A02040204020203" pitchFamily="34" charset="0"/>
              <a:ea typeface="Segoe UI Black" panose="020B0A02040204020203" pitchFamily="34" charset="0"/>
              <a:cs typeface="Segoe UI Black" panose="020B0A02040204020203" pitchFamily="34" charset="0"/>
            </a:endParaRPr>
          </a:p>
        </p:txBody>
      </p:sp>
    </p:spTree>
    <p:extLst>
      <p:ext uri="{BB962C8B-B14F-4D97-AF65-F5344CB8AC3E}">
        <p14:creationId xmlns:p14="http://schemas.microsoft.com/office/powerpoint/2010/main" val="91965951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77088" y="1220525"/>
            <a:ext cx="3563443" cy="212823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4" name="Picture 3" descr="Screen Clippi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80666" y="4282115"/>
            <a:ext cx="3579558" cy="201645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5" descr="Screen Clippi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2011" y="855868"/>
            <a:ext cx="2945173" cy="193402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7" name="Picture 6" descr="Screen Clippi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30505" y="1411581"/>
            <a:ext cx="3019596" cy="193718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8" name="TextBox 7"/>
          <p:cNvSpPr txBox="1"/>
          <p:nvPr/>
        </p:nvSpPr>
        <p:spPr>
          <a:xfrm>
            <a:off x="-4171" y="3491851"/>
            <a:ext cx="3733800" cy="461665"/>
          </a:xfrm>
          <a:prstGeom prst="rect">
            <a:avLst/>
          </a:prstGeom>
          <a:noFill/>
        </p:spPr>
        <p:txBody>
          <a:bodyPr wrap="square" rtlCol="0">
            <a:spAutoFit/>
          </a:bodyPr>
          <a:lstStyle/>
          <a:p>
            <a:pPr algn="ctr"/>
            <a:r>
              <a:rPr lang="en-PH" sz="2400" b="1" dirty="0" smtClean="0"/>
              <a:t>RPMS Tools</a:t>
            </a:r>
            <a:endParaRPr lang="en-PH" sz="2400" b="1" dirty="0"/>
          </a:p>
        </p:txBody>
      </p:sp>
      <p:sp>
        <p:nvSpPr>
          <p:cNvPr id="9" name="TextBox 8"/>
          <p:cNvSpPr txBox="1"/>
          <p:nvPr/>
        </p:nvSpPr>
        <p:spPr>
          <a:xfrm>
            <a:off x="8191909" y="3491850"/>
            <a:ext cx="3733800" cy="461665"/>
          </a:xfrm>
          <a:prstGeom prst="rect">
            <a:avLst/>
          </a:prstGeom>
          <a:noFill/>
        </p:spPr>
        <p:txBody>
          <a:bodyPr wrap="square" rtlCol="0">
            <a:spAutoFit/>
          </a:bodyPr>
          <a:lstStyle/>
          <a:p>
            <a:pPr algn="ctr"/>
            <a:r>
              <a:rPr lang="en-PH" sz="2400" b="1" dirty="0" smtClean="0"/>
              <a:t>IPCRF-DP</a:t>
            </a:r>
            <a:endParaRPr lang="en-PH" sz="2400" b="1" dirty="0"/>
          </a:p>
        </p:txBody>
      </p:sp>
      <p:sp>
        <p:nvSpPr>
          <p:cNvPr id="10" name="TextBox 9"/>
          <p:cNvSpPr txBox="1"/>
          <p:nvPr/>
        </p:nvSpPr>
        <p:spPr>
          <a:xfrm>
            <a:off x="8217443" y="6396335"/>
            <a:ext cx="3733800" cy="461665"/>
          </a:xfrm>
          <a:prstGeom prst="rect">
            <a:avLst/>
          </a:prstGeom>
          <a:noFill/>
        </p:spPr>
        <p:txBody>
          <a:bodyPr wrap="square" rtlCol="0">
            <a:spAutoFit/>
          </a:bodyPr>
          <a:lstStyle/>
          <a:p>
            <a:pPr algn="ctr"/>
            <a:r>
              <a:rPr lang="en-PH" sz="2400" b="1" dirty="0" smtClean="0"/>
              <a:t>PMCF</a:t>
            </a:r>
            <a:endParaRPr lang="en-PH" sz="2400" b="1" dirty="0"/>
          </a:p>
        </p:txBody>
      </p:sp>
      <p:pic>
        <p:nvPicPr>
          <p:cNvPr id="11" name="Picture 10" descr="Screen Clippi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82012" y="4238788"/>
            <a:ext cx="2897818" cy="160999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2" name="TextBox 11"/>
          <p:cNvSpPr txBox="1"/>
          <p:nvPr/>
        </p:nvSpPr>
        <p:spPr>
          <a:xfrm>
            <a:off x="-236395" y="6396335"/>
            <a:ext cx="3733800" cy="461665"/>
          </a:xfrm>
          <a:prstGeom prst="rect">
            <a:avLst/>
          </a:prstGeom>
          <a:solidFill>
            <a:schemeClr val="bg1"/>
          </a:solidFill>
        </p:spPr>
        <p:txBody>
          <a:bodyPr wrap="square" rtlCol="0">
            <a:spAutoFit/>
          </a:bodyPr>
          <a:lstStyle/>
          <a:p>
            <a:pPr algn="ctr"/>
            <a:r>
              <a:rPr lang="en-PH" sz="2400" b="1" dirty="0" smtClean="0"/>
              <a:t>IPCRF</a:t>
            </a:r>
            <a:endParaRPr lang="en-PH" sz="2400" b="1" dirty="0"/>
          </a:p>
        </p:txBody>
      </p:sp>
      <p:pic>
        <p:nvPicPr>
          <p:cNvPr id="13" name="Picture 12" descr="Screen Clippi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668141" y="4596507"/>
            <a:ext cx="2944324" cy="173843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7" name="Picture 16" descr="Screen Clippi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332412" y="1967049"/>
            <a:ext cx="2450101" cy="360355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8" name="TextBox 17"/>
          <p:cNvSpPr txBox="1"/>
          <p:nvPr/>
        </p:nvSpPr>
        <p:spPr>
          <a:xfrm>
            <a:off x="4646612" y="5624649"/>
            <a:ext cx="3733800" cy="461665"/>
          </a:xfrm>
          <a:prstGeom prst="rect">
            <a:avLst/>
          </a:prstGeom>
          <a:noFill/>
        </p:spPr>
        <p:txBody>
          <a:bodyPr wrap="square" rtlCol="0">
            <a:spAutoFit/>
          </a:bodyPr>
          <a:lstStyle/>
          <a:p>
            <a:pPr algn="ctr"/>
            <a:r>
              <a:rPr lang="en-PH" sz="2400" b="1" dirty="0" smtClean="0"/>
              <a:t>SAT</a:t>
            </a:r>
            <a:endParaRPr lang="en-PH" sz="2400" b="1" dirty="0"/>
          </a:p>
        </p:txBody>
      </p:sp>
      <p:sp>
        <p:nvSpPr>
          <p:cNvPr id="19" name="Title 1"/>
          <p:cNvSpPr txBox="1">
            <a:spLocks/>
          </p:cNvSpPr>
          <p:nvPr/>
        </p:nvSpPr>
        <p:spPr>
          <a:xfrm>
            <a:off x="227012" y="74755"/>
            <a:ext cx="10969943" cy="611045"/>
          </a:xfrm>
          <a:prstGeom prst="rect">
            <a:avLst/>
          </a:prstGeom>
        </p:spPr>
        <p:txBody>
          <a:bodyPr/>
          <a:lstStyle>
            <a:lvl1pPr algn="ctr" defTabSz="914400" rtl="0" eaLnBrk="1" latinLnBrk="0" hangingPunct="1">
              <a:spcBef>
                <a:spcPct val="0"/>
              </a:spcBef>
              <a:buNone/>
              <a:defRPr sz="4000" kern="1200">
                <a:solidFill>
                  <a:srgbClr val="0000FF"/>
                </a:solidFill>
                <a:latin typeface="Helvetica" pitchFamily="34" charset="0"/>
                <a:ea typeface="+mj-ea"/>
                <a:cs typeface="+mj-cs"/>
              </a:defRPr>
            </a:lvl1pPr>
          </a:lstStyle>
          <a:p>
            <a:pPr algn="l"/>
            <a:r>
              <a:rPr lang="en-US" dirty="0" smtClean="0">
                <a:solidFill>
                  <a:schemeClr val="bg1"/>
                </a:solidFill>
              </a:rPr>
              <a:t>Tools / Forms:</a:t>
            </a:r>
            <a:endParaRPr lang="en-US" dirty="0">
              <a:solidFill>
                <a:schemeClr val="bg1"/>
              </a:solidFill>
            </a:endParaRPr>
          </a:p>
        </p:txBody>
      </p:sp>
    </p:spTree>
    <p:extLst>
      <p:ext uri="{BB962C8B-B14F-4D97-AF65-F5344CB8AC3E}">
        <p14:creationId xmlns:p14="http://schemas.microsoft.com/office/powerpoint/2010/main" val="266346457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4" name="Table 53"/>
          <p:cNvGraphicFramePr>
            <a:graphicFrameLocks noGrp="1"/>
          </p:cNvGraphicFramePr>
          <p:nvPr>
            <p:extLst>
              <p:ext uri="{D42A27DB-BD31-4B8C-83A1-F6EECF244321}">
                <p14:modId xmlns:p14="http://schemas.microsoft.com/office/powerpoint/2010/main" val="2282584400"/>
              </p:ext>
            </p:extLst>
          </p:nvPr>
        </p:nvGraphicFramePr>
        <p:xfrm>
          <a:off x="227012" y="914400"/>
          <a:ext cx="9753600" cy="1143000"/>
        </p:xfrm>
        <a:graphic>
          <a:graphicData uri="http://schemas.openxmlformats.org/drawingml/2006/table">
            <a:tbl>
              <a:tblPr firstRow="1" bandRow="1">
                <a:tableStyleId>{5C22544A-7EE6-4342-B048-85BDC9FD1C3A}</a:tableStyleId>
              </a:tblPr>
              <a:tblGrid>
                <a:gridCol w="684195"/>
                <a:gridCol w="9069405"/>
              </a:tblGrid>
              <a:tr h="1143000">
                <a:tc>
                  <a:txBody>
                    <a:bodyPr/>
                    <a:lstStyle/>
                    <a:p>
                      <a:r>
                        <a:rPr lang="en-US" sz="4800" b="1" dirty="0" smtClean="0">
                          <a:latin typeface="Helvetica" panose="020B0604020202020204" pitchFamily="34" charset="0"/>
                          <a:cs typeface="Helvetica" panose="020B0604020202020204" pitchFamily="34" charset="0"/>
                        </a:rPr>
                        <a:t>II</a:t>
                      </a:r>
                      <a:endParaRPr lang="en-US" sz="2800" b="1" dirty="0">
                        <a:latin typeface="Helvetica" panose="020B0604020202020204" pitchFamily="34" charset="0"/>
                        <a:cs typeface="Helvetica" panose="020B0604020202020204" pitchFamily="34" charset="0"/>
                      </a:endParaRPr>
                    </a:p>
                  </a:txBody>
                  <a:tcPr anchor="ctr">
                    <a:lnL w="12700" cmpd="sng">
                      <a:noFill/>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solidFill>
                      <a:srgbClr val="F2B30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800" b="1" dirty="0" smtClean="0">
                          <a:latin typeface="Helvetica" panose="020B0604020202020204" pitchFamily="34" charset="0"/>
                          <a:cs typeface="Helvetica" panose="020B0604020202020204" pitchFamily="34" charset="0"/>
                        </a:rPr>
                        <a:t>PERFORMANCE MONITORING </a:t>
                      </a:r>
                    </a:p>
                    <a:p>
                      <a:pPr marL="0" marR="0" indent="0" algn="l" defTabSz="914400" rtl="0" eaLnBrk="1" fontAlgn="auto" latinLnBrk="0" hangingPunct="1">
                        <a:lnSpc>
                          <a:spcPct val="100000"/>
                        </a:lnSpc>
                        <a:spcBef>
                          <a:spcPts val="0"/>
                        </a:spcBef>
                        <a:spcAft>
                          <a:spcPts val="0"/>
                        </a:spcAft>
                        <a:buClrTx/>
                        <a:buSzTx/>
                        <a:buFontTx/>
                        <a:buNone/>
                        <a:tabLst/>
                        <a:defRPr/>
                      </a:pPr>
                      <a:r>
                        <a:rPr lang="en-US" sz="2800" b="1" dirty="0" smtClean="0">
                          <a:latin typeface="Helvetica" panose="020B0604020202020204" pitchFamily="34" charset="0"/>
                          <a:cs typeface="Helvetica" panose="020B0604020202020204" pitchFamily="34" charset="0"/>
                        </a:rPr>
                        <a:t>AND COACHING</a:t>
                      </a:r>
                    </a:p>
                  </a:txBody>
                  <a:tcPr anchor="ctr">
                    <a:lnL w="127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solidFill>
                      <a:srgbClr val="F2B300"/>
                    </a:solidFill>
                  </a:tcPr>
                </a:tc>
              </a:tr>
            </a:tbl>
          </a:graphicData>
        </a:graphic>
      </p:graphicFrame>
      <p:sp>
        <p:nvSpPr>
          <p:cNvPr id="57" name="Rectangle 56"/>
          <p:cNvSpPr/>
          <p:nvPr/>
        </p:nvSpPr>
        <p:spPr>
          <a:xfrm>
            <a:off x="227012" y="2057400"/>
            <a:ext cx="9753600" cy="4800600"/>
          </a:xfrm>
          <a:prstGeom prst="rect">
            <a:avLst/>
          </a:prstGeom>
          <a:solidFill>
            <a:srgbClr val="FFFF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Content Placeholder 55"/>
          <p:cNvSpPr>
            <a:spLocks noGrp="1"/>
          </p:cNvSpPr>
          <p:nvPr>
            <p:ph idx="1"/>
          </p:nvPr>
        </p:nvSpPr>
        <p:spPr>
          <a:xfrm>
            <a:off x="608013" y="2093282"/>
            <a:ext cx="9372600" cy="4688518"/>
          </a:xfrm>
        </p:spPr>
        <p:txBody>
          <a:bodyPr>
            <a:normAutofit/>
          </a:bodyPr>
          <a:lstStyle/>
          <a:p>
            <a:pPr marL="0" indent="0">
              <a:buNone/>
            </a:pPr>
            <a:r>
              <a:rPr lang="en-US" dirty="0" smtClean="0">
                <a:solidFill>
                  <a:srgbClr val="0000FF"/>
                </a:solidFill>
              </a:rPr>
              <a:t>Timeline:</a:t>
            </a:r>
          </a:p>
          <a:p>
            <a:r>
              <a:rPr lang="en-US" dirty="0" smtClean="0"/>
              <a:t>Year-round</a:t>
            </a:r>
          </a:p>
          <a:p>
            <a:r>
              <a:rPr lang="en-US" dirty="0" smtClean="0"/>
              <a:t>October – November, End of 1</a:t>
            </a:r>
            <a:r>
              <a:rPr lang="en-US" baseline="30000" dirty="0" smtClean="0"/>
              <a:t>st</a:t>
            </a:r>
            <a:r>
              <a:rPr lang="en-US" dirty="0" smtClean="0"/>
              <a:t> Semester</a:t>
            </a:r>
          </a:p>
          <a:p>
            <a:endParaRPr lang="en-US" dirty="0"/>
          </a:p>
          <a:p>
            <a:pPr marL="0" indent="0">
              <a:buNone/>
            </a:pPr>
            <a:r>
              <a:rPr lang="en-US" dirty="0" smtClean="0">
                <a:solidFill>
                  <a:srgbClr val="0000FF"/>
                </a:solidFill>
              </a:rPr>
              <a:t>Outputs:</a:t>
            </a:r>
          </a:p>
          <a:p>
            <a:r>
              <a:rPr lang="en-US" dirty="0" smtClean="0"/>
              <a:t>Agreements based on IPCRF</a:t>
            </a:r>
          </a:p>
          <a:p>
            <a:r>
              <a:rPr lang="en-US" dirty="0" smtClean="0"/>
              <a:t>IPCRF-Development Plans</a:t>
            </a:r>
          </a:p>
          <a:p>
            <a:r>
              <a:rPr lang="en-US" dirty="0" smtClean="0"/>
              <a:t>Portfolio</a:t>
            </a:r>
          </a:p>
        </p:txBody>
      </p:sp>
      <p:pic>
        <p:nvPicPr>
          <p:cNvPr id="7" name="Picture 6"/>
          <p:cNvPicPr>
            <a:picLocks noChangeAspect="1"/>
          </p:cNvPicPr>
          <p:nvPr/>
        </p:nvPicPr>
        <p:blipFill rotWithShape="1">
          <a:blip r:embed="rId3">
            <a:extLst>
              <a:ext uri="{BEBA8EAE-BF5A-486C-A8C5-ECC9F3942E4B}">
                <a14:imgProps xmlns:a14="http://schemas.microsoft.com/office/drawing/2010/main">
                  <a14:imgLayer r:embed="rId4">
                    <a14:imgEffect>
                      <a14:backgroundRemoval t="3810" b="91270" l="25917" r="71500">
                        <a14:foregroundMark x1="37583" y1="10794" x2="37583" y2="20635"/>
                        <a14:foregroundMark x1="51083" y1="8095" x2="51000" y2="20159"/>
                        <a14:foregroundMark x1="61833" y1="9524" x2="61833" y2="19048"/>
                        <a14:foregroundMark x1="33417" y1="38571" x2="66333" y2="80794"/>
                        <a14:foregroundMark x1="67083" y1="33810" x2="32583" y2="81587"/>
                        <a14:foregroundMark x1="38917" y1="38095" x2="48750" y2="44603"/>
                        <a14:foregroundMark x1="32500" y1="33333" x2="35333" y2="41270"/>
                        <a14:foregroundMark x1="36583" y1="36349" x2="51750" y2="49524"/>
                        <a14:foregroundMark x1="64750" y1="39524" x2="63833" y2="64762"/>
                        <a14:foregroundMark x1="66750" y1="34603" x2="67000" y2="80476"/>
                        <a14:foregroundMark x1="60583" y1="47143" x2="59250" y2="64286"/>
                        <a14:foregroundMark x1="38417" y1="34286" x2="65833" y2="34286"/>
                        <a14:foregroundMark x1="35250" y1="44286" x2="33417" y2="79365"/>
                        <a14:foregroundMark x1="35667" y1="80476" x2="65417" y2="80476"/>
                        <a14:foregroundMark x1="39667" y1="57302" x2="39667" y2="57302"/>
                        <a14:foregroundMark x1="44583" y1="70000" x2="50833" y2="71111"/>
                      </a14:backgroundRemoval>
                    </a14:imgEffect>
                  </a14:imgLayer>
                </a14:imgProps>
              </a:ext>
              <a:ext uri="{28A0092B-C50C-407E-A947-70E740481C1C}">
                <a14:useLocalDpi xmlns:a14="http://schemas.microsoft.com/office/drawing/2010/main" val="0"/>
              </a:ext>
            </a:extLst>
          </a:blip>
          <a:srcRect l="25331" t="1740" r="23330" b="3010"/>
          <a:stretch/>
        </p:blipFill>
        <p:spPr>
          <a:xfrm rot="20816467">
            <a:off x="6252986" y="86368"/>
            <a:ext cx="3057216" cy="2237127"/>
          </a:xfrm>
          <a:prstGeom prst="rect">
            <a:avLst/>
          </a:prstGeom>
          <a:effectLst>
            <a:glow rad="165100">
              <a:srgbClr val="FF0000">
                <a:alpha val="86000"/>
              </a:srgbClr>
            </a:glow>
          </a:effectLst>
        </p:spPr>
      </p:pic>
      <p:sp>
        <p:nvSpPr>
          <p:cNvPr id="8" name="TextBox 7"/>
          <p:cNvSpPr txBox="1"/>
          <p:nvPr/>
        </p:nvSpPr>
        <p:spPr>
          <a:xfrm rot="20780995">
            <a:off x="6623493" y="1124376"/>
            <a:ext cx="2286225" cy="523220"/>
          </a:xfrm>
          <a:prstGeom prst="rect">
            <a:avLst/>
          </a:prstGeom>
          <a:noFill/>
        </p:spPr>
        <p:txBody>
          <a:bodyPr wrap="square" rtlCol="0">
            <a:spAutoFit/>
          </a:bodyPr>
          <a:lstStyle/>
          <a:p>
            <a:pPr algn="ctr"/>
            <a:r>
              <a:rPr lang="en-PH" sz="2800" dirty="0" smtClean="0">
                <a:solidFill>
                  <a:schemeClr val="bg1"/>
                </a:solidFill>
                <a:latin typeface="Segoe UI Black" panose="020B0A02040204020203" pitchFamily="34" charset="0"/>
                <a:ea typeface="Segoe UI Black" panose="020B0A02040204020203" pitchFamily="34" charset="0"/>
                <a:cs typeface="Segoe UI Black" panose="020B0A02040204020203" pitchFamily="34" charset="0"/>
              </a:rPr>
              <a:t>Year-round</a:t>
            </a:r>
            <a:endParaRPr lang="en-PH" sz="2800" dirty="0">
              <a:solidFill>
                <a:schemeClr val="bg1"/>
              </a:solidFill>
              <a:latin typeface="Segoe UI Black" panose="020B0A02040204020203" pitchFamily="34" charset="0"/>
              <a:ea typeface="Segoe UI Black" panose="020B0A02040204020203" pitchFamily="34" charset="0"/>
              <a:cs typeface="Segoe UI Black" panose="020B0A02040204020203" pitchFamily="34" charset="0"/>
            </a:endParaRPr>
          </a:p>
        </p:txBody>
      </p:sp>
      <p:pic>
        <p:nvPicPr>
          <p:cNvPr id="5" name="Picture 4"/>
          <p:cNvPicPr>
            <a:picLocks noChangeAspect="1"/>
          </p:cNvPicPr>
          <p:nvPr/>
        </p:nvPicPr>
        <p:blipFill rotWithShape="1">
          <a:blip r:embed="rId3">
            <a:extLst>
              <a:ext uri="{BEBA8EAE-BF5A-486C-A8C5-ECC9F3942E4B}">
                <a14:imgProps xmlns:a14="http://schemas.microsoft.com/office/drawing/2010/main">
                  <a14:imgLayer r:embed="rId4">
                    <a14:imgEffect>
                      <a14:backgroundRemoval t="3810" b="91270" l="25917" r="71500">
                        <a14:foregroundMark x1="37583" y1="10794" x2="37583" y2="20635"/>
                        <a14:foregroundMark x1="51083" y1="8095" x2="51000" y2="20159"/>
                        <a14:foregroundMark x1="61833" y1="9524" x2="61833" y2="19048"/>
                        <a14:foregroundMark x1="33417" y1="38571" x2="66333" y2="80794"/>
                        <a14:foregroundMark x1="67083" y1="33810" x2="32583" y2="81587"/>
                        <a14:foregroundMark x1="38917" y1="38095" x2="48750" y2="44603"/>
                        <a14:foregroundMark x1="32500" y1="33333" x2="35333" y2="41270"/>
                        <a14:foregroundMark x1="36583" y1="36349" x2="51750" y2="49524"/>
                        <a14:foregroundMark x1="64750" y1="39524" x2="63833" y2="64762"/>
                        <a14:foregroundMark x1="66750" y1="34603" x2="67000" y2="80476"/>
                        <a14:foregroundMark x1="60583" y1="47143" x2="59250" y2="64286"/>
                        <a14:foregroundMark x1="38417" y1="34286" x2="65833" y2="34286"/>
                        <a14:foregroundMark x1="35250" y1="44286" x2="33417" y2="79365"/>
                        <a14:foregroundMark x1="35667" y1="80476" x2="65417" y2="80476"/>
                        <a14:foregroundMark x1="39667" y1="57302" x2="39667" y2="57302"/>
                        <a14:foregroundMark x1="44583" y1="70000" x2="50833" y2="71111"/>
                      </a14:backgroundRemoval>
                    </a14:imgEffect>
                  </a14:imgLayer>
                </a14:imgProps>
              </a:ext>
              <a:ext uri="{28A0092B-C50C-407E-A947-70E740481C1C}">
                <a14:useLocalDpi xmlns:a14="http://schemas.microsoft.com/office/drawing/2010/main" val="0"/>
              </a:ext>
            </a:extLst>
          </a:blip>
          <a:srcRect l="25331" t="1740" r="23330" b="3010"/>
          <a:stretch/>
        </p:blipFill>
        <p:spPr>
          <a:xfrm rot="1000152">
            <a:off x="8642842" y="454913"/>
            <a:ext cx="3569979" cy="2799395"/>
          </a:xfrm>
          <a:prstGeom prst="rect">
            <a:avLst/>
          </a:prstGeom>
          <a:effectLst>
            <a:glow rad="165100">
              <a:srgbClr val="FF0000">
                <a:alpha val="86000"/>
              </a:srgbClr>
            </a:glow>
          </a:effectLst>
        </p:spPr>
      </p:pic>
      <p:sp>
        <p:nvSpPr>
          <p:cNvPr id="6" name="TextBox 5"/>
          <p:cNvSpPr txBox="1"/>
          <p:nvPr/>
        </p:nvSpPr>
        <p:spPr>
          <a:xfrm rot="964680">
            <a:off x="9138477" y="1268055"/>
            <a:ext cx="2286225" cy="2000548"/>
          </a:xfrm>
          <a:prstGeom prst="rect">
            <a:avLst/>
          </a:prstGeom>
          <a:noFill/>
        </p:spPr>
        <p:txBody>
          <a:bodyPr wrap="square" rtlCol="0">
            <a:spAutoFit/>
          </a:bodyPr>
          <a:lstStyle/>
          <a:p>
            <a:pPr algn="ctr"/>
            <a:r>
              <a:rPr lang="en-PH" sz="2800" dirty="0" smtClean="0">
                <a:solidFill>
                  <a:schemeClr val="bg1"/>
                </a:solidFill>
                <a:latin typeface="Segoe UI Black" panose="020B0A02040204020203" pitchFamily="34" charset="0"/>
                <a:ea typeface="Segoe UI Black" panose="020B0A02040204020203" pitchFamily="34" charset="0"/>
                <a:cs typeface="Segoe UI Black" panose="020B0A02040204020203" pitchFamily="34" charset="0"/>
              </a:rPr>
              <a:t>October to November</a:t>
            </a:r>
          </a:p>
          <a:p>
            <a:pPr algn="ctr"/>
            <a:r>
              <a:rPr lang="en-PH" dirty="0">
                <a:solidFill>
                  <a:schemeClr val="bg1"/>
                </a:solidFill>
                <a:latin typeface="Segoe UI Black" panose="020B0A02040204020203" pitchFamily="34" charset="0"/>
                <a:ea typeface="Segoe UI Black" panose="020B0A02040204020203" pitchFamily="34" charset="0"/>
                <a:cs typeface="Segoe UI Black" panose="020B0A02040204020203" pitchFamily="34" charset="0"/>
              </a:rPr>
              <a:t>- End of 1</a:t>
            </a:r>
            <a:r>
              <a:rPr lang="en-PH" baseline="30000" dirty="0">
                <a:solidFill>
                  <a:schemeClr val="bg1"/>
                </a:solidFill>
                <a:latin typeface="Segoe UI Black" panose="020B0A02040204020203" pitchFamily="34" charset="0"/>
                <a:ea typeface="Segoe UI Black" panose="020B0A02040204020203" pitchFamily="34" charset="0"/>
                <a:cs typeface="Segoe UI Black" panose="020B0A02040204020203" pitchFamily="34" charset="0"/>
              </a:rPr>
              <a:t>st</a:t>
            </a:r>
            <a:r>
              <a:rPr lang="en-PH" dirty="0">
                <a:solidFill>
                  <a:schemeClr val="bg1"/>
                </a:solidFill>
                <a:latin typeface="Segoe UI Black" panose="020B0A02040204020203" pitchFamily="34" charset="0"/>
                <a:ea typeface="Segoe UI Black" panose="020B0A02040204020203" pitchFamily="34" charset="0"/>
                <a:cs typeface="Segoe UI Black" panose="020B0A02040204020203" pitchFamily="34" charset="0"/>
              </a:rPr>
              <a:t> Semester</a:t>
            </a:r>
          </a:p>
          <a:p>
            <a:pPr algn="ctr"/>
            <a:endParaRPr lang="en-PH" sz="2800" dirty="0">
              <a:solidFill>
                <a:schemeClr val="bg1"/>
              </a:solidFill>
              <a:latin typeface="Segoe UI Black" panose="020B0A02040204020203" pitchFamily="34" charset="0"/>
              <a:ea typeface="Segoe UI Black" panose="020B0A02040204020203" pitchFamily="34" charset="0"/>
              <a:cs typeface="Segoe UI Black" panose="020B0A02040204020203" pitchFamily="34" charset="0"/>
            </a:endParaRPr>
          </a:p>
        </p:txBody>
      </p:sp>
    </p:spTree>
    <p:extLst>
      <p:ext uri="{BB962C8B-B14F-4D97-AF65-F5344CB8AC3E}">
        <p14:creationId xmlns:p14="http://schemas.microsoft.com/office/powerpoint/2010/main" val="88753136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epEd_RPMSManual_aug,2018.pdf - Adobe Reader"/>
          <p:cNvPicPr>
            <a:picLocks noChangeAspect="1"/>
          </p:cNvPicPr>
          <p:nvPr/>
        </p:nvPicPr>
        <p:blipFill rotWithShape="1">
          <a:blip r:embed="rId3">
            <a:extLst>
              <a:ext uri="{BEBA8EAE-BF5A-486C-A8C5-ECC9F3942E4B}">
                <a14:imgProps xmlns:a14="http://schemas.microsoft.com/office/drawing/2010/main">
                  <a14:imgLayer r:embed="rId4">
                    <a14:imgEffect>
                      <a14:backgroundRemoval t="26613" b="90054" l="52108" r="87645"/>
                    </a14:imgEffect>
                  </a14:imgLayer>
                </a14:imgProps>
              </a:ext>
              <a:ext uri="{28A0092B-C50C-407E-A947-70E740481C1C}">
                <a14:useLocalDpi xmlns:a14="http://schemas.microsoft.com/office/drawing/2010/main" val="0"/>
              </a:ext>
            </a:extLst>
          </a:blip>
          <a:srcRect l="52139" t="24101" r="10852" b="8145"/>
          <a:stretch/>
        </p:blipFill>
        <p:spPr>
          <a:xfrm rot="18950734">
            <a:off x="1838967" y="-1595452"/>
            <a:ext cx="5505806" cy="5450005"/>
          </a:xfrm>
          <a:prstGeom prst="rect">
            <a:avLst/>
          </a:prstGeom>
        </p:spPr>
      </p:pic>
      <p:pic>
        <p:nvPicPr>
          <p:cNvPr id="22" name="Picture 21" descr="Screen Clippi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14443" y="3394370"/>
            <a:ext cx="4738714" cy="2875175"/>
          </a:xfrm>
          <a:prstGeom prst="rect">
            <a:avLst/>
          </a:prstGeom>
        </p:spPr>
      </p:pic>
      <p:pic>
        <p:nvPicPr>
          <p:cNvPr id="23" name="Picture 22" descr="Screen Clippi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04676" y="2209800"/>
            <a:ext cx="3586796" cy="3514772"/>
          </a:xfrm>
          <a:prstGeom prst="rect">
            <a:avLst/>
          </a:prstGeom>
        </p:spPr>
      </p:pic>
      <p:pic>
        <p:nvPicPr>
          <p:cNvPr id="5" name="Picture 4"/>
          <p:cNvPicPr>
            <a:picLocks noChangeAspect="1"/>
          </p:cNvPicPr>
          <p:nvPr/>
        </p:nvPicPr>
        <p:blipFill rotWithShape="1">
          <a:blip r:embed="rId7">
            <a:extLst>
              <a:ext uri="{28A0092B-C50C-407E-A947-70E740481C1C}">
                <a14:useLocalDpi xmlns:a14="http://schemas.microsoft.com/office/drawing/2010/main" val="0"/>
              </a:ext>
            </a:extLst>
          </a:blip>
          <a:srcRect l="25331" t="1740" r="23330" b="3010"/>
          <a:stretch/>
        </p:blipFill>
        <p:spPr>
          <a:xfrm rot="20816467">
            <a:off x="7738202" y="1089808"/>
            <a:ext cx="3902933" cy="2855982"/>
          </a:xfrm>
          <a:prstGeom prst="rect">
            <a:avLst/>
          </a:prstGeom>
          <a:effectLst>
            <a:glow rad="165100">
              <a:srgbClr val="FF0000">
                <a:alpha val="86000"/>
              </a:srgbClr>
            </a:glow>
          </a:effectLst>
        </p:spPr>
      </p:pic>
      <p:sp>
        <p:nvSpPr>
          <p:cNvPr id="6" name="TextBox 5"/>
          <p:cNvSpPr txBox="1"/>
          <p:nvPr/>
        </p:nvSpPr>
        <p:spPr>
          <a:xfrm rot="20780995">
            <a:off x="8282837" y="2127466"/>
            <a:ext cx="2813665" cy="1200329"/>
          </a:xfrm>
          <a:prstGeom prst="rect">
            <a:avLst/>
          </a:prstGeom>
          <a:noFill/>
        </p:spPr>
        <p:txBody>
          <a:bodyPr wrap="square" rtlCol="0">
            <a:spAutoFit/>
          </a:bodyPr>
          <a:lstStyle/>
          <a:p>
            <a:pPr algn="ctr"/>
            <a:r>
              <a:rPr lang="en-PH" sz="3600" dirty="0">
                <a:solidFill>
                  <a:schemeClr val="bg1"/>
                </a:solidFill>
                <a:latin typeface="Segoe UI Black" panose="020B0A02040204020203" pitchFamily="34" charset="0"/>
                <a:ea typeface="Segoe UI Black" panose="020B0A02040204020203" pitchFamily="34" charset="0"/>
                <a:cs typeface="Segoe UI Black" panose="020B0A02040204020203" pitchFamily="34" charset="0"/>
              </a:rPr>
              <a:t>November to March</a:t>
            </a:r>
          </a:p>
        </p:txBody>
      </p:sp>
    </p:spTree>
    <p:extLst>
      <p:ext uri="{BB962C8B-B14F-4D97-AF65-F5344CB8AC3E}">
        <p14:creationId xmlns:p14="http://schemas.microsoft.com/office/powerpoint/2010/main" val="21096826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3808412" y="3679814"/>
            <a:ext cx="5943600" cy="2325205"/>
            <a:chOff x="2227248" y="2514600"/>
            <a:chExt cx="7686337" cy="3006215"/>
          </a:xfrm>
        </p:grpSpPr>
        <p:pic>
          <p:nvPicPr>
            <p:cNvPr id="5" name="Picture 4" descr="Screen Clipping"/>
            <p:cNvPicPr>
              <a:picLocks noChangeAspect="1"/>
            </p:cNvPicPr>
            <p:nvPr/>
          </p:nvPicPr>
          <p:blipFill>
            <a:blip r:embed="rId3">
              <a:extLst>
                <a:ext uri="{BEBA8EAE-BF5A-486C-A8C5-ECC9F3942E4B}">
                  <a14:imgProps xmlns:a14="http://schemas.microsoft.com/office/drawing/2010/main">
                    <a14:imgLayer r:embed="rId4">
                      <a14:imgEffect>
                        <a14:backgroundRemoval t="0" b="100000" l="0" r="100000">
                          <a14:foregroundMark x1="38679" y1="60150" x2="53774" y2="60150"/>
                          <a14:foregroundMark x1="36321" y1="74436" x2="32547" y2="94361"/>
                          <a14:foregroundMark x1="57547" y1="83083" x2="58962" y2="97368"/>
                          <a14:foregroundMark x1="60377" y1="85338" x2="79245" y2="98496"/>
                          <a14:foregroundMark x1="59434" y1="78195" x2="88208" y2="94361"/>
                          <a14:foregroundMark x1="33019" y1="85338" x2="16038" y2="99248"/>
                          <a14:foregroundMark x1="33962" y1="80075" x2="2358" y2="93985"/>
                          <a14:foregroundMark x1="60377" y1="79323" x2="91981" y2="80075"/>
                          <a14:backgroundMark x1="32547" y1="74060" x2="25000" y2="72180"/>
                          <a14:backgroundMark x1="31604" y1="77068" x2="17453" y2="77068"/>
                        </a14:backgroundRemoval>
                      </a14:imgEffect>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4182011" y="3021938"/>
              <a:ext cx="1991586" cy="2498877"/>
            </a:xfrm>
            <a:prstGeom prst="rect">
              <a:avLst/>
            </a:prstGeom>
          </p:spPr>
        </p:pic>
        <p:pic>
          <p:nvPicPr>
            <p:cNvPr id="6" name="Picture 5" descr="Screen Clipping"/>
            <p:cNvPicPr>
              <a:picLocks noChangeAspect="1"/>
            </p:cNvPicPr>
            <p:nvPr/>
          </p:nvPicPr>
          <p:blipFill>
            <a:blip r:embed="rId5">
              <a:extLst>
                <a:ext uri="{BEBA8EAE-BF5A-486C-A8C5-ECC9F3942E4B}">
                  <a14:imgProps xmlns:a14="http://schemas.microsoft.com/office/drawing/2010/main">
                    <a14:imgLayer r:embed="rId6">
                      <a14:imgEffect>
                        <a14:backgroundRemoval t="0" b="100000" l="0" r="100000"/>
                      </a14:imgEffect>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2227248" y="2848239"/>
              <a:ext cx="1757016" cy="2535899"/>
            </a:xfrm>
            <a:prstGeom prst="rect">
              <a:avLst/>
            </a:prstGeom>
          </p:spPr>
        </p:pic>
        <p:pic>
          <p:nvPicPr>
            <p:cNvPr id="7" name="Picture 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075612" y="3174338"/>
              <a:ext cx="1837973" cy="2317064"/>
            </a:xfrm>
            <a:prstGeom prst="rect">
              <a:avLst/>
            </a:prstGeom>
          </p:spPr>
        </p:pic>
        <p:pic>
          <p:nvPicPr>
            <p:cNvPr id="12" name="Picture 1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414154" y="2514600"/>
              <a:ext cx="1813858" cy="2618115"/>
            </a:xfrm>
            <a:prstGeom prst="rect">
              <a:avLst/>
            </a:prstGeom>
          </p:spPr>
        </p:pic>
      </p:grpSp>
      <p:pic>
        <p:nvPicPr>
          <p:cNvPr id="2" name="Picture 1" descr="Screen Clippi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55611" y="2425686"/>
            <a:ext cx="2894019" cy="3480919"/>
          </a:xfrm>
          <a:prstGeom prst="rect">
            <a:avLst/>
          </a:prstGeom>
        </p:spPr>
      </p:pic>
      <p:pic>
        <p:nvPicPr>
          <p:cNvPr id="13" name="Picture 12"/>
          <p:cNvPicPr>
            <a:picLocks noChangeAspect="1"/>
          </p:cNvPicPr>
          <p:nvPr/>
        </p:nvPicPr>
        <p:blipFill rotWithShape="1">
          <a:blip r:embed="rId10">
            <a:extLst>
              <a:ext uri="{28A0092B-C50C-407E-A947-70E740481C1C}">
                <a14:useLocalDpi xmlns:a14="http://schemas.microsoft.com/office/drawing/2010/main" val="0"/>
              </a:ext>
            </a:extLst>
          </a:blip>
          <a:srcRect l="25331" t="1740" r="23330" b="3010"/>
          <a:stretch/>
        </p:blipFill>
        <p:spPr>
          <a:xfrm rot="20816467">
            <a:off x="7786689" y="778609"/>
            <a:ext cx="3902933" cy="2855982"/>
          </a:xfrm>
          <a:prstGeom prst="rect">
            <a:avLst/>
          </a:prstGeom>
          <a:effectLst>
            <a:glow rad="165100">
              <a:srgbClr val="FF0000">
                <a:alpha val="86000"/>
              </a:srgbClr>
            </a:glow>
          </a:effectLst>
        </p:spPr>
      </p:pic>
      <p:sp>
        <p:nvSpPr>
          <p:cNvPr id="14" name="TextBox 13"/>
          <p:cNvSpPr txBox="1"/>
          <p:nvPr/>
        </p:nvSpPr>
        <p:spPr>
          <a:xfrm rot="20780995">
            <a:off x="8331324" y="1816267"/>
            <a:ext cx="2813665" cy="1200329"/>
          </a:xfrm>
          <a:prstGeom prst="rect">
            <a:avLst/>
          </a:prstGeom>
          <a:noFill/>
        </p:spPr>
        <p:txBody>
          <a:bodyPr wrap="square" rtlCol="0">
            <a:spAutoFit/>
          </a:bodyPr>
          <a:lstStyle/>
          <a:p>
            <a:pPr algn="ctr"/>
            <a:r>
              <a:rPr lang="en-PH" sz="3600" dirty="0">
                <a:solidFill>
                  <a:schemeClr val="bg1"/>
                </a:solidFill>
                <a:latin typeface="Segoe UI Black" panose="020B0A02040204020203" pitchFamily="34" charset="0"/>
                <a:ea typeface="Segoe UI Black" panose="020B0A02040204020203" pitchFamily="34" charset="0"/>
                <a:cs typeface="Segoe UI Black" panose="020B0A02040204020203" pitchFamily="34" charset="0"/>
              </a:rPr>
              <a:t>November to March</a:t>
            </a:r>
          </a:p>
        </p:txBody>
      </p:sp>
      <p:pic>
        <p:nvPicPr>
          <p:cNvPr id="15" name="Picture 14" descr="DepEd_RPMSManual_aug,2018.pdf - Adobe Reader"/>
          <p:cNvPicPr>
            <a:picLocks noChangeAspect="1"/>
          </p:cNvPicPr>
          <p:nvPr/>
        </p:nvPicPr>
        <p:blipFill rotWithShape="1">
          <a:blip r:embed="rId11">
            <a:extLst>
              <a:ext uri="{BEBA8EAE-BF5A-486C-A8C5-ECC9F3942E4B}">
                <a14:imgProps xmlns:a14="http://schemas.microsoft.com/office/drawing/2010/main">
                  <a14:imgLayer r:embed="rId12">
                    <a14:imgEffect>
                      <a14:backgroundRemoval t="26613" b="90054" l="52108" r="87645"/>
                    </a14:imgEffect>
                  </a14:imgLayer>
                </a14:imgProps>
              </a:ext>
              <a:ext uri="{28A0092B-C50C-407E-A947-70E740481C1C}">
                <a14:useLocalDpi xmlns:a14="http://schemas.microsoft.com/office/drawing/2010/main" val="0"/>
              </a:ext>
            </a:extLst>
          </a:blip>
          <a:srcRect l="52139" t="24101" r="10852" b="8145"/>
          <a:stretch/>
        </p:blipFill>
        <p:spPr>
          <a:xfrm rot="18950734">
            <a:off x="1717721" y="-1659536"/>
            <a:ext cx="5505806" cy="5450005"/>
          </a:xfrm>
          <a:prstGeom prst="rect">
            <a:avLst/>
          </a:prstGeom>
        </p:spPr>
      </p:pic>
    </p:spTree>
    <p:extLst>
      <p:ext uri="{BB962C8B-B14F-4D97-AF65-F5344CB8AC3E}">
        <p14:creationId xmlns:p14="http://schemas.microsoft.com/office/powerpoint/2010/main" val="426589954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4098785165"/>
              </p:ext>
            </p:extLst>
          </p:nvPr>
        </p:nvGraphicFramePr>
        <p:xfrm>
          <a:off x="3732212" y="914400"/>
          <a:ext cx="7391400" cy="2590800"/>
        </p:xfrm>
        <a:graphic>
          <a:graphicData uri="http://schemas.openxmlformats.org/drawingml/2006/table">
            <a:tbl>
              <a:tblPr firstRow="1" bandRow="1">
                <a:tableStyleId>{5C22544A-7EE6-4342-B048-85BDC9FD1C3A}</a:tableStyleId>
              </a:tblPr>
              <a:tblGrid>
                <a:gridCol w="7391400"/>
              </a:tblGrid>
              <a:tr h="25908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5400" b="1" dirty="0" smtClean="0">
                          <a:latin typeface="Helvetica" panose="020B0604020202020204" pitchFamily="34" charset="0"/>
                          <a:cs typeface="Helvetica" panose="020B0604020202020204" pitchFamily="34" charset="0"/>
                        </a:rPr>
                        <a:t>Performance Review</a:t>
                      </a:r>
                    </a:p>
                    <a:p>
                      <a:pPr marL="0" marR="0" indent="0" algn="ctr" defTabSz="914400" rtl="0" eaLnBrk="1" fontAlgn="auto" latinLnBrk="0" hangingPunct="1">
                        <a:lnSpc>
                          <a:spcPct val="100000"/>
                        </a:lnSpc>
                        <a:spcBef>
                          <a:spcPts val="0"/>
                        </a:spcBef>
                        <a:spcAft>
                          <a:spcPts val="0"/>
                        </a:spcAft>
                        <a:buClrTx/>
                        <a:buSzTx/>
                        <a:buFontTx/>
                        <a:buNone/>
                        <a:tabLst/>
                        <a:defRPr/>
                      </a:pPr>
                      <a:r>
                        <a:rPr lang="en-US" sz="5400" b="1" dirty="0" smtClean="0">
                          <a:latin typeface="Helvetica" panose="020B0604020202020204" pitchFamily="34" charset="0"/>
                          <a:cs typeface="Helvetica" panose="020B0604020202020204" pitchFamily="34" charset="0"/>
                        </a:rPr>
                        <a:t>and Evaluation</a:t>
                      </a:r>
                    </a:p>
                  </a:txBody>
                  <a:tcPr anchor="ctr">
                    <a:lnL w="127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solidFill>
                      <a:schemeClr val="accent6">
                        <a:lumMod val="75000"/>
                      </a:schemeClr>
                    </a:solidFill>
                  </a:tcPr>
                </a:tc>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2963726891"/>
              </p:ext>
            </p:extLst>
          </p:nvPr>
        </p:nvGraphicFramePr>
        <p:xfrm>
          <a:off x="531812" y="1036320"/>
          <a:ext cx="3429000" cy="1143000"/>
        </p:xfrm>
        <a:graphic>
          <a:graphicData uri="http://schemas.openxmlformats.org/drawingml/2006/table">
            <a:tbl>
              <a:tblPr firstRow="1" bandRow="1">
                <a:tableStyleId>{5C22544A-7EE6-4342-B048-85BDC9FD1C3A}</a:tableStyleId>
              </a:tblPr>
              <a:tblGrid>
                <a:gridCol w="3429000"/>
              </a:tblGrid>
              <a:tr h="1143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6000" b="1" dirty="0" smtClean="0">
                          <a:solidFill>
                            <a:schemeClr val="accent6">
                              <a:lumMod val="75000"/>
                            </a:schemeClr>
                          </a:solidFill>
                          <a:latin typeface="Helvetica" panose="020B0604020202020204" pitchFamily="34" charset="0"/>
                          <a:cs typeface="Helvetica" panose="020B0604020202020204" pitchFamily="34" charset="0"/>
                        </a:rPr>
                        <a:t>Phase</a:t>
                      </a:r>
                      <a:endParaRPr lang="en-US" sz="9600" b="1" dirty="0" smtClean="0">
                        <a:solidFill>
                          <a:schemeClr val="accent6">
                            <a:lumMod val="75000"/>
                          </a:schemeClr>
                        </a:solidFill>
                        <a:latin typeface="Helvetica" panose="020B0604020202020204" pitchFamily="34" charset="0"/>
                        <a:cs typeface="Helvetica" panose="020B0604020202020204" pitchFamily="34" charset="0"/>
                      </a:endParaRPr>
                    </a:p>
                  </a:txBody>
                  <a:tcPr>
                    <a:lnL w="127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noFill/>
                  </a:tcPr>
                </a:tc>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1773573157"/>
              </p:ext>
            </p:extLst>
          </p:nvPr>
        </p:nvGraphicFramePr>
        <p:xfrm>
          <a:off x="531812" y="1737360"/>
          <a:ext cx="3429000" cy="1844040"/>
        </p:xfrm>
        <a:graphic>
          <a:graphicData uri="http://schemas.openxmlformats.org/drawingml/2006/table">
            <a:tbl>
              <a:tblPr firstRow="1" bandRow="1">
                <a:tableStyleId>{5C22544A-7EE6-4342-B048-85BDC9FD1C3A}</a:tableStyleId>
              </a:tblPr>
              <a:tblGrid>
                <a:gridCol w="3429000"/>
              </a:tblGrid>
              <a:tr h="1143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500" b="1" dirty="0" smtClean="0">
                          <a:solidFill>
                            <a:schemeClr val="accent6">
                              <a:lumMod val="75000"/>
                            </a:schemeClr>
                          </a:solidFill>
                          <a:latin typeface="Helvetica" panose="020B0604020202020204" pitchFamily="34" charset="0"/>
                          <a:cs typeface="Helvetica" panose="020B0604020202020204" pitchFamily="34" charset="0"/>
                        </a:rPr>
                        <a:t>III</a:t>
                      </a:r>
                      <a:endParaRPr lang="en-US" sz="28700" b="1" dirty="0" smtClean="0">
                        <a:solidFill>
                          <a:schemeClr val="accent6">
                            <a:lumMod val="75000"/>
                          </a:schemeClr>
                        </a:solidFill>
                        <a:latin typeface="Helvetica" panose="020B0604020202020204" pitchFamily="34" charset="0"/>
                        <a:cs typeface="Helvetica" panose="020B0604020202020204" pitchFamily="34" charset="0"/>
                      </a:endParaRPr>
                    </a:p>
                  </a:txBody>
                  <a:tcPr>
                    <a:lnL w="127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noFill/>
                  </a:tcPr>
                </a:tc>
              </a:tr>
            </a:tbl>
          </a:graphicData>
        </a:graphic>
      </p:graphicFrame>
      <p:pic>
        <p:nvPicPr>
          <p:cNvPr id="7" name="Picture 6"/>
          <p:cNvPicPr>
            <a:picLocks noChangeAspect="1"/>
          </p:cNvPicPr>
          <p:nvPr/>
        </p:nvPicPr>
        <p:blipFill rotWithShape="1">
          <a:blip r:embed="rId3">
            <a:extLst>
              <a:ext uri="{BEBA8EAE-BF5A-486C-A8C5-ECC9F3942E4B}">
                <a14:imgProps xmlns:a14="http://schemas.microsoft.com/office/drawing/2010/main">
                  <a14:imgLayer r:embed="rId4">
                    <a14:imgEffect>
                      <a14:backgroundRemoval t="3810" b="91270" l="25917" r="71500">
                        <a14:foregroundMark x1="37583" y1="10794" x2="37583" y2="20635"/>
                        <a14:foregroundMark x1="51083" y1="8095" x2="51000" y2="20159"/>
                        <a14:foregroundMark x1="61833" y1="9524" x2="61833" y2="19048"/>
                        <a14:foregroundMark x1="33417" y1="38571" x2="66333" y2="80794"/>
                        <a14:foregroundMark x1="67083" y1="33810" x2="32583" y2="81587"/>
                        <a14:foregroundMark x1="38917" y1="38095" x2="48750" y2="44603"/>
                        <a14:foregroundMark x1="32500" y1="33333" x2="35333" y2="41270"/>
                        <a14:foregroundMark x1="36583" y1="36349" x2="51750" y2="49524"/>
                        <a14:foregroundMark x1="64750" y1="39524" x2="63833" y2="64762"/>
                        <a14:foregroundMark x1="66750" y1="34603" x2="67000" y2="80476"/>
                        <a14:foregroundMark x1="60583" y1="47143" x2="59250" y2="64286"/>
                        <a14:foregroundMark x1="38417" y1="34286" x2="65833" y2="34286"/>
                        <a14:foregroundMark x1="35250" y1="44286" x2="33417" y2="79365"/>
                        <a14:foregroundMark x1="35667" y1="80476" x2="65417" y2="80476"/>
                        <a14:foregroundMark x1="39667" y1="57302" x2="39667" y2="57302"/>
                        <a14:foregroundMark x1="44583" y1="70000" x2="50833" y2="71111"/>
                      </a14:backgroundRemoval>
                    </a14:imgEffect>
                  </a14:imgLayer>
                </a14:imgProps>
              </a:ext>
              <a:ext uri="{28A0092B-C50C-407E-A947-70E740481C1C}">
                <a14:useLocalDpi xmlns:a14="http://schemas.microsoft.com/office/drawing/2010/main" val="0"/>
              </a:ext>
            </a:extLst>
          </a:blip>
          <a:srcRect l="25331" t="1740" r="23330" b="3010"/>
          <a:stretch/>
        </p:blipFill>
        <p:spPr>
          <a:xfrm rot="21416669">
            <a:off x="5215829" y="3009674"/>
            <a:ext cx="5178264" cy="3789209"/>
          </a:xfrm>
          <a:prstGeom prst="rect">
            <a:avLst/>
          </a:prstGeom>
          <a:effectLst>
            <a:glow rad="165100">
              <a:srgbClr val="FF0000">
                <a:alpha val="86000"/>
              </a:srgbClr>
            </a:glow>
          </a:effectLst>
        </p:spPr>
      </p:pic>
      <p:sp>
        <p:nvSpPr>
          <p:cNvPr id="8" name="TextBox 7"/>
          <p:cNvSpPr txBox="1"/>
          <p:nvPr/>
        </p:nvSpPr>
        <p:spPr>
          <a:xfrm rot="21381197">
            <a:off x="5911390" y="4459200"/>
            <a:ext cx="3694170" cy="1661993"/>
          </a:xfrm>
          <a:prstGeom prst="rect">
            <a:avLst/>
          </a:prstGeom>
          <a:noFill/>
        </p:spPr>
        <p:txBody>
          <a:bodyPr wrap="square" rtlCol="0">
            <a:spAutoFit/>
          </a:bodyPr>
          <a:lstStyle/>
          <a:p>
            <a:pPr algn="ctr"/>
            <a:r>
              <a:rPr lang="en-PH" sz="3300" dirty="0" smtClean="0">
                <a:solidFill>
                  <a:schemeClr val="bg1"/>
                </a:solidFill>
                <a:latin typeface="Segoe UI Black" panose="020B0A02040204020203" pitchFamily="34" charset="0"/>
                <a:ea typeface="Segoe UI Black" panose="020B0A02040204020203" pitchFamily="34" charset="0"/>
                <a:cs typeface="Segoe UI Black" panose="020B0A02040204020203" pitchFamily="34" charset="0"/>
              </a:rPr>
              <a:t>April 1</a:t>
            </a:r>
            <a:r>
              <a:rPr lang="en-PH" sz="3300" baseline="30000" dirty="0" smtClean="0">
                <a:solidFill>
                  <a:schemeClr val="bg1"/>
                </a:solidFill>
                <a:latin typeface="Segoe UI Black" panose="020B0A02040204020203" pitchFamily="34" charset="0"/>
                <a:ea typeface="Segoe UI Black" panose="020B0A02040204020203" pitchFamily="34" charset="0"/>
                <a:cs typeface="Segoe UI Black" panose="020B0A02040204020203" pitchFamily="34" charset="0"/>
              </a:rPr>
              <a:t>st</a:t>
            </a:r>
            <a:r>
              <a:rPr lang="en-PH" sz="3300" dirty="0" smtClean="0">
                <a:solidFill>
                  <a:schemeClr val="bg1"/>
                </a:solidFill>
                <a:latin typeface="Segoe UI Black" panose="020B0A02040204020203" pitchFamily="34" charset="0"/>
                <a:ea typeface="Segoe UI Black" panose="020B0A02040204020203" pitchFamily="34" charset="0"/>
                <a:cs typeface="Segoe UI Black" panose="020B0A02040204020203" pitchFamily="34" charset="0"/>
              </a:rPr>
              <a:t> Week or a Week after Graduation</a:t>
            </a:r>
          </a:p>
        </p:txBody>
      </p:sp>
    </p:spTree>
    <p:extLst>
      <p:ext uri="{BB962C8B-B14F-4D97-AF65-F5344CB8AC3E}">
        <p14:creationId xmlns:p14="http://schemas.microsoft.com/office/powerpoint/2010/main" val="376317433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4" name="Table 53"/>
          <p:cNvGraphicFramePr>
            <a:graphicFrameLocks noGrp="1"/>
          </p:cNvGraphicFramePr>
          <p:nvPr>
            <p:extLst>
              <p:ext uri="{D42A27DB-BD31-4B8C-83A1-F6EECF244321}">
                <p14:modId xmlns:p14="http://schemas.microsoft.com/office/powerpoint/2010/main" val="1785345198"/>
              </p:ext>
            </p:extLst>
          </p:nvPr>
        </p:nvGraphicFramePr>
        <p:xfrm>
          <a:off x="227012" y="914400"/>
          <a:ext cx="9753600" cy="1143000"/>
        </p:xfrm>
        <a:graphic>
          <a:graphicData uri="http://schemas.openxmlformats.org/drawingml/2006/table">
            <a:tbl>
              <a:tblPr firstRow="1" bandRow="1">
                <a:tableStyleId>{5C22544A-7EE6-4342-B048-85BDC9FD1C3A}</a:tableStyleId>
              </a:tblPr>
              <a:tblGrid>
                <a:gridCol w="838200"/>
                <a:gridCol w="8915400"/>
              </a:tblGrid>
              <a:tr h="1143000">
                <a:tc>
                  <a:txBody>
                    <a:bodyPr/>
                    <a:lstStyle/>
                    <a:p>
                      <a:r>
                        <a:rPr lang="en-US" sz="4800" b="1" dirty="0" smtClean="0">
                          <a:latin typeface="Helvetica" panose="020B0604020202020204" pitchFamily="34" charset="0"/>
                          <a:cs typeface="Helvetica" panose="020B0604020202020204" pitchFamily="34" charset="0"/>
                        </a:rPr>
                        <a:t>III</a:t>
                      </a:r>
                      <a:endParaRPr lang="en-US" sz="2800" b="1" dirty="0">
                        <a:latin typeface="Helvetica" panose="020B0604020202020204" pitchFamily="34" charset="0"/>
                        <a:cs typeface="Helvetica" panose="020B0604020202020204" pitchFamily="34" charset="0"/>
                      </a:endParaRPr>
                    </a:p>
                  </a:txBody>
                  <a:tcPr anchor="ctr">
                    <a:lnL w="12700" cmpd="sng">
                      <a:noFill/>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solidFill>
                      <a:schemeClr val="accent6">
                        <a:lumMod val="7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800" b="1" dirty="0" smtClean="0">
                          <a:latin typeface="Helvetica" panose="020B0604020202020204" pitchFamily="34" charset="0"/>
                          <a:cs typeface="Helvetica" panose="020B0604020202020204" pitchFamily="34" charset="0"/>
                        </a:rPr>
                        <a:t>PERFORMANCE REVIEW </a:t>
                      </a:r>
                    </a:p>
                    <a:p>
                      <a:pPr marL="0" marR="0" indent="0" algn="l" defTabSz="914400" rtl="0" eaLnBrk="1" fontAlgn="auto" latinLnBrk="0" hangingPunct="1">
                        <a:lnSpc>
                          <a:spcPct val="100000"/>
                        </a:lnSpc>
                        <a:spcBef>
                          <a:spcPts val="0"/>
                        </a:spcBef>
                        <a:spcAft>
                          <a:spcPts val="0"/>
                        </a:spcAft>
                        <a:buClrTx/>
                        <a:buSzTx/>
                        <a:buFontTx/>
                        <a:buNone/>
                        <a:tabLst/>
                        <a:defRPr/>
                      </a:pPr>
                      <a:r>
                        <a:rPr lang="en-US" sz="2800" b="1" dirty="0" smtClean="0">
                          <a:latin typeface="Helvetica" panose="020B0604020202020204" pitchFamily="34" charset="0"/>
                          <a:cs typeface="Helvetica" panose="020B0604020202020204" pitchFamily="34" charset="0"/>
                        </a:rPr>
                        <a:t>AND EVALUATION</a:t>
                      </a:r>
                    </a:p>
                  </a:txBody>
                  <a:tcPr anchor="ctr">
                    <a:lnL w="127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solidFill>
                      <a:schemeClr val="accent6">
                        <a:lumMod val="75000"/>
                      </a:schemeClr>
                    </a:solidFill>
                  </a:tcPr>
                </a:tc>
              </a:tr>
            </a:tbl>
          </a:graphicData>
        </a:graphic>
      </p:graphicFrame>
      <p:sp>
        <p:nvSpPr>
          <p:cNvPr id="57" name="Rectangle 56"/>
          <p:cNvSpPr/>
          <p:nvPr/>
        </p:nvSpPr>
        <p:spPr>
          <a:xfrm>
            <a:off x="227012" y="1981200"/>
            <a:ext cx="9753600" cy="4876800"/>
          </a:xfrm>
          <a:prstGeom prst="rect">
            <a:avLst/>
          </a:prstGeom>
          <a:solidFill>
            <a:srgbClr val="FFD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Content Placeholder 55"/>
          <p:cNvSpPr>
            <a:spLocks noGrp="1"/>
          </p:cNvSpPr>
          <p:nvPr>
            <p:ph idx="1"/>
          </p:nvPr>
        </p:nvSpPr>
        <p:spPr>
          <a:xfrm>
            <a:off x="608013" y="1981200"/>
            <a:ext cx="9372600" cy="4688518"/>
          </a:xfrm>
        </p:spPr>
        <p:txBody>
          <a:bodyPr>
            <a:normAutofit/>
          </a:bodyPr>
          <a:lstStyle/>
          <a:p>
            <a:pPr marL="0" indent="0">
              <a:buNone/>
            </a:pPr>
            <a:r>
              <a:rPr lang="en-US" sz="2800" dirty="0" smtClean="0">
                <a:solidFill>
                  <a:srgbClr val="0000FF"/>
                </a:solidFill>
              </a:rPr>
              <a:t>Activity:</a:t>
            </a:r>
          </a:p>
          <a:p>
            <a:r>
              <a:rPr lang="en-US" sz="2800" dirty="0" smtClean="0"/>
              <a:t>Year-end Review &amp; Assessment, Evaluation of Portfolio &amp; Computation of Final Rating</a:t>
            </a:r>
          </a:p>
        </p:txBody>
      </p:sp>
      <p:pic>
        <p:nvPicPr>
          <p:cNvPr id="2" name="Picture 1" descr="Screen Clipping"/>
          <p:cNvPicPr>
            <a:picLocks noChangeAspect="1"/>
          </p:cNvPicPr>
          <p:nvPr/>
        </p:nvPicPr>
        <p:blipFill rotWithShape="1">
          <a:blip r:embed="rId3">
            <a:extLst>
              <a:ext uri="{BEBA8EAE-BF5A-486C-A8C5-ECC9F3942E4B}">
                <a14:imgProps xmlns:a14="http://schemas.microsoft.com/office/drawing/2010/main">
                  <a14:imgLayer r:embed="rId4">
                    <a14:imgEffect>
                      <a14:backgroundRemoval t="0" b="100000" l="0" r="52459"/>
                    </a14:imgEffect>
                  </a14:imgLayer>
                </a14:imgProps>
              </a:ext>
              <a:ext uri="{28A0092B-C50C-407E-A947-70E740481C1C}">
                <a14:useLocalDpi xmlns:a14="http://schemas.microsoft.com/office/drawing/2010/main" val="0"/>
              </a:ext>
            </a:extLst>
          </a:blip>
          <a:srcRect r="43443"/>
          <a:stretch/>
        </p:blipFill>
        <p:spPr>
          <a:xfrm>
            <a:off x="1674812" y="3435126"/>
            <a:ext cx="1620007" cy="3193110"/>
          </a:xfrm>
          <a:prstGeom prst="rect">
            <a:avLst/>
          </a:prstGeom>
        </p:spPr>
      </p:pic>
      <p:pic>
        <p:nvPicPr>
          <p:cNvPr id="6" name="Picture 5" descr="Screen Clipping"/>
          <p:cNvPicPr>
            <a:picLocks noChangeAspect="1"/>
          </p:cNvPicPr>
          <p:nvPr/>
        </p:nvPicPr>
        <p:blipFill rotWithShape="1">
          <a:blip r:embed="rId5">
            <a:extLst>
              <a:ext uri="{BEBA8EAE-BF5A-486C-A8C5-ECC9F3942E4B}">
                <a14:imgProps xmlns:a14="http://schemas.microsoft.com/office/drawing/2010/main">
                  <a14:imgLayer r:embed="rId4">
                    <a14:imgEffect>
                      <a14:backgroundRemoval t="1961" b="100000" l="53552" r="98361"/>
                    </a14:imgEffect>
                  </a14:imgLayer>
                </a14:imgProps>
              </a:ext>
              <a:ext uri="{28A0092B-C50C-407E-A947-70E740481C1C}">
                <a14:useLocalDpi xmlns:a14="http://schemas.microsoft.com/office/drawing/2010/main" val="0"/>
              </a:ext>
            </a:extLst>
          </a:blip>
          <a:srcRect l="52718" t="973" r="-9275" b="-973"/>
          <a:stretch/>
        </p:blipFill>
        <p:spPr>
          <a:xfrm>
            <a:off x="7638219" y="3429000"/>
            <a:ext cx="1598780" cy="3151271"/>
          </a:xfrm>
          <a:prstGeom prst="rect">
            <a:avLst/>
          </a:prstGeom>
        </p:spPr>
      </p:pic>
      <p:pic>
        <p:nvPicPr>
          <p:cNvPr id="7" name="Picture 6" descr="Screen Clippi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370061" y="3850581"/>
            <a:ext cx="1963921" cy="2362200"/>
          </a:xfrm>
          <a:prstGeom prst="rect">
            <a:avLst/>
          </a:prstGeom>
        </p:spPr>
      </p:pic>
      <p:pic>
        <p:nvPicPr>
          <p:cNvPr id="8" name="Picture 7" descr="Screen Clipping"/>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507100" y="3643013"/>
            <a:ext cx="1909413" cy="118599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9" name="Picture 8" descr="Screen Clipping"/>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524483" y="5221303"/>
            <a:ext cx="1892029" cy="12424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0" name="TextBox 9"/>
          <p:cNvSpPr txBox="1"/>
          <p:nvPr/>
        </p:nvSpPr>
        <p:spPr>
          <a:xfrm>
            <a:off x="4619201" y="4814477"/>
            <a:ext cx="3733800" cy="369332"/>
          </a:xfrm>
          <a:prstGeom prst="rect">
            <a:avLst/>
          </a:prstGeom>
          <a:noFill/>
        </p:spPr>
        <p:txBody>
          <a:bodyPr wrap="square" rtlCol="0">
            <a:spAutoFit/>
          </a:bodyPr>
          <a:lstStyle/>
          <a:p>
            <a:pPr algn="ctr"/>
            <a:r>
              <a:rPr lang="en-PH" b="1" dirty="0" smtClean="0"/>
              <a:t>RPMS Tool</a:t>
            </a:r>
            <a:endParaRPr lang="en-PH" b="1" dirty="0"/>
          </a:p>
        </p:txBody>
      </p:sp>
      <p:sp>
        <p:nvSpPr>
          <p:cNvPr id="11" name="TextBox 10"/>
          <p:cNvSpPr txBox="1"/>
          <p:nvPr/>
        </p:nvSpPr>
        <p:spPr>
          <a:xfrm>
            <a:off x="4642017" y="6468981"/>
            <a:ext cx="3733800" cy="369332"/>
          </a:xfrm>
          <a:prstGeom prst="rect">
            <a:avLst/>
          </a:prstGeom>
          <a:noFill/>
        </p:spPr>
        <p:txBody>
          <a:bodyPr wrap="square" rtlCol="0">
            <a:spAutoFit/>
          </a:bodyPr>
          <a:lstStyle/>
          <a:p>
            <a:pPr algn="ctr"/>
            <a:r>
              <a:rPr lang="en-PH" b="1" dirty="0" smtClean="0"/>
              <a:t>IPCRF</a:t>
            </a:r>
            <a:endParaRPr lang="en-PH" b="1" dirty="0"/>
          </a:p>
        </p:txBody>
      </p:sp>
    </p:spTree>
    <p:extLst>
      <p:ext uri="{BB962C8B-B14F-4D97-AF65-F5344CB8AC3E}">
        <p14:creationId xmlns:p14="http://schemas.microsoft.com/office/powerpoint/2010/main" val="23721447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60229" y="885172"/>
            <a:ext cx="7720383" cy="5972828"/>
          </a:xfrm>
          <a:prstGeom prst="rect">
            <a:avLst/>
          </a:prstGeom>
        </p:spPr>
      </p:pic>
      <p:sp>
        <p:nvSpPr>
          <p:cNvPr id="2" name="Title 1"/>
          <p:cNvSpPr>
            <a:spLocks noGrp="1"/>
          </p:cNvSpPr>
          <p:nvPr>
            <p:ph type="title"/>
          </p:nvPr>
        </p:nvSpPr>
        <p:spPr>
          <a:xfrm>
            <a:off x="379412" y="150955"/>
            <a:ext cx="10969943" cy="611045"/>
          </a:xfrm>
        </p:spPr>
        <p:txBody>
          <a:bodyPr/>
          <a:lstStyle/>
          <a:p>
            <a:pPr algn="l"/>
            <a:r>
              <a:rPr lang="en-US" b="1" dirty="0" smtClean="0">
                <a:solidFill>
                  <a:schemeClr val="bg1"/>
                </a:solidFill>
              </a:rPr>
              <a:t>The RPMS Cycle</a:t>
            </a:r>
            <a:endParaRPr lang="en-US" b="1" dirty="0">
              <a:solidFill>
                <a:schemeClr val="bg1"/>
              </a:solidFill>
            </a:endParaRPr>
          </a:p>
        </p:txBody>
      </p:sp>
    </p:spTree>
    <p:extLst>
      <p:ext uri="{BB962C8B-B14F-4D97-AF65-F5344CB8AC3E}">
        <p14:creationId xmlns:p14="http://schemas.microsoft.com/office/powerpoint/2010/main" val="269499177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4" name="Table 53"/>
          <p:cNvGraphicFramePr>
            <a:graphicFrameLocks noGrp="1"/>
          </p:cNvGraphicFramePr>
          <p:nvPr>
            <p:extLst/>
          </p:nvPr>
        </p:nvGraphicFramePr>
        <p:xfrm>
          <a:off x="227012" y="914400"/>
          <a:ext cx="9753600" cy="1143000"/>
        </p:xfrm>
        <a:graphic>
          <a:graphicData uri="http://schemas.openxmlformats.org/drawingml/2006/table">
            <a:tbl>
              <a:tblPr firstRow="1" bandRow="1">
                <a:tableStyleId>{5C22544A-7EE6-4342-B048-85BDC9FD1C3A}</a:tableStyleId>
              </a:tblPr>
              <a:tblGrid>
                <a:gridCol w="838200"/>
                <a:gridCol w="8915400"/>
              </a:tblGrid>
              <a:tr h="1143000">
                <a:tc>
                  <a:txBody>
                    <a:bodyPr/>
                    <a:lstStyle/>
                    <a:p>
                      <a:r>
                        <a:rPr lang="en-US" sz="4800" b="1" dirty="0" smtClean="0">
                          <a:latin typeface="Helvetica" panose="020B0604020202020204" pitchFamily="34" charset="0"/>
                          <a:cs typeface="Helvetica" panose="020B0604020202020204" pitchFamily="34" charset="0"/>
                        </a:rPr>
                        <a:t>III</a:t>
                      </a:r>
                      <a:endParaRPr lang="en-US" sz="2800" b="1" dirty="0">
                        <a:latin typeface="Helvetica" panose="020B0604020202020204" pitchFamily="34" charset="0"/>
                        <a:cs typeface="Helvetica" panose="020B0604020202020204" pitchFamily="34" charset="0"/>
                      </a:endParaRPr>
                    </a:p>
                  </a:txBody>
                  <a:tcPr anchor="ctr">
                    <a:lnL w="12700" cmpd="sng">
                      <a:noFill/>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solidFill>
                      <a:schemeClr val="accent6">
                        <a:lumMod val="7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800" b="1" dirty="0" smtClean="0">
                          <a:latin typeface="Helvetica" panose="020B0604020202020204" pitchFamily="34" charset="0"/>
                          <a:cs typeface="Helvetica" panose="020B0604020202020204" pitchFamily="34" charset="0"/>
                        </a:rPr>
                        <a:t>PERFORMANCE REVIEW </a:t>
                      </a:r>
                    </a:p>
                    <a:p>
                      <a:pPr marL="0" marR="0" indent="0" algn="l" defTabSz="914400" rtl="0" eaLnBrk="1" fontAlgn="auto" latinLnBrk="0" hangingPunct="1">
                        <a:lnSpc>
                          <a:spcPct val="100000"/>
                        </a:lnSpc>
                        <a:spcBef>
                          <a:spcPts val="0"/>
                        </a:spcBef>
                        <a:spcAft>
                          <a:spcPts val="0"/>
                        </a:spcAft>
                        <a:buClrTx/>
                        <a:buSzTx/>
                        <a:buFontTx/>
                        <a:buNone/>
                        <a:tabLst/>
                        <a:defRPr/>
                      </a:pPr>
                      <a:r>
                        <a:rPr lang="en-US" sz="2800" b="1" dirty="0" smtClean="0">
                          <a:latin typeface="Helvetica" panose="020B0604020202020204" pitchFamily="34" charset="0"/>
                          <a:cs typeface="Helvetica" panose="020B0604020202020204" pitchFamily="34" charset="0"/>
                        </a:rPr>
                        <a:t>AND EVALUATION</a:t>
                      </a:r>
                    </a:p>
                  </a:txBody>
                  <a:tcPr anchor="ctr">
                    <a:lnL w="127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solidFill>
                      <a:schemeClr val="accent6">
                        <a:lumMod val="75000"/>
                      </a:schemeClr>
                    </a:solidFill>
                  </a:tcPr>
                </a:tc>
              </a:tr>
            </a:tbl>
          </a:graphicData>
        </a:graphic>
      </p:graphicFrame>
      <p:sp>
        <p:nvSpPr>
          <p:cNvPr id="57" name="Rectangle 56"/>
          <p:cNvSpPr/>
          <p:nvPr/>
        </p:nvSpPr>
        <p:spPr>
          <a:xfrm>
            <a:off x="227012" y="2057400"/>
            <a:ext cx="9753600" cy="4800600"/>
          </a:xfrm>
          <a:prstGeom prst="rect">
            <a:avLst/>
          </a:prstGeom>
          <a:solidFill>
            <a:srgbClr val="FFD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Content Placeholder 55"/>
          <p:cNvSpPr>
            <a:spLocks noGrp="1"/>
          </p:cNvSpPr>
          <p:nvPr>
            <p:ph idx="1"/>
          </p:nvPr>
        </p:nvSpPr>
        <p:spPr>
          <a:xfrm>
            <a:off x="608013" y="2169482"/>
            <a:ext cx="9372600" cy="4688518"/>
          </a:xfrm>
        </p:spPr>
        <p:txBody>
          <a:bodyPr>
            <a:normAutofit/>
          </a:bodyPr>
          <a:lstStyle/>
          <a:p>
            <a:pPr marL="0" indent="0">
              <a:buNone/>
            </a:pPr>
            <a:r>
              <a:rPr lang="en-US" dirty="0" smtClean="0">
                <a:solidFill>
                  <a:srgbClr val="0000FF"/>
                </a:solidFill>
              </a:rPr>
              <a:t>Tool(s) / Form(s):</a:t>
            </a:r>
          </a:p>
          <a:p>
            <a:r>
              <a:rPr lang="en-US" dirty="0" smtClean="0"/>
              <a:t>RPMS Tools</a:t>
            </a:r>
          </a:p>
          <a:p>
            <a:r>
              <a:rPr lang="en-US" dirty="0" smtClean="0"/>
              <a:t>IPCRF</a:t>
            </a:r>
          </a:p>
          <a:p>
            <a:r>
              <a:rPr lang="en-US" dirty="0" smtClean="0"/>
              <a:t>SAT</a:t>
            </a:r>
          </a:p>
          <a:p>
            <a:r>
              <a:rPr lang="en-US" dirty="0" smtClean="0"/>
              <a:t>IPCRF-Development Plans using Performance Monitoring &amp; Coaching Form (PMCF)</a:t>
            </a:r>
          </a:p>
        </p:txBody>
      </p:sp>
    </p:spTree>
    <p:extLst>
      <p:ext uri="{BB962C8B-B14F-4D97-AF65-F5344CB8AC3E}">
        <p14:creationId xmlns:p14="http://schemas.microsoft.com/office/powerpoint/2010/main" val="277337140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4" name="Table 53"/>
          <p:cNvGraphicFramePr>
            <a:graphicFrameLocks noGrp="1"/>
          </p:cNvGraphicFramePr>
          <p:nvPr>
            <p:extLst>
              <p:ext uri="{D42A27DB-BD31-4B8C-83A1-F6EECF244321}">
                <p14:modId xmlns:p14="http://schemas.microsoft.com/office/powerpoint/2010/main" val="341361610"/>
              </p:ext>
            </p:extLst>
          </p:nvPr>
        </p:nvGraphicFramePr>
        <p:xfrm>
          <a:off x="227012" y="914400"/>
          <a:ext cx="9753600" cy="1143000"/>
        </p:xfrm>
        <a:graphic>
          <a:graphicData uri="http://schemas.openxmlformats.org/drawingml/2006/table">
            <a:tbl>
              <a:tblPr firstRow="1" bandRow="1">
                <a:tableStyleId>{5C22544A-7EE6-4342-B048-85BDC9FD1C3A}</a:tableStyleId>
              </a:tblPr>
              <a:tblGrid>
                <a:gridCol w="838200"/>
                <a:gridCol w="8915400"/>
              </a:tblGrid>
              <a:tr h="1143000">
                <a:tc>
                  <a:txBody>
                    <a:bodyPr/>
                    <a:lstStyle/>
                    <a:p>
                      <a:r>
                        <a:rPr lang="en-US" sz="4800" b="1" dirty="0" smtClean="0">
                          <a:latin typeface="Helvetica" panose="020B0604020202020204" pitchFamily="34" charset="0"/>
                          <a:cs typeface="Helvetica" panose="020B0604020202020204" pitchFamily="34" charset="0"/>
                        </a:rPr>
                        <a:t>III</a:t>
                      </a:r>
                      <a:endParaRPr lang="en-US" sz="2800" b="1" dirty="0">
                        <a:latin typeface="Helvetica" panose="020B0604020202020204" pitchFamily="34" charset="0"/>
                        <a:cs typeface="Helvetica" panose="020B0604020202020204" pitchFamily="34" charset="0"/>
                      </a:endParaRPr>
                    </a:p>
                  </a:txBody>
                  <a:tcPr anchor="ctr">
                    <a:lnL w="12700" cmpd="sng">
                      <a:noFill/>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solidFill>
                      <a:schemeClr val="accent6">
                        <a:lumMod val="7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800" b="1" dirty="0" smtClean="0">
                          <a:latin typeface="Helvetica" panose="020B0604020202020204" pitchFamily="34" charset="0"/>
                          <a:cs typeface="Helvetica" panose="020B0604020202020204" pitchFamily="34" charset="0"/>
                        </a:rPr>
                        <a:t>PERFORMANCE REVIEW </a:t>
                      </a:r>
                    </a:p>
                    <a:p>
                      <a:pPr marL="0" marR="0" indent="0" algn="l" defTabSz="914400" rtl="0" eaLnBrk="1" fontAlgn="auto" latinLnBrk="0" hangingPunct="1">
                        <a:lnSpc>
                          <a:spcPct val="100000"/>
                        </a:lnSpc>
                        <a:spcBef>
                          <a:spcPts val="0"/>
                        </a:spcBef>
                        <a:spcAft>
                          <a:spcPts val="0"/>
                        </a:spcAft>
                        <a:buClrTx/>
                        <a:buSzTx/>
                        <a:buFontTx/>
                        <a:buNone/>
                        <a:tabLst/>
                        <a:defRPr/>
                      </a:pPr>
                      <a:r>
                        <a:rPr lang="en-US" sz="2800" b="1" dirty="0" smtClean="0">
                          <a:latin typeface="Helvetica" panose="020B0604020202020204" pitchFamily="34" charset="0"/>
                          <a:cs typeface="Helvetica" panose="020B0604020202020204" pitchFamily="34" charset="0"/>
                        </a:rPr>
                        <a:t>AND EVALUATION</a:t>
                      </a:r>
                    </a:p>
                  </a:txBody>
                  <a:tcPr anchor="ctr">
                    <a:lnL w="127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solidFill>
                      <a:schemeClr val="accent6">
                        <a:lumMod val="75000"/>
                      </a:schemeClr>
                    </a:solidFill>
                  </a:tcPr>
                </a:tc>
              </a:tr>
            </a:tbl>
          </a:graphicData>
        </a:graphic>
      </p:graphicFrame>
      <p:sp>
        <p:nvSpPr>
          <p:cNvPr id="57" name="Rectangle 56"/>
          <p:cNvSpPr/>
          <p:nvPr/>
        </p:nvSpPr>
        <p:spPr>
          <a:xfrm>
            <a:off x="227012" y="2057400"/>
            <a:ext cx="9753600" cy="4800600"/>
          </a:xfrm>
          <a:prstGeom prst="rect">
            <a:avLst/>
          </a:prstGeom>
          <a:solidFill>
            <a:srgbClr val="FFD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Content Placeholder 55"/>
          <p:cNvSpPr>
            <a:spLocks noGrp="1"/>
          </p:cNvSpPr>
          <p:nvPr>
            <p:ph idx="1"/>
          </p:nvPr>
        </p:nvSpPr>
        <p:spPr>
          <a:xfrm>
            <a:off x="608013" y="2169482"/>
            <a:ext cx="9372600" cy="4688518"/>
          </a:xfrm>
        </p:spPr>
        <p:txBody>
          <a:bodyPr>
            <a:normAutofit/>
          </a:bodyPr>
          <a:lstStyle/>
          <a:p>
            <a:pPr marL="0" indent="0">
              <a:buNone/>
            </a:pPr>
            <a:r>
              <a:rPr lang="en-US" dirty="0">
                <a:solidFill>
                  <a:srgbClr val="0000FF"/>
                </a:solidFill>
              </a:rPr>
              <a:t>Timeline:</a:t>
            </a:r>
          </a:p>
          <a:p>
            <a:r>
              <a:rPr lang="en-US" dirty="0" smtClean="0"/>
              <a:t>April 1</a:t>
            </a:r>
            <a:r>
              <a:rPr lang="en-US" baseline="30000" dirty="0" smtClean="0"/>
              <a:t>st</a:t>
            </a:r>
            <a:r>
              <a:rPr lang="en-US" dirty="0" smtClean="0"/>
              <a:t> week or a week after graduation</a:t>
            </a:r>
            <a:endParaRPr lang="en-US" dirty="0"/>
          </a:p>
          <a:p>
            <a:endParaRPr lang="en-US" dirty="0"/>
          </a:p>
          <a:p>
            <a:pPr marL="0" indent="0">
              <a:buNone/>
            </a:pPr>
            <a:r>
              <a:rPr lang="en-US" dirty="0">
                <a:solidFill>
                  <a:srgbClr val="0000FF"/>
                </a:solidFill>
              </a:rPr>
              <a:t>Output:</a:t>
            </a:r>
          </a:p>
          <a:p>
            <a:r>
              <a:rPr lang="en-US" dirty="0" smtClean="0"/>
              <a:t>IPCRF with Computed Final Rating</a:t>
            </a:r>
            <a:endParaRPr lang="en-US" dirty="0"/>
          </a:p>
        </p:txBody>
      </p:sp>
    </p:spTree>
    <p:extLst>
      <p:ext uri="{BB962C8B-B14F-4D97-AF65-F5344CB8AC3E}">
        <p14:creationId xmlns:p14="http://schemas.microsoft.com/office/powerpoint/2010/main" val="299393175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epEd_RPMSManual_aug,2018.pdf - Adobe Reader"/>
          <p:cNvPicPr>
            <a:picLocks noChangeAspect="1"/>
          </p:cNvPicPr>
          <p:nvPr/>
        </p:nvPicPr>
        <p:blipFill rotWithShape="1">
          <a:blip r:embed="rId3">
            <a:extLst>
              <a:ext uri="{BEBA8EAE-BF5A-486C-A8C5-ECC9F3942E4B}">
                <a14:imgProps xmlns:a14="http://schemas.microsoft.com/office/drawing/2010/main">
                  <a14:imgLayer r:embed="rId4">
                    <a14:imgEffect>
                      <a14:backgroundRemoval t="28226" b="91129" l="16352" r="52544"/>
                    </a14:imgEffect>
                  </a14:imgLayer>
                </a14:imgProps>
              </a:ext>
              <a:ext uri="{28A0092B-C50C-407E-A947-70E740481C1C}">
                <a14:useLocalDpi xmlns:a14="http://schemas.microsoft.com/office/drawing/2010/main" val="0"/>
              </a:ext>
            </a:extLst>
          </a:blip>
          <a:srcRect l="15754" t="27338" r="47112" b="8608"/>
          <a:stretch/>
        </p:blipFill>
        <p:spPr>
          <a:xfrm rot="7584691">
            <a:off x="624124" y="-844671"/>
            <a:ext cx="6894025" cy="6429782"/>
          </a:xfrm>
          <a:prstGeom prst="rect">
            <a:avLst/>
          </a:prstGeom>
        </p:spPr>
      </p:pic>
      <p:pic>
        <p:nvPicPr>
          <p:cNvPr id="3" name="Picture 2"/>
          <p:cNvPicPr>
            <a:picLocks noChangeAspect="1"/>
          </p:cNvPicPr>
          <p:nvPr/>
        </p:nvPicPr>
        <p:blipFill rotWithShape="1">
          <a:blip r:embed="rId5">
            <a:extLst>
              <a:ext uri="{BEBA8EAE-BF5A-486C-A8C5-ECC9F3942E4B}">
                <a14:imgProps xmlns:a14="http://schemas.microsoft.com/office/drawing/2010/main">
                  <a14:imgLayer r:embed="rId6">
                    <a14:imgEffect>
                      <a14:backgroundRemoval t="3810" b="91270" l="25917" r="71500">
                        <a14:foregroundMark x1="37583" y1="10794" x2="37583" y2="20635"/>
                        <a14:foregroundMark x1="51083" y1="8095" x2="51000" y2="20159"/>
                        <a14:foregroundMark x1="61833" y1="9524" x2="61833" y2="19048"/>
                        <a14:foregroundMark x1="33417" y1="38571" x2="66333" y2="80794"/>
                        <a14:foregroundMark x1="67083" y1="33810" x2="32583" y2="81587"/>
                        <a14:foregroundMark x1="38917" y1="38095" x2="48750" y2="44603"/>
                        <a14:foregroundMark x1="32500" y1="33333" x2="35333" y2="41270"/>
                        <a14:foregroundMark x1="36583" y1="36349" x2="51750" y2="49524"/>
                        <a14:foregroundMark x1="64750" y1="39524" x2="63833" y2="64762"/>
                        <a14:foregroundMark x1="66750" y1="34603" x2="67000" y2="80476"/>
                        <a14:foregroundMark x1="60583" y1="47143" x2="59250" y2="64286"/>
                        <a14:foregroundMark x1="38417" y1="34286" x2="65833" y2="34286"/>
                        <a14:foregroundMark x1="35250" y1="44286" x2="33417" y2="79365"/>
                        <a14:foregroundMark x1="35667" y1="80476" x2="65417" y2="80476"/>
                        <a14:foregroundMark x1="39667" y1="57302" x2="39667" y2="57302"/>
                        <a14:foregroundMark x1="44583" y1="70000" x2="50833" y2="71111"/>
                      </a14:backgroundRemoval>
                    </a14:imgEffect>
                  </a14:imgLayer>
                </a14:imgProps>
              </a:ext>
              <a:ext uri="{28A0092B-C50C-407E-A947-70E740481C1C}">
                <a14:useLocalDpi xmlns:a14="http://schemas.microsoft.com/office/drawing/2010/main" val="0"/>
              </a:ext>
            </a:extLst>
          </a:blip>
          <a:srcRect l="25331" t="1740" r="23330" b="3010"/>
          <a:stretch/>
        </p:blipFill>
        <p:spPr>
          <a:xfrm rot="20816467">
            <a:off x="6411793" y="2760651"/>
            <a:ext cx="4585372" cy="3355359"/>
          </a:xfrm>
          <a:prstGeom prst="rect">
            <a:avLst/>
          </a:prstGeom>
          <a:effectLst>
            <a:glow rad="165100">
              <a:srgbClr val="FF0000">
                <a:alpha val="86000"/>
              </a:srgbClr>
            </a:glow>
          </a:effectLst>
        </p:spPr>
      </p:pic>
      <p:sp>
        <p:nvSpPr>
          <p:cNvPr id="5" name="TextBox 4"/>
          <p:cNvSpPr txBox="1"/>
          <p:nvPr/>
        </p:nvSpPr>
        <p:spPr>
          <a:xfrm rot="20780995">
            <a:off x="6989979" y="4240332"/>
            <a:ext cx="3429000" cy="830997"/>
          </a:xfrm>
          <a:prstGeom prst="rect">
            <a:avLst/>
          </a:prstGeom>
          <a:noFill/>
        </p:spPr>
        <p:txBody>
          <a:bodyPr wrap="square" rtlCol="0">
            <a:spAutoFit/>
          </a:bodyPr>
          <a:lstStyle/>
          <a:p>
            <a:pPr algn="ctr"/>
            <a:r>
              <a:rPr lang="en-PH" sz="4800" dirty="0" smtClean="0">
                <a:solidFill>
                  <a:schemeClr val="bg1"/>
                </a:solidFill>
                <a:latin typeface="Segoe UI Black" panose="020B0A02040204020203" pitchFamily="34" charset="0"/>
                <a:ea typeface="Segoe UI Black" panose="020B0A02040204020203" pitchFamily="34" charset="0"/>
                <a:cs typeface="Segoe UI Black" panose="020B0A02040204020203" pitchFamily="34" charset="0"/>
              </a:rPr>
              <a:t>April</a:t>
            </a:r>
            <a:endParaRPr lang="en-PH" sz="4800" dirty="0">
              <a:solidFill>
                <a:schemeClr val="bg1"/>
              </a:solidFill>
              <a:latin typeface="Segoe UI Black" panose="020B0A02040204020203" pitchFamily="34" charset="0"/>
              <a:ea typeface="Segoe UI Black" panose="020B0A02040204020203" pitchFamily="34" charset="0"/>
              <a:cs typeface="Segoe UI Black" panose="020B0A02040204020203" pitchFamily="34" charset="0"/>
            </a:endParaRPr>
          </a:p>
        </p:txBody>
      </p:sp>
    </p:spTree>
    <p:extLst>
      <p:ext uri="{BB962C8B-B14F-4D97-AF65-F5344CB8AC3E}">
        <p14:creationId xmlns:p14="http://schemas.microsoft.com/office/powerpoint/2010/main" val="165852957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857086992"/>
              </p:ext>
            </p:extLst>
          </p:nvPr>
        </p:nvGraphicFramePr>
        <p:xfrm>
          <a:off x="3960812" y="914400"/>
          <a:ext cx="7391400" cy="2743200"/>
        </p:xfrm>
        <a:graphic>
          <a:graphicData uri="http://schemas.openxmlformats.org/drawingml/2006/table">
            <a:tbl>
              <a:tblPr firstRow="1" bandRow="1">
                <a:tableStyleId>{5C22544A-7EE6-4342-B048-85BDC9FD1C3A}</a:tableStyleId>
              </a:tblPr>
              <a:tblGrid>
                <a:gridCol w="7391400"/>
              </a:tblGrid>
              <a:tr h="27432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4800" b="1" dirty="0" smtClean="0">
                          <a:latin typeface="Helvetica" panose="020B0604020202020204" pitchFamily="34" charset="0"/>
                          <a:cs typeface="Helvetica" panose="020B0604020202020204" pitchFamily="34" charset="0"/>
                        </a:rPr>
                        <a:t>Performance Rewarding</a:t>
                      </a:r>
                      <a:r>
                        <a:rPr lang="en-US" sz="4800" b="1" baseline="0" dirty="0" smtClean="0">
                          <a:latin typeface="Helvetica" panose="020B0604020202020204" pitchFamily="34" charset="0"/>
                          <a:cs typeface="Helvetica" panose="020B0604020202020204" pitchFamily="34" charset="0"/>
                        </a:rPr>
                        <a:t> and Development Planning</a:t>
                      </a:r>
                      <a:endParaRPr lang="en-US" sz="4800" b="1" dirty="0" smtClean="0">
                        <a:latin typeface="Helvetica" panose="020B0604020202020204" pitchFamily="34" charset="0"/>
                        <a:cs typeface="Helvetica" panose="020B0604020202020204" pitchFamily="34" charset="0"/>
                      </a:endParaRPr>
                    </a:p>
                  </a:txBody>
                  <a:tcPr anchor="ctr">
                    <a:lnL w="127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solidFill>
                      <a:srgbClr val="009242"/>
                    </a:solidFill>
                  </a:tcPr>
                </a:tc>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1011222914"/>
              </p:ext>
            </p:extLst>
          </p:nvPr>
        </p:nvGraphicFramePr>
        <p:xfrm>
          <a:off x="760412" y="990600"/>
          <a:ext cx="3429000" cy="1143000"/>
        </p:xfrm>
        <a:graphic>
          <a:graphicData uri="http://schemas.openxmlformats.org/drawingml/2006/table">
            <a:tbl>
              <a:tblPr firstRow="1" bandRow="1">
                <a:tableStyleId>{5C22544A-7EE6-4342-B048-85BDC9FD1C3A}</a:tableStyleId>
              </a:tblPr>
              <a:tblGrid>
                <a:gridCol w="3429000"/>
              </a:tblGrid>
              <a:tr h="1143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6000" b="1" dirty="0" smtClean="0">
                          <a:solidFill>
                            <a:srgbClr val="009242"/>
                          </a:solidFill>
                          <a:latin typeface="Helvetica" panose="020B0604020202020204" pitchFamily="34" charset="0"/>
                          <a:cs typeface="Helvetica" panose="020B0604020202020204" pitchFamily="34" charset="0"/>
                        </a:rPr>
                        <a:t>Phase</a:t>
                      </a:r>
                      <a:endParaRPr lang="en-US" sz="9600" b="1" dirty="0" smtClean="0">
                        <a:solidFill>
                          <a:srgbClr val="009242"/>
                        </a:solidFill>
                        <a:latin typeface="Helvetica" panose="020B0604020202020204" pitchFamily="34" charset="0"/>
                        <a:cs typeface="Helvetica" panose="020B0604020202020204" pitchFamily="34" charset="0"/>
                      </a:endParaRPr>
                    </a:p>
                  </a:txBody>
                  <a:tcPr>
                    <a:lnL w="127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noFill/>
                  </a:tcPr>
                </a:tc>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794706042"/>
              </p:ext>
            </p:extLst>
          </p:nvPr>
        </p:nvGraphicFramePr>
        <p:xfrm>
          <a:off x="684212" y="1813560"/>
          <a:ext cx="3429000" cy="1844040"/>
        </p:xfrm>
        <a:graphic>
          <a:graphicData uri="http://schemas.openxmlformats.org/drawingml/2006/table">
            <a:tbl>
              <a:tblPr firstRow="1" bandRow="1">
                <a:tableStyleId>{5C22544A-7EE6-4342-B048-85BDC9FD1C3A}</a:tableStyleId>
              </a:tblPr>
              <a:tblGrid>
                <a:gridCol w="3429000"/>
              </a:tblGrid>
              <a:tr h="1143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500" b="1" dirty="0" smtClean="0">
                          <a:solidFill>
                            <a:srgbClr val="009242"/>
                          </a:solidFill>
                          <a:latin typeface="Helvetica" panose="020B0604020202020204" pitchFamily="34" charset="0"/>
                          <a:cs typeface="Helvetica" panose="020B0604020202020204" pitchFamily="34" charset="0"/>
                        </a:rPr>
                        <a:t>IV</a:t>
                      </a:r>
                      <a:endParaRPr lang="en-US" sz="28700" b="1" dirty="0" smtClean="0">
                        <a:solidFill>
                          <a:srgbClr val="009242"/>
                        </a:solidFill>
                        <a:latin typeface="Helvetica" panose="020B0604020202020204" pitchFamily="34" charset="0"/>
                        <a:cs typeface="Helvetica" panose="020B0604020202020204" pitchFamily="34" charset="0"/>
                      </a:endParaRPr>
                    </a:p>
                  </a:txBody>
                  <a:tcPr>
                    <a:lnL w="127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noFill/>
                  </a:tcPr>
                </a:tc>
              </a:tr>
            </a:tbl>
          </a:graphicData>
        </a:graphic>
      </p:graphicFrame>
      <p:pic>
        <p:nvPicPr>
          <p:cNvPr id="7" name="Picture 6"/>
          <p:cNvPicPr>
            <a:picLocks noChangeAspect="1"/>
          </p:cNvPicPr>
          <p:nvPr/>
        </p:nvPicPr>
        <p:blipFill rotWithShape="1">
          <a:blip r:embed="rId3">
            <a:extLst>
              <a:ext uri="{BEBA8EAE-BF5A-486C-A8C5-ECC9F3942E4B}">
                <a14:imgProps xmlns:a14="http://schemas.microsoft.com/office/drawing/2010/main">
                  <a14:imgLayer r:embed="rId4">
                    <a14:imgEffect>
                      <a14:backgroundRemoval t="3810" b="91270" l="25917" r="71500">
                        <a14:foregroundMark x1="37583" y1="10794" x2="37583" y2="20635"/>
                        <a14:foregroundMark x1="51083" y1="8095" x2="51000" y2="20159"/>
                        <a14:foregroundMark x1="61833" y1="9524" x2="61833" y2="19048"/>
                        <a14:foregroundMark x1="33417" y1="38571" x2="66333" y2="80794"/>
                        <a14:foregroundMark x1="67083" y1="33810" x2="32583" y2="81587"/>
                        <a14:foregroundMark x1="38917" y1="38095" x2="48750" y2="44603"/>
                        <a14:foregroundMark x1="32500" y1="33333" x2="35333" y2="41270"/>
                        <a14:foregroundMark x1="36583" y1="36349" x2="51750" y2="49524"/>
                        <a14:foregroundMark x1="64750" y1="39524" x2="63833" y2="64762"/>
                        <a14:foregroundMark x1="66750" y1="34603" x2="67000" y2="80476"/>
                        <a14:foregroundMark x1="60583" y1="47143" x2="59250" y2="64286"/>
                        <a14:foregroundMark x1="38417" y1="34286" x2="65833" y2="34286"/>
                        <a14:foregroundMark x1="35250" y1="44286" x2="33417" y2="79365"/>
                        <a14:foregroundMark x1="35667" y1="80476" x2="65417" y2="80476"/>
                        <a14:foregroundMark x1="39667" y1="57302" x2="39667" y2="57302"/>
                        <a14:foregroundMark x1="44583" y1="70000" x2="50833" y2="71111"/>
                      </a14:backgroundRemoval>
                    </a14:imgEffect>
                  </a14:imgLayer>
                </a14:imgProps>
              </a:ext>
              <a:ext uri="{28A0092B-C50C-407E-A947-70E740481C1C}">
                <a14:useLocalDpi xmlns:a14="http://schemas.microsoft.com/office/drawing/2010/main" val="0"/>
              </a:ext>
            </a:extLst>
          </a:blip>
          <a:srcRect l="25331" t="1740" r="23330" b="3010"/>
          <a:stretch/>
        </p:blipFill>
        <p:spPr>
          <a:xfrm rot="20816467">
            <a:off x="5384751" y="3523201"/>
            <a:ext cx="4028387" cy="2947784"/>
          </a:xfrm>
          <a:prstGeom prst="rect">
            <a:avLst/>
          </a:prstGeom>
          <a:effectLst>
            <a:glow rad="165100">
              <a:srgbClr val="FF0000">
                <a:alpha val="86000"/>
              </a:srgbClr>
            </a:glow>
          </a:effectLst>
        </p:spPr>
      </p:pic>
      <p:sp>
        <p:nvSpPr>
          <p:cNvPr id="8" name="TextBox 7"/>
          <p:cNvSpPr txBox="1"/>
          <p:nvPr/>
        </p:nvSpPr>
        <p:spPr>
          <a:xfrm rot="20780995">
            <a:off x="5835409" y="4846515"/>
            <a:ext cx="2973231" cy="707886"/>
          </a:xfrm>
          <a:prstGeom prst="rect">
            <a:avLst/>
          </a:prstGeom>
          <a:noFill/>
        </p:spPr>
        <p:txBody>
          <a:bodyPr wrap="square" rtlCol="0">
            <a:spAutoFit/>
          </a:bodyPr>
          <a:lstStyle/>
          <a:p>
            <a:pPr algn="ctr"/>
            <a:r>
              <a:rPr lang="en-PH" sz="4000" dirty="0" smtClean="0">
                <a:solidFill>
                  <a:schemeClr val="bg1"/>
                </a:solidFill>
                <a:latin typeface="Segoe UI Black" panose="020B0A02040204020203" pitchFamily="34" charset="0"/>
                <a:ea typeface="Segoe UI Black" panose="020B0A02040204020203" pitchFamily="34" charset="0"/>
                <a:cs typeface="Segoe UI Black" panose="020B0A02040204020203" pitchFamily="34" charset="0"/>
              </a:rPr>
              <a:t>April</a:t>
            </a:r>
            <a:endParaRPr lang="en-PH" sz="4000" dirty="0">
              <a:solidFill>
                <a:schemeClr val="bg1"/>
              </a:solidFill>
              <a:latin typeface="Segoe UI Black" panose="020B0A02040204020203" pitchFamily="34" charset="0"/>
              <a:ea typeface="Segoe UI Black" panose="020B0A02040204020203" pitchFamily="34" charset="0"/>
              <a:cs typeface="Segoe UI Black" panose="020B0A02040204020203" pitchFamily="34" charset="0"/>
            </a:endParaRPr>
          </a:p>
        </p:txBody>
      </p:sp>
    </p:spTree>
    <p:extLst>
      <p:ext uri="{BB962C8B-B14F-4D97-AF65-F5344CB8AC3E}">
        <p14:creationId xmlns:p14="http://schemas.microsoft.com/office/powerpoint/2010/main" val="32415132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4" name="Table 53"/>
          <p:cNvGraphicFramePr>
            <a:graphicFrameLocks noGrp="1"/>
          </p:cNvGraphicFramePr>
          <p:nvPr>
            <p:extLst/>
          </p:nvPr>
        </p:nvGraphicFramePr>
        <p:xfrm>
          <a:off x="227012" y="914400"/>
          <a:ext cx="9753600" cy="1143000"/>
        </p:xfrm>
        <a:graphic>
          <a:graphicData uri="http://schemas.openxmlformats.org/drawingml/2006/table">
            <a:tbl>
              <a:tblPr firstRow="1" bandRow="1">
                <a:tableStyleId>{5C22544A-7EE6-4342-B048-85BDC9FD1C3A}</a:tableStyleId>
              </a:tblPr>
              <a:tblGrid>
                <a:gridCol w="990600"/>
                <a:gridCol w="8763000"/>
              </a:tblGrid>
              <a:tr h="1143000">
                <a:tc>
                  <a:txBody>
                    <a:bodyPr/>
                    <a:lstStyle/>
                    <a:p>
                      <a:r>
                        <a:rPr lang="en-US" sz="4800" b="1" dirty="0" smtClean="0">
                          <a:latin typeface="Helvetica" panose="020B0604020202020204" pitchFamily="34" charset="0"/>
                          <a:cs typeface="Helvetica" panose="020B0604020202020204" pitchFamily="34" charset="0"/>
                        </a:rPr>
                        <a:t>IV</a:t>
                      </a:r>
                      <a:endParaRPr lang="en-US" sz="2800" b="1" dirty="0">
                        <a:latin typeface="Helvetica" panose="020B0604020202020204" pitchFamily="34" charset="0"/>
                        <a:cs typeface="Helvetica" panose="020B0604020202020204" pitchFamily="34" charset="0"/>
                      </a:endParaRPr>
                    </a:p>
                  </a:txBody>
                  <a:tcPr anchor="ctr">
                    <a:lnL w="12700" cmpd="sng">
                      <a:noFill/>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solidFill>
                      <a:srgbClr val="00924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800" b="1" dirty="0" smtClean="0">
                          <a:latin typeface="Helvetica" panose="020B0604020202020204" pitchFamily="34" charset="0"/>
                          <a:cs typeface="Helvetica" panose="020B0604020202020204" pitchFamily="34" charset="0"/>
                        </a:rPr>
                        <a:t>PERFORMANCE REWARDING</a:t>
                      </a:r>
                      <a:r>
                        <a:rPr lang="en-US" sz="2800" b="1" baseline="0" dirty="0" smtClean="0">
                          <a:latin typeface="Helvetica" panose="020B0604020202020204" pitchFamily="34" charset="0"/>
                          <a:cs typeface="Helvetica" panose="020B0604020202020204" pitchFamily="34" charset="0"/>
                        </a:rPr>
                        <a:t> AND DEVELOPMENT PLANNING</a:t>
                      </a:r>
                      <a:endParaRPr lang="en-US" sz="2800" b="1" dirty="0" smtClean="0">
                        <a:latin typeface="Helvetica" panose="020B0604020202020204" pitchFamily="34" charset="0"/>
                        <a:cs typeface="Helvetica" panose="020B0604020202020204" pitchFamily="34" charset="0"/>
                      </a:endParaRPr>
                    </a:p>
                  </a:txBody>
                  <a:tcPr anchor="ctr">
                    <a:lnL w="127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solidFill>
                      <a:srgbClr val="009242"/>
                    </a:solidFill>
                  </a:tcPr>
                </a:tc>
              </a:tr>
            </a:tbl>
          </a:graphicData>
        </a:graphic>
      </p:graphicFrame>
      <p:sp>
        <p:nvSpPr>
          <p:cNvPr id="57" name="Rectangle 56"/>
          <p:cNvSpPr/>
          <p:nvPr/>
        </p:nvSpPr>
        <p:spPr>
          <a:xfrm>
            <a:off x="227012" y="2057400"/>
            <a:ext cx="9753600" cy="4800600"/>
          </a:xfrm>
          <a:prstGeom prst="rect">
            <a:avLst/>
          </a:prstGeom>
          <a:solidFill>
            <a:srgbClr val="C9FF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Content Placeholder 55"/>
          <p:cNvSpPr>
            <a:spLocks noGrp="1"/>
          </p:cNvSpPr>
          <p:nvPr>
            <p:ph idx="1"/>
          </p:nvPr>
        </p:nvSpPr>
        <p:spPr>
          <a:xfrm>
            <a:off x="608013" y="2169482"/>
            <a:ext cx="9372600" cy="4688518"/>
          </a:xfrm>
        </p:spPr>
        <p:txBody>
          <a:bodyPr>
            <a:normAutofit/>
          </a:bodyPr>
          <a:lstStyle/>
          <a:p>
            <a:pPr marL="0" indent="0">
              <a:buNone/>
            </a:pPr>
            <a:r>
              <a:rPr lang="en-US" dirty="0" smtClean="0">
                <a:solidFill>
                  <a:srgbClr val="0000FF"/>
                </a:solidFill>
              </a:rPr>
              <a:t>Activity:</a:t>
            </a:r>
          </a:p>
          <a:p>
            <a:r>
              <a:rPr lang="en-US" dirty="0" smtClean="0"/>
              <a:t>Ways Forward Development Planning</a:t>
            </a:r>
          </a:p>
          <a:p>
            <a:endParaRPr lang="en-US" dirty="0"/>
          </a:p>
          <a:p>
            <a:pPr marL="0" indent="0">
              <a:buNone/>
            </a:pPr>
            <a:r>
              <a:rPr lang="en-US" dirty="0" smtClean="0">
                <a:solidFill>
                  <a:srgbClr val="0000FF"/>
                </a:solidFill>
              </a:rPr>
              <a:t>Tool(s) / Form(s):</a:t>
            </a:r>
          </a:p>
          <a:p>
            <a:r>
              <a:rPr lang="en-US" dirty="0" smtClean="0"/>
              <a:t>IPCRF-Development Plans</a:t>
            </a:r>
          </a:p>
        </p:txBody>
      </p:sp>
    </p:spTree>
    <p:extLst>
      <p:ext uri="{BB962C8B-B14F-4D97-AF65-F5344CB8AC3E}">
        <p14:creationId xmlns:p14="http://schemas.microsoft.com/office/powerpoint/2010/main" val="204245925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4" name="Table 53"/>
          <p:cNvGraphicFramePr>
            <a:graphicFrameLocks noGrp="1"/>
          </p:cNvGraphicFramePr>
          <p:nvPr>
            <p:extLst>
              <p:ext uri="{D42A27DB-BD31-4B8C-83A1-F6EECF244321}">
                <p14:modId xmlns:p14="http://schemas.microsoft.com/office/powerpoint/2010/main" val="398844847"/>
              </p:ext>
            </p:extLst>
          </p:nvPr>
        </p:nvGraphicFramePr>
        <p:xfrm>
          <a:off x="227012" y="914400"/>
          <a:ext cx="11277600" cy="1143000"/>
        </p:xfrm>
        <a:graphic>
          <a:graphicData uri="http://schemas.openxmlformats.org/drawingml/2006/table">
            <a:tbl>
              <a:tblPr firstRow="1" bandRow="1">
                <a:tableStyleId>{5C22544A-7EE6-4342-B048-85BDC9FD1C3A}</a:tableStyleId>
              </a:tblPr>
              <a:tblGrid>
                <a:gridCol w="1145381"/>
                <a:gridCol w="10132219"/>
              </a:tblGrid>
              <a:tr h="1143000">
                <a:tc>
                  <a:txBody>
                    <a:bodyPr/>
                    <a:lstStyle/>
                    <a:p>
                      <a:r>
                        <a:rPr lang="en-US" sz="4800" b="1" dirty="0" smtClean="0">
                          <a:latin typeface="Helvetica" panose="020B0604020202020204" pitchFamily="34" charset="0"/>
                          <a:cs typeface="Helvetica" panose="020B0604020202020204" pitchFamily="34" charset="0"/>
                        </a:rPr>
                        <a:t>IV</a:t>
                      </a:r>
                      <a:endParaRPr lang="en-US" sz="2800" b="1" dirty="0">
                        <a:latin typeface="Helvetica" panose="020B0604020202020204" pitchFamily="34" charset="0"/>
                        <a:cs typeface="Helvetica" panose="020B0604020202020204" pitchFamily="34" charset="0"/>
                      </a:endParaRPr>
                    </a:p>
                  </a:txBody>
                  <a:tcPr anchor="ctr">
                    <a:lnL w="12700" cmpd="sng">
                      <a:noFill/>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solidFill>
                      <a:srgbClr val="00924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800" b="1" dirty="0" smtClean="0">
                          <a:latin typeface="Helvetica" panose="020B0604020202020204" pitchFamily="34" charset="0"/>
                          <a:cs typeface="Helvetica" panose="020B0604020202020204" pitchFamily="34" charset="0"/>
                        </a:rPr>
                        <a:t>PERFORMANCE REWARDING</a:t>
                      </a:r>
                      <a:r>
                        <a:rPr lang="en-US" sz="2800" b="1" baseline="0" dirty="0" smtClean="0">
                          <a:latin typeface="Helvetica" panose="020B0604020202020204" pitchFamily="34" charset="0"/>
                          <a:cs typeface="Helvetica" panose="020B0604020202020204" pitchFamily="34" charset="0"/>
                        </a:rPr>
                        <a:t> AND DEVELOPMENT PLANNING</a:t>
                      </a:r>
                      <a:endParaRPr lang="en-US" sz="2800" b="1" dirty="0" smtClean="0">
                        <a:latin typeface="Helvetica" panose="020B0604020202020204" pitchFamily="34" charset="0"/>
                        <a:cs typeface="Helvetica" panose="020B0604020202020204" pitchFamily="34" charset="0"/>
                      </a:endParaRPr>
                    </a:p>
                  </a:txBody>
                  <a:tcPr anchor="ctr">
                    <a:lnL w="127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solidFill>
                      <a:srgbClr val="009242"/>
                    </a:solidFill>
                  </a:tcPr>
                </a:tc>
              </a:tr>
            </a:tbl>
          </a:graphicData>
        </a:graphic>
      </p:graphicFrame>
      <p:sp>
        <p:nvSpPr>
          <p:cNvPr id="57" name="Rectangle 56"/>
          <p:cNvSpPr/>
          <p:nvPr/>
        </p:nvSpPr>
        <p:spPr>
          <a:xfrm>
            <a:off x="227012" y="2057400"/>
            <a:ext cx="11277600" cy="4800600"/>
          </a:xfrm>
          <a:prstGeom prst="rect">
            <a:avLst/>
          </a:prstGeom>
          <a:solidFill>
            <a:srgbClr val="C9FF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descr="Screen Clipping"/>
          <p:cNvPicPr>
            <a:picLocks noChangeAspect="1"/>
          </p:cNvPicPr>
          <p:nvPr/>
        </p:nvPicPr>
        <p:blipFill rotWithShape="1">
          <a:blip r:embed="rId3">
            <a:extLst>
              <a:ext uri="{BEBA8EAE-BF5A-486C-A8C5-ECC9F3942E4B}">
                <a14:imgProps xmlns:a14="http://schemas.microsoft.com/office/drawing/2010/main">
                  <a14:imgLayer r:embed="rId4">
                    <a14:imgEffect>
                      <a14:backgroundRemoval t="0" b="100000" l="0" r="52459"/>
                    </a14:imgEffect>
                  </a14:imgLayer>
                </a14:imgProps>
              </a:ext>
              <a:ext uri="{28A0092B-C50C-407E-A947-70E740481C1C}">
                <a14:useLocalDpi xmlns:a14="http://schemas.microsoft.com/office/drawing/2010/main" val="0"/>
              </a:ext>
            </a:extLst>
          </a:blip>
          <a:srcRect r="43443" b="45113"/>
          <a:stretch/>
        </p:blipFill>
        <p:spPr>
          <a:xfrm>
            <a:off x="1731205" y="4790989"/>
            <a:ext cx="1620007" cy="1752600"/>
          </a:xfrm>
          <a:prstGeom prst="rect">
            <a:avLst/>
          </a:prstGeom>
        </p:spPr>
      </p:pic>
      <p:pic>
        <p:nvPicPr>
          <p:cNvPr id="12" name="Picture 11" descr="Screen Clipping"/>
          <p:cNvPicPr>
            <a:picLocks noChangeAspect="1"/>
          </p:cNvPicPr>
          <p:nvPr/>
        </p:nvPicPr>
        <p:blipFill rotWithShape="1">
          <a:blip r:embed="rId5">
            <a:extLst>
              <a:ext uri="{BEBA8EAE-BF5A-486C-A8C5-ECC9F3942E4B}">
                <a14:imgProps xmlns:a14="http://schemas.microsoft.com/office/drawing/2010/main">
                  <a14:imgLayer r:embed="rId4">
                    <a14:imgEffect>
                      <a14:backgroundRemoval t="1961" b="100000" l="53552" r="98361"/>
                    </a14:imgEffect>
                  </a14:imgLayer>
                </a14:imgProps>
              </a:ext>
              <a:ext uri="{28A0092B-C50C-407E-A947-70E740481C1C}">
                <a14:useLocalDpi xmlns:a14="http://schemas.microsoft.com/office/drawing/2010/main" val="0"/>
              </a:ext>
            </a:extLst>
          </a:blip>
          <a:srcRect l="52718" t="972" r="-9275" b="43217"/>
          <a:stretch/>
        </p:blipFill>
        <p:spPr>
          <a:xfrm>
            <a:off x="8549765" y="4860379"/>
            <a:ext cx="1598780" cy="1758725"/>
          </a:xfrm>
          <a:prstGeom prst="rect">
            <a:avLst/>
          </a:prstGeom>
        </p:spPr>
      </p:pic>
      <p:grpSp>
        <p:nvGrpSpPr>
          <p:cNvPr id="13" name="Group 12"/>
          <p:cNvGrpSpPr/>
          <p:nvPr/>
        </p:nvGrpSpPr>
        <p:grpSpPr>
          <a:xfrm>
            <a:off x="3349792" y="3680904"/>
            <a:ext cx="5178746" cy="2979604"/>
            <a:chOff x="3349792" y="3680904"/>
            <a:chExt cx="5178746" cy="2979604"/>
          </a:xfrm>
        </p:grpSpPr>
        <p:pic>
          <p:nvPicPr>
            <p:cNvPr id="7" name="Picture 6" descr="Screen Clippi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351212" y="3680904"/>
              <a:ext cx="5177326" cy="2979604"/>
            </a:xfrm>
            <a:prstGeom prst="rect">
              <a:avLst/>
            </a:prstGeom>
          </p:spPr>
        </p:pic>
        <p:sp>
          <p:nvSpPr>
            <p:cNvPr id="8" name="Frame 7"/>
            <p:cNvSpPr/>
            <p:nvPr/>
          </p:nvSpPr>
          <p:spPr>
            <a:xfrm>
              <a:off x="3349792" y="3712012"/>
              <a:ext cx="1373020" cy="1926788"/>
            </a:xfrm>
            <a:prstGeom prst="frame">
              <a:avLst>
                <a:gd name="adj1" fmla="val 384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solidFill>
                  <a:schemeClr val="tx1"/>
                </a:solidFill>
              </a:endParaRPr>
            </a:p>
          </p:txBody>
        </p:sp>
      </p:grpSp>
      <p:sp>
        <p:nvSpPr>
          <p:cNvPr id="10" name="TextBox 9"/>
          <p:cNvSpPr txBox="1"/>
          <p:nvPr/>
        </p:nvSpPr>
        <p:spPr>
          <a:xfrm rot="20912491">
            <a:off x="1354206" y="2526116"/>
            <a:ext cx="2965893" cy="1264980"/>
          </a:xfrm>
          <a:prstGeom prst="cloud">
            <a:avLst/>
          </a:prstGeom>
          <a:solidFill>
            <a:schemeClr val="bg1"/>
          </a:solidFill>
        </p:spPr>
        <p:txBody>
          <a:bodyPr wrap="square" rtlCol="0">
            <a:spAutoFit/>
          </a:bodyPr>
          <a:lstStyle/>
          <a:p>
            <a:pPr algn="ctr"/>
            <a:r>
              <a:rPr lang="en-PH" sz="2400" b="1" dirty="0" smtClean="0"/>
              <a:t>Qualitative comments</a:t>
            </a:r>
            <a:endParaRPr lang="en-PH" sz="2400" b="1" dirty="0"/>
          </a:p>
        </p:txBody>
      </p:sp>
      <p:sp>
        <p:nvSpPr>
          <p:cNvPr id="16" name="TextBox 15"/>
          <p:cNvSpPr txBox="1"/>
          <p:nvPr/>
        </p:nvSpPr>
        <p:spPr>
          <a:xfrm>
            <a:off x="4437417" y="2807223"/>
            <a:ext cx="2856790" cy="702766"/>
          </a:xfrm>
          <a:prstGeom prst="cloud">
            <a:avLst/>
          </a:prstGeom>
          <a:solidFill>
            <a:schemeClr val="bg1"/>
          </a:solidFill>
        </p:spPr>
        <p:txBody>
          <a:bodyPr wrap="square" rtlCol="0">
            <a:spAutoFit/>
          </a:bodyPr>
          <a:lstStyle/>
          <a:p>
            <a:pPr algn="ctr"/>
            <a:r>
              <a:rPr lang="en-PH" sz="2400" b="1" dirty="0" smtClean="0"/>
              <a:t>observations</a:t>
            </a:r>
            <a:endParaRPr lang="en-PH" sz="2400" b="1" dirty="0"/>
          </a:p>
        </p:txBody>
      </p:sp>
      <p:sp>
        <p:nvSpPr>
          <p:cNvPr id="17" name="TextBox 16"/>
          <p:cNvSpPr txBox="1"/>
          <p:nvPr/>
        </p:nvSpPr>
        <p:spPr>
          <a:xfrm rot="504748">
            <a:off x="6957447" y="2564205"/>
            <a:ext cx="3919257" cy="702766"/>
          </a:xfrm>
          <a:prstGeom prst="cloud">
            <a:avLst/>
          </a:prstGeom>
          <a:solidFill>
            <a:schemeClr val="bg1"/>
          </a:solidFill>
        </p:spPr>
        <p:txBody>
          <a:bodyPr wrap="square" rtlCol="0">
            <a:spAutoFit/>
          </a:bodyPr>
          <a:lstStyle/>
          <a:p>
            <a:pPr algn="ctr"/>
            <a:r>
              <a:rPr lang="en-PH" sz="2400" b="1" dirty="0" smtClean="0"/>
              <a:t>recommendations</a:t>
            </a:r>
            <a:endParaRPr lang="en-PH" sz="2400" b="1" dirty="0"/>
          </a:p>
        </p:txBody>
      </p:sp>
    </p:spTree>
    <p:extLst>
      <p:ext uri="{BB962C8B-B14F-4D97-AF65-F5344CB8AC3E}">
        <p14:creationId xmlns:p14="http://schemas.microsoft.com/office/powerpoint/2010/main" val="34107610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4" name="Table 53"/>
          <p:cNvGraphicFramePr>
            <a:graphicFrameLocks noGrp="1"/>
          </p:cNvGraphicFramePr>
          <p:nvPr>
            <p:extLst>
              <p:ext uri="{D42A27DB-BD31-4B8C-83A1-F6EECF244321}">
                <p14:modId xmlns:p14="http://schemas.microsoft.com/office/powerpoint/2010/main" val="780152940"/>
              </p:ext>
            </p:extLst>
          </p:nvPr>
        </p:nvGraphicFramePr>
        <p:xfrm>
          <a:off x="227012" y="685800"/>
          <a:ext cx="11277600" cy="1143000"/>
        </p:xfrm>
        <a:graphic>
          <a:graphicData uri="http://schemas.openxmlformats.org/drawingml/2006/table">
            <a:tbl>
              <a:tblPr firstRow="1" bandRow="1">
                <a:tableStyleId>{5C22544A-7EE6-4342-B048-85BDC9FD1C3A}</a:tableStyleId>
              </a:tblPr>
              <a:tblGrid>
                <a:gridCol w="1145381"/>
                <a:gridCol w="10132219"/>
              </a:tblGrid>
              <a:tr h="1143000">
                <a:tc>
                  <a:txBody>
                    <a:bodyPr/>
                    <a:lstStyle/>
                    <a:p>
                      <a:r>
                        <a:rPr lang="en-US" sz="4800" b="1" dirty="0" smtClean="0">
                          <a:latin typeface="Helvetica" panose="020B0604020202020204" pitchFamily="34" charset="0"/>
                          <a:cs typeface="Helvetica" panose="020B0604020202020204" pitchFamily="34" charset="0"/>
                        </a:rPr>
                        <a:t>IV</a:t>
                      </a:r>
                      <a:endParaRPr lang="en-US" sz="2800" b="1" dirty="0">
                        <a:latin typeface="Helvetica" panose="020B0604020202020204" pitchFamily="34" charset="0"/>
                        <a:cs typeface="Helvetica" panose="020B0604020202020204" pitchFamily="34" charset="0"/>
                      </a:endParaRPr>
                    </a:p>
                  </a:txBody>
                  <a:tcPr anchor="ctr">
                    <a:lnL w="12700" cmpd="sng">
                      <a:noFill/>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solidFill>
                      <a:srgbClr val="00924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800" b="1" dirty="0" smtClean="0">
                          <a:latin typeface="Helvetica" panose="020B0604020202020204" pitchFamily="34" charset="0"/>
                          <a:cs typeface="Helvetica" panose="020B0604020202020204" pitchFamily="34" charset="0"/>
                        </a:rPr>
                        <a:t>PERFORMANCE REWARDING</a:t>
                      </a:r>
                      <a:r>
                        <a:rPr lang="en-US" sz="2800" b="1" baseline="0" dirty="0" smtClean="0">
                          <a:latin typeface="Helvetica" panose="020B0604020202020204" pitchFamily="34" charset="0"/>
                          <a:cs typeface="Helvetica" panose="020B0604020202020204" pitchFamily="34" charset="0"/>
                        </a:rPr>
                        <a:t> AND DEVELOPMENT PLANNING</a:t>
                      </a:r>
                      <a:endParaRPr lang="en-US" sz="2800" b="1" dirty="0" smtClean="0">
                        <a:latin typeface="Helvetica" panose="020B0604020202020204" pitchFamily="34" charset="0"/>
                        <a:cs typeface="Helvetica" panose="020B0604020202020204" pitchFamily="34" charset="0"/>
                      </a:endParaRPr>
                    </a:p>
                  </a:txBody>
                  <a:tcPr anchor="ctr">
                    <a:lnL w="127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solidFill>
                      <a:srgbClr val="009242"/>
                    </a:solidFill>
                  </a:tcPr>
                </a:tc>
              </a:tr>
            </a:tbl>
          </a:graphicData>
        </a:graphic>
      </p:graphicFrame>
      <p:sp>
        <p:nvSpPr>
          <p:cNvPr id="57" name="Rectangle 56"/>
          <p:cNvSpPr/>
          <p:nvPr/>
        </p:nvSpPr>
        <p:spPr>
          <a:xfrm>
            <a:off x="227012" y="1828800"/>
            <a:ext cx="11277600" cy="5029200"/>
          </a:xfrm>
          <a:prstGeom prst="rect">
            <a:avLst/>
          </a:prstGeom>
          <a:solidFill>
            <a:srgbClr val="C9FF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descr="Screen Clipping"/>
          <p:cNvPicPr>
            <a:picLocks noChangeAspect="1"/>
          </p:cNvPicPr>
          <p:nvPr/>
        </p:nvPicPr>
        <p:blipFill rotWithShape="1">
          <a:blip r:embed="rId3">
            <a:extLst>
              <a:ext uri="{BEBA8EAE-BF5A-486C-A8C5-ECC9F3942E4B}">
                <a14:imgProps xmlns:a14="http://schemas.microsoft.com/office/drawing/2010/main">
                  <a14:imgLayer r:embed="rId4">
                    <a14:imgEffect>
                      <a14:backgroundRemoval t="0" b="100000" l="0" r="52459"/>
                    </a14:imgEffect>
                  </a14:imgLayer>
                </a14:imgProps>
              </a:ext>
              <a:ext uri="{28A0092B-C50C-407E-A947-70E740481C1C}">
                <a14:useLocalDpi xmlns:a14="http://schemas.microsoft.com/office/drawing/2010/main" val="0"/>
              </a:ext>
            </a:extLst>
          </a:blip>
          <a:srcRect r="43443" b="45113"/>
          <a:stretch/>
        </p:blipFill>
        <p:spPr>
          <a:xfrm>
            <a:off x="533232" y="4946875"/>
            <a:ext cx="1620007" cy="1752600"/>
          </a:xfrm>
          <a:prstGeom prst="rect">
            <a:avLst/>
          </a:prstGeom>
        </p:spPr>
      </p:pic>
      <p:pic>
        <p:nvPicPr>
          <p:cNvPr id="12" name="Picture 11" descr="Screen Clipping"/>
          <p:cNvPicPr>
            <a:picLocks noChangeAspect="1"/>
          </p:cNvPicPr>
          <p:nvPr/>
        </p:nvPicPr>
        <p:blipFill rotWithShape="1">
          <a:blip r:embed="rId5">
            <a:extLst>
              <a:ext uri="{BEBA8EAE-BF5A-486C-A8C5-ECC9F3942E4B}">
                <a14:imgProps xmlns:a14="http://schemas.microsoft.com/office/drawing/2010/main">
                  <a14:imgLayer r:embed="rId4">
                    <a14:imgEffect>
                      <a14:backgroundRemoval t="1961" b="100000" l="53552" r="98361"/>
                    </a14:imgEffect>
                  </a14:imgLayer>
                </a14:imgProps>
              </a:ext>
              <a:ext uri="{28A0092B-C50C-407E-A947-70E740481C1C}">
                <a14:useLocalDpi xmlns:a14="http://schemas.microsoft.com/office/drawing/2010/main" val="0"/>
              </a:ext>
            </a:extLst>
          </a:blip>
          <a:srcRect l="52718" t="972" r="-9275" b="43217"/>
          <a:stretch/>
        </p:blipFill>
        <p:spPr>
          <a:xfrm>
            <a:off x="1828632" y="4946875"/>
            <a:ext cx="1598780" cy="1758725"/>
          </a:xfrm>
          <a:prstGeom prst="rect">
            <a:avLst/>
          </a:prstGeom>
        </p:spPr>
      </p:pic>
      <p:sp>
        <p:nvSpPr>
          <p:cNvPr id="2" name="TextBox 1"/>
          <p:cNvSpPr txBox="1"/>
          <p:nvPr/>
        </p:nvSpPr>
        <p:spPr>
          <a:xfrm>
            <a:off x="4189412" y="2057400"/>
            <a:ext cx="7086600" cy="2062103"/>
          </a:xfrm>
          <a:prstGeom prst="rect">
            <a:avLst/>
          </a:prstGeom>
          <a:noFill/>
        </p:spPr>
        <p:txBody>
          <a:bodyPr wrap="square" rtlCol="0">
            <a:spAutoFit/>
          </a:bodyPr>
          <a:lstStyle/>
          <a:p>
            <a:r>
              <a:rPr lang="en-PH" sz="3200" b="1" dirty="0">
                <a:solidFill>
                  <a:srgbClr val="0000FF"/>
                </a:solidFill>
                <a:latin typeface="Helvetica" panose="020B0604020202020204" pitchFamily="34" charset="0"/>
                <a:cs typeface="Helvetica" panose="020B0604020202020204" pitchFamily="34" charset="0"/>
              </a:rPr>
              <a:t>Strengths</a:t>
            </a:r>
            <a:r>
              <a:rPr lang="en-PH" sz="3200" dirty="0">
                <a:latin typeface="Helvetica" panose="020B0604020202020204" pitchFamily="34" charset="0"/>
                <a:cs typeface="Helvetica" panose="020B0604020202020204" pitchFamily="34" charset="0"/>
              </a:rPr>
              <a:t> </a:t>
            </a:r>
            <a:r>
              <a:rPr lang="en-PH" sz="3200" dirty="0" smtClean="0">
                <a:latin typeface="Helvetica" panose="020B0604020202020204" pitchFamily="34" charset="0"/>
                <a:cs typeface="Helvetica" panose="020B0604020202020204" pitchFamily="34" charset="0"/>
              </a:rPr>
              <a:t>are </a:t>
            </a:r>
            <a:r>
              <a:rPr lang="en-PH" sz="3200" dirty="0">
                <a:latin typeface="Helvetica" panose="020B0604020202020204" pitchFamily="34" charset="0"/>
                <a:cs typeface="Helvetica" panose="020B0604020202020204" pitchFamily="34" charset="0"/>
              </a:rPr>
              <a:t>competencies which the ratee </a:t>
            </a:r>
            <a:r>
              <a:rPr lang="en-PH" sz="3200" dirty="0">
                <a:solidFill>
                  <a:srgbClr val="0000FF"/>
                </a:solidFill>
                <a:latin typeface="Helvetica" panose="020B0604020202020204" pitchFamily="34" charset="0"/>
                <a:cs typeface="Helvetica" panose="020B0604020202020204" pitchFamily="34" charset="0"/>
              </a:rPr>
              <a:t>demonstrated </a:t>
            </a:r>
            <a:r>
              <a:rPr lang="en-PH" sz="3200" dirty="0" smtClean="0">
                <a:solidFill>
                  <a:srgbClr val="0000FF"/>
                </a:solidFill>
                <a:latin typeface="Helvetica" panose="020B0604020202020204" pitchFamily="34" charset="0"/>
                <a:cs typeface="Helvetica" panose="020B0604020202020204" pitchFamily="34" charset="0"/>
              </a:rPr>
              <a:t>consistently </a:t>
            </a:r>
            <a:r>
              <a:rPr lang="en-PH" sz="3200" dirty="0">
                <a:latin typeface="Helvetica" panose="020B0604020202020204" pitchFamily="34" charset="0"/>
                <a:cs typeface="Helvetica" panose="020B0604020202020204" pitchFamily="34" charset="0"/>
              </a:rPr>
              <a:t>and areas </a:t>
            </a:r>
            <a:r>
              <a:rPr lang="en-PH" sz="3200" dirty="0" smtClean="0">
                <a:latin typeface="Helvetica" panose="020B0604020202020204" pitchFamily="34" charset="0"/>
                <a:cs typeface="Helvetica" panose="020B0604020202020204" pitchFamily="34" charset="0"/>
              </a:rPr>
              <a:t>that meet </a:t>
            </a:r>
            <a:r>
              <a:rPr lang="en-PH" sz="3200" dirty="0">
                <a:latin typeface="Helvetica" panose="020B0604020202020204" pitchFamily="34" charset="0"/>
                <a:cs typeface="Helvetica" panose="020B0604020202020204" pitchFamily="34" charset="0"/>
              </a:rPr>
              <a:t>or exceed expectations</a:t>
            </a:r>
          </a:p>
        </p:txBody>
      </p:sp>
      <p:sp>
        <p:nvSpPr>
          <p:cNvPr id="13" name="TextBox 12"/>
          <p:cNvSpPr txBox="1"/>
          <p:nvPr/>
        </p:nvSpPr>
        <p:spPr>
          <a:xfrm>
            <a:off x="4189412" y="4267200"/>
            <a:ext cx="7315200" cy="2554545"/>
          </a:xfrm>
          <a:prstGeom prst="rect">
            <a:avLst/>
          </a:prstGeom>
          <a:noFill/>
        </p:spPr>
        <p:txBody>
          <a:bodyPr wrap="square" rtlCol="0">
            <a:spAutoFit/>
          </a:bodyPr>
          <a:lstStyle/>
          <a:p>
            <a:r>
              <a:rPr lang="en-PH" sz="3200" b="1" dirty="0">
                <a:solidFill>
                  <a:srgbClr val="0000FF"/>
                </a:solidFill>
                <a:latin typeface="Helvetica" panose="020B0604020202020204" pitchFamily="34" charset="0"/>
                <a:cs typeface="Helvetica" panose="020B0604020202020204" pitchFamily="34" charset="0"/>
              </a:rPr>
              <a:t>Development Needs </a:t>
            </a:r>
            <a:r>
              <a:rPr lang="en-PH" sz="3200" dirty="0" smtClean="0">
                <a:latin typeface="Helvetica" panose="020B0604020202020204" pitchFamily="34" charset="0"/>
                <a:cs typeface="Helvetica" panose="020B0604020202020204" pitchFamily="34" charset="0"/>
              </a:rPr>
              <a:t>are competencies </a:t>
            </a:r>
            <a:r>
              <a:rPr lang="en-PH" sz="3200" dirty="0">
                <a:latin typeface="Helvetica" panose="020B0604020202020204" pitchFamily="34" charset="0"/>
                <a:cs typeface="Helvetica" panose="020B0604020202020204" pitchFamily="34" charset="0"/>
              </a:rPr>
              <a:t>which </a:t>
            </a:r>
            <a:r>
              <a:rPr lang="en-PH" sz="3200" dirty="0">
                <a:solidFill>
                  <a:srgbClr val="0000FF"/>
                </a:solidFill>
                <a:latin typeface="Helvetica" panose="020B0604020202020204" pitchFamily="34" charset="0"/>
                <a:cs typeface="Helvetica" panose="020B0604020202020204" pitchFamily="34" charset="0"/>
              </a:rPr>
              <a:t>ratee rarely demonstrates</a:t>
            </a:r>
            <a:r>
              <a:rPr lang="en-PH" sz="3200" dirty="0">
                <a:latin typeface="Helvetica" panose="020B0604020202020204" pitchFamily="34" charset="0"/>
                <a:cs typeface="Helvetica" panose="020B0604020202020204" pitchFamily="34" charset="0"/>
              </a:rPr>
              <a:t> and areas where the ratee has room for improvement and has not met the expectations</a:t>
            </a:r>
          </a:p>
        </p:txBody>
      </p:sp>
      <p:grpSp>
        <p:nvGrpSpPr>
          <p:cNvPr id="14" name="Group 13"/>
          <p:cNvGrpSpPr/>
          <p:nvPr/>
        </p:nvGrpSpPr>
        <p:grpSpPr>
          <a:xfrm>
            <a:off x="459886" y="2667000"/>
            <a:ext cx="2967526" cy="1869519"/>
            <a:chOff x="3349792" y="3680904"/>
            <a:chExt cx="5178746" cy="2979604"/>
          </a:xfrm>
        </p:grpSpPr>
        <p:pic>
          <p:nvPicPr>
            <p:cNvPr id="15" name="Picture 14" descr="Screen Clippi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351212" y="3680904"/>
              <a:ext cx="5177326" cy="2979604"/>
            </a:xfrm>
            <a:prstGeom prst="rect">
              <a:avLst/>
            </a:prstGeom>
          </p:spPr>
        </p:pic>
        <p:sp>
          <p:nvSpPr>
            <p:cNvPr id="18" name="Frame 17"/>
            <p:cNvSpPr/>
            <p:nvPr/>
          </p:nvSpPr>
          <p:spPr>
            <a:xfrm>
              <a:off x="3349792" y="3712012"/>
              <a:ext cx="1373020" cy="1926788"/>
            </a:xfrm>
            <a:prstGeom prst="frame">
              <a:avLst>
                <a:gd name="adj1" fmla="val 384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solidFill>
                  <a:schemeClr val="tx1"/>
                </a:solidFill>
              </a:endParaRPr>
            </a:p>
          </p:txBody>
        </p:sp>
      </p:grpSp>
    </p:spTree>
    <p:extLst>
      <p:ext uri="{BB962C8B-B14F-4D97-AF65-F5344CB8AC3E}">
        <p14:creationId xmlns:p14="http://schemas.microsoft.com/office/powerpoint/2010/main" val="16419875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Clipping"/>
          <p:cNvPicPr>
            <a:picLocks noChangeAspect="1"/>
          </p:cNvPicPr>
          <p:nvPr/>
        </p:nvPicPr>
        <p:blipFill>
          <a:blip r:embed="rId3">
            <a:extLst>
              <a:ext uri="{BEBA8EAE-BF5A-486C-A8C5-ECC9F3942E4B}">
                <a14:imgProps xmlns:a14="http://schemas.microsoft.com/office/drawing/2010/main">
                  <a14:imgLayer r:embed="rId4">
                    <a14:imgEffect>
                      <a14:backgroundRemoval t="5243" b="98835" l="3383" r="99060"/>
                    </a14:imgEffect>
                  </a14:imgLayer>
                </a14:imgProps>
              </a:ext>
              <a:ext uri="{28A0092B-C50C-407E-A947-70E740481C1C}">
                <a14:useLocalDpi xmlns:a14="http://schemas.microsoft.com/office/drawing/2010/main" val="0"/>
              </a:ext>
            </a:extLst>
          </a:blip>
          <a:stretch>
            <a:fillRect/>
          </a:stretch>
        </p:blipFill>
        <p:spPr>
          <a:xfrm rot="2986429">
            <a:off x="1082964" y="-1006811"/>
            <a:ext cx="7531575" cy="7290904"/>
          </a:xfrm>
          <a:prstGeom prst="rect">
            <a:avLst/>
          </a:prstGeom>
        </p:spPr>
      </p:pic>
      <p:pic>
        <p:nvPicPr>
          <p:cNvPr id="3" name="Picture 2" descr="Screen Clipping"/>
          <p:cNvPicPr>
            <a:picLocks noChangeAspect="1"/>
          </p:cNvPicPr>
          <p:nvPr/>
        </p:nvPicPr>
        <p:blipFill rotWithShape="1">
          <a:blip r:embed="rId5">
            <a:extLst>
              <a:ext uri="{BEBA8EAE-BF5A-486C-A8C5-ECC9F3942E4B}">
                <a14:imgProps xmlns:a14="http://schemas.microsoft.com/office/drawing/2010/main">
                  <a14:imgLayer r:embed="rId6">
                    <a14:imgEffect>
                      <a14:backgroundRemoval t="0" b="100000" l="0" r="52459"/>
                    </a14:imgEffect>
                  </a14:imgLayer>
                </a14:imgProps>
              </a:ext>
              <a:ext uri="{28A0092B-C50C-407E-A947-70E740481C1C}">
                <a14:useLocalDpi xmlns:a14="http://schemas.microsoft.com/office/drawing/2010/main" val="0"/>
              </a:ext>
            </a:extLst>
          </a:blip>
          <a:srcRect r="43443" b="45113"/>
          <a:stretch/>
        </p:blipFill>
        <p:spPr>
          <a:xfrm>
            <a:off x="8228012" y="4210957"/>
            <a:ext cx="2170702" cy="2348368"/>
          </a:xfrm>
          <a:prstGeom prst="rect">
            <a:avLst/>
          </a:prstGeom>
        </p:spPr>
      </p:pic>
      <p:pic>
        <p:nvPicPr>
          <p:cNvPr id="5" name="Picture 4" descr="Screen Clipping"/>
          <p:cNvPicPr>
            <a:picLocks noChangeAspect="1"/>
          </p:cNvPicPr>
          <p:nvPr/>
        </p:nvPicPr>
        <p:blipFill rotWithShape="1">
          <a:blip r:embed="rId7">
            <a:extLst>
              <a:ext uri="{BEBA8EAE-BF5A-486C-A8C5-ECC9F3942E4B}">
                <a14:imgProps xmlns:a14="http://schemas.microsoft.com/office/drawing/2010/main">
                  <a14:imgLayer r:embed="rId6">
                    <a14:imgEffect>
                      <a14:backgroundRemoval t="1961" b="100000" l="53552" r="98361"/>
                    </a14:imgEffect>
                  </a14:imgLayer>
                </a14:imgProps>
              </a:ext>
              <a:ext uri="{28A0092B-C50C-407E-A947-70E740481C1C}">
                <a14:useLocalDpi xmlns:a14="http://schemas.microsoft.com/office/drawing/2010/main" val="0"/>
              </a:ext>
            </a:extLst>
          </a:blip>
          <a:srcRect l="52718" t="972" r="-9275" b="43217"/>
          <a:stretch/>
        </p:blipFill>
        <p:spPr>
          <a:xfrm>
            <a:off x="10064028" y="4202750"/>
            <a:ext cx="2142259" cy="2356575"/>
          </a:xfrm>
          <a:prstGeom prst="rect">
            <a:avLst/>
          </a:prstGeom>
        </p:spPr>
      </p:pic>
    </p:spTree>
    <p:extLst>
      <p:ext uri="{BB962C8B-B14F-4D97-AF65-F5344CB8AC3E}">
        <p14:creationId xmlns:p14="http://schemas.microsoft.com/office/powerpoint/2010/main" val="123261543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p:cNvSpPr/>
          <p:nvPr/>
        </p:nvSpPr>
        <p:spPr>
          <a:xfrm>
            <a:off x="760412" y="1528465"/>
            <a:ext cx="1524000" cy="1371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pic>
        <p:nvPicPr>
          <p:cNvPr id="4" name="Picture 3" descr="Screen Clippi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23046" y="1846529"/>
            <a:ext cx="478432" cy="58347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Picture 4" descr="Screen Clippi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62262" y="2182153"/>
            <a:ext cx="617350" cy="36243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Oval 5"/>
          <p:cNvSpPr/>
          <p:nvPr/>
        </p:nvSpPr>
        <p:spPr>
          <a:xfrm>
            <a:off x="3884612" y="1528465"/>
            <a:ext cx="1524000" cy="1371600"/>
          </a:xfrm>
          <a:prstGeom prst="ellipse">
            <a:avLst/>
          </a:prstGeom>
          <a:solidFill>
            <a:srgbClr val="DEA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pic>
        <p:nvPicPr>
          <p:cNvPr id="7" name="Picture 6" descr="Screen Clipping"/>
          <p:cNvPicPr>
            <a:picLocks noChangeAspect="1"/>
          </p:cNvPicPr>
          <p:nvPr/>
        </p:nvPicPr>
        <p:blipFill rotWithShape="1">
          <a:blip r:embed="rId5" cstate="print">
            <a:extLst>
              <a:ext uri="{BEBA8EAE-BF5A-486C-A8C5-ECC9F3942E4B}">
                <a14:imgProps xmlns:a14="http://schemas.microsoft.com/office/drawing/2010/main">
                  <a14:imgLayer r:embed="rId6">
                    <a14:imgEffect>
                      <a14:backgroundRemoval t="34236" b="100000" l="8977" r="82226">
                        <a14:foregroundMark x1="28187" y1="38104" x2="34470" y2="45648"/>
                        <a14:foregroundMark x1="25673" y1="45841" x2="24955" y2="49323"/>
                        <a14:foregroundMark x1="31957" y1="46228" x2="31059" y2="49323"/>
                        <a14:foregroundMark x1="64991" y1="38685" x2="65171" y2="80271"/>
                        <a14:foregroundMark x1="66966" y1="38685" x2="72172" y2="41779"/>
                        <a14:foregroundMark x1="56014" y1="45068" x2="59605" y2="57640"/>
                        <a14:foregroundMark x1="74686" y1="49323" x2="72531" y2="55899"/>
                        <a14:foregroundMark x1="55655" y1="65764" x2="57451" y2="69439"/>
                        <a14:foregroundMark x1="61221" y1="67118" x2="63555" y2="68859"/>
                        <a14:foregroundMark x1="62118" y1="97872" x2="64632" y2="95745"/>
                        <a14:foregroundMark x1="34111" y1="40812" x2="36984" y2="52224"/>
                        <a14:foregroundMark x1="26930" y1="39072" x2="18671" y2="51644"/>
                        <a14:foregroundMark x1="71454" y1="59768" x2="68582" y2="71567"/>
                      </a14:backgroundRemoval>
                    </a14:imgEffect>
                  </a14:imgLayer>
                </a14:imgProps>
              </a:ext>
              <a:ext uri="{28A0092B-C50C-407E-A947-70E740481C1C}">
                <a14:useLocalDpi xmlns:a14="http://schemas.microsoft.com/office/drawing/2010/main" val="0"/>
              </a:ext>
            </a:extLst>
          </a:blip>
          <a:srcRect l="4130" t="33681"/>
          <a:stretch/>
        </p:blipFill>
        <p:spPr>
          <a:xfrm>
            <a:off x="3960812" y="1730949"/>
            <a:ext cx="1505464" cy="966632"/>
          </a:xfrm>
          <a:prstGeom prst="rect">
            <a:avLst/>
          </a:prstGeom>
          <a:effectLst>
            <a:glow rad="25400">
              <a:schemeClr val="tx1"/>
            </a:glow>
          </a:effectLst>
        </p:spPr>
      </p:pic>
      <p:sp>
        <p:nvSpPr>
          <p:cNvPr id="8" name="Oval 7"/>
          <p:cNvSpPr/>
          <p:nvPr/>
        </p:nvSpPr>
        <p:spPr>
          <a:xfrm>
            <a:off x="7008812" y="1534658"/>
            <a:ext cx="1524000" cy="13716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pic>
        <p:nvPicPr>
          <p:cNvPr id="9" name="Picture 8" descr="Screen Clipping"/>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427127" y="1800881"/>
            <a:ext cx="687370" cy="826767"/>
          </a:xfrm>
          <a:prstGeom prst="rect">
            <a:avLst/>
          </a:prstGeom>
        </p:spPr>
      </p:pic>
      <p:sp>
        <p:nvSpPr>
          <p:cNvPr id="10" name="Oval 9"/>
          <p:cNvSpPr/>
          <p:nvPr/>
        </p:nvSpPr>
        <p:spPr>
          <a:xfrm>
            <a:off x="10133012" y="1528465"/>
            <a:ext cx="1524000" cy="1371600"/>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pic>
        <p:nvPicPr>
          <p:cNvPr id="11" name="Picture 10" descr="Screen Clipping"/>
          <p:cNvPicPr>
            <a:picLocks noChangeAspect="1"/>
          </p:cNvPicPr>
          <p:nvPr/>
        </p:nvPicPr>
        <p:blipFill rotWithShape="1">
          <a:blip r:embed="rId8" cstate="print">
            <a:extLst>
              <a:ext uri="{BEBA8EAE-BF5A-486C-A8C5-ECC9F3942E4B}">
                <a14:imgProps xmlns:a14="http://schemas.microsoft.com/office/drawing/2010/main">
                  <a14:imgLayer r:embed="rId9">
                    <a14:imgEffect>
                      <a14:backgroundRemoval t="0" b="100000" l="0" r="52459"/>
                    </a14:imgEffect>
                  </a14:imgLayer>
                </a14:imgProps>
              </a:ext>
              <a:ext uri="{28A0092B-C50C-407E-A947-70E740481C1C}">
                <a14:useLocalDpi xmlns:a14="http://schemas.microsoft.com/office/drawing/2010/main" val="0"/>
              </a:ext>
            </a:extLst>
          </a:blip>
          <a:srcRect r="43443" b="45113"/>
          <a:stretch/>
        </p:blipFill>
        <p:spPr>
          <a:xfrm>
            <a:off x="10384052" y="2182153"/>
            <a:ext cx="593163" cy="641712"/>
          </a:xfrm>
          <a:prstGeom prst="rect">
            <a:avLst/>
          </a:prstGeom>
        </p:spPr>
      </p:pic>
      <p:pic>
        <p:nvPicPr>
          <p:cNvPr id="12" name="Picture 11" descr="Screen Clipping"/>
          <p:cNvPicPr>
            <a:picLocks noChangeAspect="1"/>
          </p:cNvPicPr>
          <p:nvPr/>
        </p:nvPicPr>
        <p:blipFill rotWithShape="1">
          <a:blip r:embed="rId10" cstate="print">
            <a:extLst>
              <a:ext uri="{BEBA8EAE-BF5A-486C-A8C5-ECC9F3942E4B}">
                <a14:imgProps xmlns:a14="http://schemas.microsoft.com/office/drawing/2010/main">
                  <a14:imgLayer r:embed="rId11">
                    <a14:imgEffect>
                      <a14:backgroundRemoval t="1961" b="100000" l="53552" r="98361"/>
                    </a14:imgEffect>
                  </a14:imgLayer>
                </a14:imgProps>
              </a:ext>
              <a:ext uri="{28A0092B-C50C-407E-A947-70E740481C1C}">
                <a14:useLocalDpi xmlns:a14="http://schemas.microsoft.com/office/drawing/2010/main" val="0"/>
              </a:ext>
            </a:extLst>
          </a:blip>
          <a:srcRect l="52718" t="972" r="-9275" b="43217"/>
          <a:stretch/>
        </p:blipFill>
        <p:spPr>
          <a:xfrm>
            <a:off x="10940740" y="2196970"/>
            <a:ext cx="546923" cy="601638"/>
          </a:xfrm>
          <a:prstGeom prst="rect">
            <a:avLst/>
          </a:prstGeom>
        </p:spPr>
      </p:pic>
      <p:grpSp>
        <p:nvGrpSpPr>
          <p:cNvPr id="13" name="Group 12"/>
          <p:cNvGrpSpPr/>
          <p:nvPr/>
        </p:nvGrpSpPr>
        <p:grpSpPr>
          <a:xfrm>
            <a:off x="10527921" y="1680865"/>
            <a:ext cx="734182" cy="457200"/>
            <a:chOff x="3349792" y="3680904"/>
            <a:chExt cx="5178746" cy="2979604"/>
          </a:xfrm>
        </p:grpSpPr>
        <p:pic>
          <p:nvPicPr>
            <p:cNvPr id="14" name="Picture 13" descr="Screen Clipping"/>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351212" y="3680904"/>
              <a:ext cx="5177326" cy="2979604"/>
            </a:xfrm>
            <a:prstGeom prst="rect">
              <a:avLst/>
            </a:prstGeom>
          </p:spPr>
        </p:pic>
        <p:sp>
          <p:nvSpPr>
            <p:cNvPr id="15" name="Frame 14"/>
            <p:cNvSpPr/>
            <p:nvPr/>
          </p:nvSpPr>
          <p:spPr>
            <a:xfrm>
              <a:off x="3349792" y="3712012"/>
              <a:ext cx="1373020" cy="1926788"/>
            </a:xfrm>
            <a:prstGeom prst="frame">
              <a:avLst>
                <a:gd name="adj1" fmla="val 384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solidFill>
                  <a:schemeClr val="tx1"/>
                </a:solidFill>
              </a:endParaRPr>
            </a:p>
          </p:txBody>
        </p:sp>
      </p:grpSp>
      <p:sp>
        <p:nvSpPr>
          <p:cNvPr id="16" name="TextBox 15"/>
          <p:cNvSpPr txBox="1"/>
          <p:nvPr/>
        </p:nvSpPr>
        <p:spPr>
          <a:xfrm>
            <a:off x="608012" y="3544669"/>
            <a:ext cx="1905000" cy="1015663"/>
          </a:xfrm>
          <a:prstGeom prst="rect">
            <a:avLst/>
          </a:prstGeom>
          <a:noFill/>
        </p:spPr>
        <p:txBody>
          <a:bodyPr wrap="square" rtlCol="0">
            <a:spAutoFit/>
          </a:bodyPr>
          <a:lstStyle/>
          <a:p>
            <a:pPr algn="ctr"/>
            <a:r>
              <a:rPr lang="en-PH" b="1" dirty="0" smtClean="0">
                <a:solidFill>
                  <a:srgbClr val="002060"/>
                </a:solidFill>
                <a:latin typeface="Helvetica" panose="020B0604020202020204" pitchFamily="34" charset="0"/>
                <a:cs typeface="Helvetica" panose="020B0604020202020204" pitchFamily="34" charset="0"/>
              </a:rPr>
              <a:t>Phase I</a:t>
            </a:r>
          </a:p>
          <a:p>
            <a:pPr algn="ctr"/>
            <a:r>
              <a:rPr lang="en-PH" sz="1400" b="1" dirty="0" smtClean="0">
                <a:solidFill>
                  <a:srgbClr val="002060"/>
                </a:solidFill>
                <a:latin typeface="Helvetica" panose="020B0604020202020204" pitchFamily="34" charset="0"/>
                <a:cs typeface="Helvetica" panose="020B0604020202020204" pitchFamily="34" charset="0"/>
              </a:rPr>
              <a:t>Performance Planning and Commitment</a:t>
            </a:r>
            <a:endParaRPr lang="en-PH" sz="1400" b="1" dirty="0">
              <a:solidFill>
                <a:srgbClr val="002060"/>
              </a:solidFill>
              <a:latin typeface="Helvetica" panose="020B0604020202020204" pitchFamily="34" charset="0"/>
              <a:cs typeface="Helvetica" panose="020B0604020202020204" pitchFamily="34" charset="0"/>
            </a:endParaRPr>
          </a:p>
        </p:txBody>
      </p:sp>
      <p:sp>
        <p:nvSpPr>
          <p:cNvPr id="17" name="TextBox 16"/>
          <p:cNvSpPr txBox="1"/>
          <p:nvPr/>
        </p:nvSpPr>
        <p:spPr>
          <a:xfrm>
            <a:off x="3732212" y="3552051"/>
            <a:ext cx="1905000" cy="1015663"/>
          </a:xfrm>
          <a:prstGeom prst="rect">
            <a:avLst/>
          </a:prstGeom>
          <a:noFill/>
        </p:spPr>
        <p:txBody>
          <a:bodyPr wrap="square" rtlCol="0">
            <a:spAutoFit/>
          </a:bodyPr>
          <a:lstStyle/>
          <a:p>
            <a:pPr algn="ctr"/>
            <a:r>
              <a:rPr lang="en-PH" b="1" dirty="0" smtClean="0">
                <a:solidFill>
                  <a:srgbClr val="DEA400"/>
                </a:solidFill>
                <a:latin typeface="Helvetica" panose="020B0604020202020204" pitchFamily="34" charset="0"/>
                <a:cs typeface="Helvetica" panose="020B0604020202020204" pitchFamily="34" charset="0"/>
              </a:rPr>
              <a:t>Phase II</a:t>
            </a:r>
          </a:p>
          <a:p>
            <a:pPr algn="ctr"/>
            <a:r>
              <a:rPr lang="en-PH" sz="1400" b="1" dirty="0" smtClean="0">
                <a:solidFill>
                  <a:srgbClr val="DEA400"/>
                </a:solidFill>
                <a:latin typeface="Helvetica" panose="020B0604020202020204" pitchFamily="34" charset="0"/>
                <a:cs typeface="Helvetica" panose="020B0604020202020204" pitchFamily="34" charset="0"/>
              </a:rPr>
              <a:t>Performance Monitoring and Coaching</a:t>
            </a:r>
            <a:endParaRPr lang="en-PH" sz="1400" b="1" dirty="0">
              <a:solidFill>
                <a:srgbClr val="DEA400"/>
              </a:solidFill>
              <a:latin typeface="Helvetica" panose="020B0604020202020204" pitchFamily="34" charset="0"/>
              <a:cs typeface="Helvetica" panose="020B0604020202020204" pitchFamily="34" charset="0"/>
            </a:endParaRPr>
          </a:p>
        </p:txBody>
      </p:sp>
      <p:sp>
        <p:nvSpPr>
          <p:cNvPr id="18" name="TextBox 17"/>
          <p:cNvSpPr txBox="1"/>
          <p:nvPr/>
        </p:nvSpPr>
        <p:spPr>
          <a:xfrm>
            <a:off x="6856412" y="3556337"/>
            <a:ext cx="1905000" cy="1015663"/>
          </a:xfrm>
          <a:prstGeom prst="rect">
            <a:avLst/>
          </a:prstGeom>
          <a:noFill/>
        </p:spPr>
        <p:txBody>
          <a:bodyPr wrap="square" rtlCol="0">
            <a:spAutoFit/>
          </a:bodyPr>
          <a:lstStyle/>
          <a:p>
            <a:pPr algn="ctr"/>
            <a:r>
              <a:rPr lang="en-PH" b="1" dirty="0" smtClean="0">
                <a:solidFill>
                  <a:schemeClr val="accent6">
                    <a:lumMod val="75000"/>
                  </a:schemeClr>
                </a:solidFill>
                <a:latin typeface="Helvetica" panose="020B0604020202020204" pitchFamily="34" charset="0"/>
                <a:cs typeface="Helvetica" panose="020B0604020202020204" pitchFamily="34" charset="0"/>
              </a:rPr>
              <a:t>Phase III</a:t>
            </a:r>
          </a:p>
          <a:p>
            <a:pPr algn="ctr"/>
            <a:r>
              <a:rPr lang="en-PH" sz="1400" b="1" dirty="0" smtClean="0">
                <a:solidFill>
                  <a:schemeClr val="accent6">
                    <a:lumMod val="75000"/>
                  </a:schemeClr>
                </a:solidFill>
                <a:latin typeface="Helvetica" panose="020B0604020202020204" pitchFamily="34" charset="0"/>
                <a:cs typeface="Helvetica" panose="020B0604020202020204" pitchFamily="34" charset="0"/>
              </a:rPr>
              <a:t>Performance Review and Evaluation </a:t>
            </a:r>
            <a:endParaRPr lang="en-PH" sz="1400" b="1" dirty="0">
              <a:solidFill>
                <a:schemeClr val="accent6">
                  <a:lumMod val="75000"/>
                </a:schemeClr>
              </a:solidFill>
              <a:latin typeface="Helvetica" panose="020B0604020202020204" pitchFamily="34" charset="0"/>
              <a:cs typeface="Helvetica" panose="020B0604020202020204" pitchFamily="34" charset="0"/>
            </a:endParaRPr>
          </a:p>
        </p:txBody>
      </p:sp>
      <p:sp>
        <p:nvSpPr>
          <p:cNvPr id="19" name="TextBox 18"/>
          <p:cNvSpPr txBox="1"/>
          <p:nvPr/>
        </p:nvSpPr>
        <p:spPr>
          <a:xfrm>
            <a:off x="9980612" y="3544669"/>
            <a:ext cx="1905000" cy="1015663"/>
          </a:xfrm>
          <a:prstGeom prst="rect">
            <a:avLst/>
          </a:prstGeom>
          <a:noFill/>
        </p:spPr>
        <p:txBody>
          <a:bodyPr wrap="square" rtlCol="0">
            <a:spAutoFit/>
          </a:bodyPr>
          <a:lstStyle/>
          <a:p>
            <a:pPr algn="ctr"/>
            <a:r>
              <a:rPr lang="en-PH" b="1" dirty="0" smtClean="0">
                <a:solidFill>
                  <a:srgbClr val="00B050"/>
                </a:solidFill>
                <a:latin typeface="Helvetica" panose="020B0604020202020204" pitchFamily="34" charset="0"/>
                <a:cs typeface="Helvetica" panose="020B0604020202020204" pitchFamily="34" charset="0"/>
              </a:rPr>
              <a:t>Phase IV</a:t>
            </a:r>
          </a:p>
          <a:p>
            <a:pPr algn="ctr"/>
            <a:r>
              <a:rPr lang="en-PH" sz="1400" b="1" dirty="0" smtClean="0">
                <a:solidFill>
                  <a:srgbClr val="00B050"/>
                </a:solidFill>
                <a:latin typeface="Helvetica" panose="020B0604020202020204" pitchFamily="34" charset="0"/>
                <a:cs typeface="Helvetica" panose="020B0604020202020204" pitchFamily="34" charset="0"/>
              </a:rPr>
              <a:t>Performance Rewarding and Development </a:t>
            </a:r>
            <a:endParaRPr lang="en-PH" sz="1400" b="1" dirty="0">
              <a:solidFill>
                <a:srgbClr val="00B050"/>
              </a:solidFill>
              <a:latin typeface="Helvetica" panose="020B0604020202020204" pitchFamily="34" charset="0"/>
              <a:cs typeface="Helvetica" panose="020B0604020202020204" pitchFamily="34" charset="0"/>
            </a:endParaRPr>
          </a:p>
        </p:txBody>
      </p:sp>
      <p:pic>
        <p:nvPicPr>
          <p:cNvPr id="26" name="Picture 25"/>
          <p:cNvPicPr>
            <a:picLocks noChangeAspect="1"/>
          </p:cNvPicPr>
          <p:nvPr/>
        </p:nvPicPr>
        <p:blipFill rotWithShape="1">
          <a:blip r:embed="rId13">
            <a:extLst>
              <a:ext uri="{28A0092B-C50C-407E-A947-70E740481C1C}">
                <a14:useLocalDpi xmlns:a14="http://schemas.microsoft.com/office/drawing/2010/main" val="0"/>
              </a:ext>
            </a:extLst>
          </a:blip>
          <a:srcRect l="21187" t="47434" r="62810" b="46165"/>
          <a:stretch/>
        </p:blipFill>
        <p:spPr>
          <a:xfrm>
            <a:off x="860423" y="2988791"/>
            <a:ext cx="3832829" cy="414653"/>
          </a:xfrm>
          <a:prstGeom prst="rect">
            <a:avLst/>
          </a:prstGeom>
        </p:spPr>
      </p:pic>
      <p:pic>
        <p:nvPicPr>
          <p:cNvPr id="27" name="Picture 26"/>
          <p:cNvPicPr>
            <a:picLocks noChangeAspect="1"/>
          </p:cNvPicPr>
          <p:nvPr/>
        </p:nvPicPr>
        <p:blipFill rotWithShape="1">
          <a:blip r:embed="rId13">
            <a:extLst>
              <a:ext uri="{28A0092B-C50C-407E-A947-70E740481C1C}">
                <a14:useLocalDpi xmlns:a14="http://schemas.microsoft.com/office/drawing/2010/main" val="0"/>
              </a:ext>
            </a:extLst>
          </a:blip>
          <a:srcRect l="37234" t="47693" r="49465" b="45890"/>
          <a:stretch/>
        </p:blipFill>
        <p:spPr>
          <a:xfrm>
            <a:off x="4722812" y="3019608"/>
            <a:ext cx="3016734" cy="415687"/>
          </a:xfrm>
          <a:prstGeom prst="rect">
            <a:avLst/>
          </a:prstGeom>
        </p:spPr>
      </p:pic>
      <p:pic>
        <p:nvPicPr>
          <p:cNvPr id="28" name="Picture 27"/>
          <p:cNvPicPr>
            <a:picLocks noChangeAspect="1"/>
          </p:cNvPicPr>
          <p:nvPr/>
        </p:nvPicPr>
        <p:blipFill rotWithShape="1">
          <a:blip r:embed="rId13">
            <a:extLst>
              <a:ext uri="{28A0092B-C50C-407E-A947-70E740481C1C}">
                <a14:useLocalDpi xmlns:a14="http://schemas.microsoft.com/office/drawing/2010/main" val="0"/>
              </a:ext>
            </a:extLst>
          </a:blip>
          <a:srcRect l="50564" t="47118" r="36135" b="45890"/>
          <a:stretch/>
        </p:blipFill>
        <p:spPr>
          <a:xfrm>
            <a:off x="7838166" y="2969655"/>
            <a:ext cx="3285445" cy="452923"/>
          </a:xfrm>
          <a:prstGeom prst="rect">
            <a:avLst/>
          </a:prstGeom>
        </p:spPr>
      </p:pic>
      <p:pic>
        <p:nvPicPr>
          <p:cNvPr id="29" name="Picture 28"/>
          <p:cNvPicPr>
            <a:picLocks noChangeAspect="1"/>
          </p:cNvPicPr>
          <p:nvPr/>
        </p:nvPicPr>
        <p:blipFill rotWithShape="1">
          <a:blip r:embed="rId13">
            <a:extLst>
              <a:ext uri="{28A0092B-C50C-407E-A947-70E740481C1C}">
                <a14:useLocalDpi xmlns:a14="http://schemas.microsoft.com/office/drawing/2010/main" val="0"/>
              </a:ext>
            </a:extLst>
          </a:blip>
          <a:srcRect l="21897" t="21175" r="21992" b="68317"/>
          <a:stretch/>
        </p:blipFill>
        <p:spPr>
          <a:xfrm>
            <a:off x="1522412" y="876479"/>
            <a:ext cx="9286988" cy="503379"/>
          </a:xfrm>
          <a:prstGeom prst="rect">
            <a:avLst/>
          </a:prstGeom>
        </p:spPr>
      </p:pic>
      <p:sp>
        <p:nvSpPr>
          <p:cNvPr id="31" name="TextBox 30"/>
          <p:cNvSpPr txBox="1"/>
          <p:nvPr/>
        </p:nvSpPr>
        <p:spPr>
          <a:xfrm>
            <a:off x="2055812" y="2366665"/>
            <a:ext cx="2088986" cy="923330"/>
          </a:xfrm>
          <a:prstGeom prst="rect">
            <a:avLst/>
          </a:prstGeom>
          <a:noFill/>
        </p:spPr>
        <p:txBody>
          <a:bodyPr wrap="square" rtlCol="0">
            <a:spAutoFit/>
          </a:bodyPr>
          <a:lstStyle/>
          <a:p>
            <a:pPr algn="ctr"/>
            <a:r>
              <a:rPr lang="en-PH" b="1" dirty="0" smtClean="0"/>
              <a:t>Portfolio Preparation and Organization</a:t>
            </a:r>
            <a:endParaRPr lang="en-PH" b="1" dirty="0"/>
          </a:p>
        </p:txBody>
      </p:sp>
      <p:sp>
        <p:nvSpPr>
          <p:cNvPr id="32" name="TextBox 31"/>
          <p:cNvSpPr txBox="1"/>
          <p:nvPr/>
        </p:nvSpPr>
        <p:spPr>
          <a:xfrm>
            <a:off x="5148426" y="2349266"/>
            <a:ext cx="2088986" cy="923330"/>
          </a:xfrm>
          <a:prstGeom prst="rect">
            <a:avLst/>
          </a:prstGeom>
          <a:noFill/>
        </p:spPr>
        <p:txBody>
          <a:bodyPr wrap="square" rtlCol="0">
            <a:spAutoFit/>
          </a:bodyPr>
          <a:lstStyle/>
          <a:p>
            <a:pPr algn="ctr"/>
            <a:r>
              <a:rPr lang="en-PH" b="1" dirty="0" smtClean="0"/>
              <a:t>Portfolio Preparation and Organization</a:t>
            </a:r>
            <a:endParaRPr lang="en-PH" b="1" dirty="0"/>
          </a:p>
        </p:txBody>
      </p:sp>
      <p:sp>
        <p:nvSpPr>
          <p:cNvPr id="33" name="TextBox 32"/>
          <p:cNvSpPr txBox="1"/>
          <p:nvPr/>
        </p:nvSpPr>
        <p:spPr>
          <a:xfrm>
            <a:off x="8228012" y="2519065"/>
            <a:ext cx="2088986" cy="646331"/>
          </a:xfrm>
          <a:prstGeom prst="rect">
            <a:avLst/>
          </a:prstGeom>
          <a:noFill/>
        </p:spPr>
        <p:txBody>
          <a:bodyPr wrap="square" rtlCol="0">
            <a:spAutoFit/>
          </a:bodyPr>
          <a:lstStyle/>
          <a:p>
            <a:pPr algn="ctr"/>
            <a:r>
              <a:rPr lang="en-PH" b="1" dirty="0" smtClean="0"/>
              <a:t>Preparation for Phase IV</a:t>
            </a:r>
            <a:endParaRPr lang="en-PH" b="1" dirty="0"/>
          </a:p>
        </p:txBody>
      </p:sp>
      <p:pic>
        <p:nvPicPr>
          <p:cNvPr id="34" name="Picture 33"/>
          <p:cNvPicPr>
            <a:picLocks noChangeAspect="1"/>
          </p:cNvPicPr>
          <p:nvPr/>
        </p:nvPicPr>
        <p:blipFill rotWithShape="1">
          <a:blip r:embed="rId14" cstate="print">
            <a:extLst>
              <a:ext uri="{BEBA8EAE-BF5A-486C-A8C5-ECC9F3942E4B}">
                <a14:imgProps xmlns:a14="http://schemas.microsoft.com/office/drawing/2010/main">
                  <a14:imgLayer r:embed="rId15">
                    <a14:imgEffect>
                      <a14:backgroundRemoval t="3810" b="91270" l="25917" r="71500">
                        <a14:foregroundMark x1="37583" y1="10794" x2="37583" y2="20635"/>
                        <a14:foregroundMark x1="51083" y1="8095" x2="51000" y2="20159"/>
                        <a14:foregroundMark x1="61833" y1="9524" x2="61833" y2="19048"/>
                        <a14:foregroundMark x1="33417" y1="38571" x2="66333" y2="80794"/>
                        <a14:foregroundMark x1="67083" y1="33810" x2="32583" y2="81587"/>
                        <a14:foregroundMark x1="38917" y1="38095" x2="48750" y2="44603"/>
                        <a14:foregroundMark x1="32500" y1="33333" x2="35333" y2="41270"/>
                        <a14:foregroundMark x1="36583" y1="36349" x2="51750" y2="49524"/>
                        <a14:foregroundMark x1="64750" y1="39524" x2="63833" y2="64762"/>
                        <a14:foregroundMark x1="66750" y1="34603" x2="67000" y2="80476"/>
                        <a14:foregroundMark x1="60583" y1="47143" x2="59250" y2="64286"/>
                        <a14:foregroundMark x1="38417" y1="34286" x2="65833" y2="34286"/>
                        <a14:foregroundMark x1="35250" y1="44286" x2="33417" y2="79365"/>
                        <a14:foregroundMark x1="35667" y1="80476" x2="65417" y2="80476"/>
                        <a14:foregroundMark x1="39667" y1="57302" x2="39667" y2="57302"/>
                        <a14:foregroundMark x1="44583" y1="70000" x2="50833" y2="71111"/>
                      </a14:backgroundRemoval>
                    </a14:imgEffect>
                  </a14:imgLayer>
                </a14:imgProps>
              </a:ext>
              <a:ext uri="{28A0092B-C50C-407E-A947-70E740481C1C}">
                <a14:useLocalDpi xmlns:a14="http://schemas.microsoft.com/office/drawing/2010/main" val="0"/>
              </a:ext>
            </a:extLst>
          </a:blip>
          <a:srcRect l="25331" t="1740" r="23330" b="3010"/>
          <a:stretch/>
        </p:blipFill>
        <p:spPr>
          <a:xfrm>
            <a:off x="604481" y="4764873"/>
            <a:ext cx="1822625" cy="2093127"/>
          </a:xfrm>
          <a:prstGeom prst="rect">
            <a:avLst/>
          </a:prstGeom>
          <a:effectLst>
            <a:glow rad="165100">
              <a:srgbClr val="FF0000">
                <a:alpha val="86000"/>
              </a:srgbClr>
            </a:glow>
          </a:effectLst>
        </p:spPr>
      </p:pic>
      <p:sp>
        <p:nvSpPr>
          <p:cNvPr id="35" name="TextBox 34"/>
          <p:cNvSpPr txBox="1"/>
          <p:nvPr/>
        </p:nvSpPr>
        <p:spPr>
          <a:xfrm rot="21564528">
            <a:off x="828580" y="5419161"/>
            <a:ext cx="1300631" cy="1169551"/>
          </a:xfrm>
          <a:prstGeom prst="rect">
            <a:avLst/>
          </a:prstGeom>
          <a:noFill/>
        </p:spPr>
        <p:txBody>
          <a:bodyPr wrap="square" rtlCol="0">
            <a:spAutoFit/>
          </a:bodyPr>
          <a:lstStyle/>
          <a:p>
            <a:pPr algn="ctr"/>
            <a:r>
              <a:rPr lang="en-PH" sz="1400" dirty="0" smtClean="0">
                <a:solidFill>
                  <a:schemeClr val="bg1"/>
                </a:solidFill>
                <a:latin typeface="Segoe UI Black" panose="020B0A02040204020203" pitchFamily="34" charset="0"/>
                <a:ea typeface="Segoe UI Black" panose="020B0A02040204020203" pitchFamily="34" charset="0"/>
                <a:cs typeface="Segoe UI Black" panose="020B0A02040204020203" pitchFamily="34" charset="0"/>
              </a:rPr>
              <a:t>MAY - last week, a week before the opening of classes</a:t>
            </a:r>
            <a:endParaRPr lang="en-PH" sz="1400" dirty="0">
              <a:solidFill>
                <a:schemeClr val="bg1"/>
              </a:solidFill>
              <a:latin typeface="Segoe UI Black" panose="020B0A02040204020203" pitchFamily="34" charset="0"/>
              <a:ea typeface="Segoe UI Black" panose="020B0A02040204020203" pitchFamily="34" charset="0"/>
              <a:cs typeface="Segoe UI Black" panose="020B0A02040204020203" pitchFamily="34" charset="0"/>
            </a:endParaRPr>
          </a:p>
        </p:txBody>
      </p:sp>
      <p:pic>
        <p:nvPicPr>
          <p:cNvPr id="36" name="Picture 35"/>
          <p:cNvPicPr>
            <a:picLocks noChangeAspect="1"/>
          </p:cNvPicPr>
          <p:nvPr/>
        </p:nvPicPr>
        <p:blipFill rotWithShape="1">
          <a:blip r:embed="rId14" cstate="print">
            <a:extLst>
              <a:ext uri="{BEBA8EAE-BF5A-486C-A8C5-ECC9F3942E4B}">
                <a14:imgProps xmlns:a14="http://schemas.microsoft.com/office/drawing/2010/main">
                  <a14:imgLayer r:embed="rId15">
                    <a14:imgEffect>
                      <a14:backgroundRemoval t="3810" b="91270" l="25917" r="71500">
                        <a14:foregroundMark x1="37583" y1="10794" x2="37583" y2="20635"/>
                        <a14:foregroundMark x1="51083" y1="8095" x2="51000" y2="20159"/>
                        <a14:foregroundMark x1="61833" y1="9524" x2="61833" y2="19048"/>
                        <a14:foregroundMark x1="33417" y1="38571" x2="66333" y2="80794"/>
                        <a14:foregroundMark x1="67083" y1="33810" x2="32583" y2="81587"/>
                        <a14:foregroundMark x1="38917" y1="38095" x2="48750" y2="44603"/>
                        <a14:foregroundMark x1="32500" y1="33333" x2="35333" y2="41270"/>
                        <a14:foregroundMark x1="36583" y1="36349" x2="51750" y2="49524"/>
                        <a14:foregroundMark x1="64750" y1="39524" x2="63833" y2="64762"/>
                        <a14:foregroundMark x1="66750" y1="34603" x2="67000" y2="80476"/>
                        <a14:foregroundMark x1="60583" y1="47143" x2="59250" y2="64286"/>
                        <a14:foregroundMark x1="38417" y1="34286" x2="65833" y2="34286"/>
                        <a14:foregroundMark x1="35250" y1="44286" x2="33417" y2="79365"/>
                        <a14:foregroundMark x1="35667" y1="80476" x2="65417" y2="80476"/>
                        <a14:foregroundMark x1="39667" y1="57302" x2="39667" y2="57302"/>
                        <a14:foregroundMark x1="44583" y1="70000" x2="50833" y2="71111"/>
                      </a14:backgroundRemoval>
                    </a14:imgEffect>
                  </a14:imgLayer>
                </a14:imgProps>
              </a:ext>
              <a:ext uri="{28A0092B-C50C-407E-A947-70E740481C1C}">
                <a14:useLocalDpi xmlns:a14="http://schemas.microsoft.com/office/drawing/2010/main" val="0"/>
              </a:ext>
            </a:extLst>
          </a:blip>
          <a:srcRect l="25331" t="1740" r="23330" b="3010"/>
          <a:stretch/>
        </p:blipFill>
        <p:spPr>
          <a:xfrm>
            <a:off x="2208212" y="4756205"/>
            <a:ext cx="1819094" cy="2101795"/>
          </a:xfrm>
          <a:prstGeom prst="rect">
            <a:avLst/>
          </a:prstGeom>
          <a:effectLst>
            <a:glow rad="165100">
              <a:srgbClr val="FF0000">
                <a:alpha val="86000"/>
              </a:srgbClr>
            </a:glow>
          </a:effectLst>
        </p:spPr>
      </p:pic>
      <p:sp>
        <p:nvSpPr>
          <p:cNvPr id="37" name="TextBox 36"/>
          <p:cNvSpPr txBox="1"/>
          <p:nvPr/>
        </p:nvSpPr>
        <p:spPr>
          <a:xfrm rot="21564528">
            <a:off x="2427963" y="5610022"/>
            <a:ext cx="1300631" cy="707886"/>
          </a:xfrm>
          <a:prstGeom prst="rect">
            <a:avLst/>
          </a:prstGeom>
          <a:noFill/>
        </p:spPr>
        <p:txBody>
          <a:bodyPr wrap="square" rtlCol="0">
            <a:spAutoFit/>
          </a:bodyPr>
          <a:lstStyle/>
          <a:p>
            <a:pPr algn="ctr"/>
            <a:r>
              <a:rPr lang="en-PH" sz="2000" dirty="0" smtClean="0">
                <a:solidFill>
                  <a:schemeClr val="bg1"/>
                </a:solidFill>
                <a:latin typeface="Segoe UI Black" panose="020B0A02040204020203" pitchFamily="34" charset="0"/>
                <a:ea typeface="Segoe UI Black" panose="020B0A02040204020203" pitchFamily="34" charset="0"/>
                <a:cs typeface="Segoe UI Black" panose="020B0A02040204020203" pitchFamily="34" charset="0"/>
              </a:rPr>
              <a:t>June to October</a:t>
            </a:r>
            <a:endParaRPr lang="en-PH" sz="2000" dirty="0">
              <a:solidFill>
                <a:schemeClr val="bg1"/>
              </a:solidFill>
              <a:latin typeface="Segoe UI Black" panose="020B0A02040204020203" pitchFamily="34" charset="0"/>
              <a:ea typeface="Segoe UI Black" panose="020B0A02040204020203" pitchFamily="34" charset="0"/>
              <a:cs typeface="Segoe UI Black" panose="020B0A02040204020203" pitchFamily="34" charset="0"/>
            </a:endParaRPr>
          </a:p>
        </p:txBody>
      </p:sp>
      <p:pic>
        <p:nvPicPr>
          <p:cNvPr id="38" name="Picture 37"/>
          <p:cNvPicPr>
            <a:picLocks noChangeAspect="1"/>
          </p:cNvPicPr>
          <p:nvPr/>
        </p:nvPicPr>
        <p:blipFill rotWithShape="1">
          <a:blip r:embed="rId14" cstate="print">
            <a:extLst>
              <a:ext uri="{BEBA8EAE-BF5A-486C-A8C5-ECC9F3942E4B}">
                <a14:imgProps xmlns:a14="http://schemas.microsoft.com/office/drawing/2010/main">
                  <a14:imgLayer r:embed="rId15">
                    <a14:imgEffect>
                      <a14:backgroundRemoval t="3810" b="91270" l="25917" r="71500">
                        <a14:foregroundMark x1="37583" y1="10794" x2="37583" y2="20635"/>
                        <a14:foregroundMark x1="51083" y1="8095" x2="51000" y2="20159"/>
                        <a14:foregroundMark x1="61833" y1="9524" x2="61833" y2="19048"/>
                        <a14:foregroundMark x1="33417" y1="38571" x2="66333" y2="80794"/>
                        <a14:foregroundMark x1="67083" y1="33810" x2="32583" y2="81587"/>
                        <a14:foregroundMark x1="38917" y1="38095" x2="48750" y2="44603"/>
                        <a14:foregroundMark x1="32500" y1="33333" x2="35333" y2="41270"/>
                        <a14:foregroundMark x1="36583" y1="36349" x2="51750" y2="49524"/>
                        <a14:foregroundMark x1="64750" y1="39524" x2="63833" y2="64762"/>
                        <a14:foregroundMark x1="66750" y1="34603" x2="67000" y2="80476"/>
                        <a14:foregroundMark x1="60583" y1="47143" x2="59250" y2="64286"/>
                        <a14:foregroundMark x1="38417" y1="34286" x2="65833" y2="34286"/>
                        <a14:foregroundMark x1="35250" y1="44286" x2="33417" y2="79365"/>
                        <a14:foregroundMark x1="35667" y1="80476" x2="65417" y2="80476"/>
                        <a14:foregroundMark x1="39667" y1="57302" x2="39667" y2="57302"/>
                        <a14:foregroundMark x1="44583" y1="70000" x2="50833" y2="71111"/>
                      </a14:backgroundRemoval>
                    </a14:imgEffect>
                  </a14:imgLayer>
                </a14:imgProps>
              </a:ext>
              <a:ext uri="{28A0092B-C50C-407E-A947-70E740481C1C}">
                <a14:useLocalDpi xmlns:a14="http://schemas.microsoft.com/office/drawing/2010/main" val="0"/>
              </a:ext>
            </a:extLst>
          </a:blip>
          <a:srcRect l="25331" t="1740" r="23330" b="3010"/>
          <a:stretch/>
        </p:blipFill>
        <p:spPr>
          <a:xfrm>
            <a:off x="3785249" y="4784167"/>
            <a:ext cx="1819094" cy="2073833"/>
          </a:xfrm>
          <a:prstGeom prst="rect">
            <a:avLst/>
          </a:prstGeom>
          <a:effectLst>
            <a:glow rad="165100">
              <a:srgbClr val="FF0000">
                <a:alpha val="86000"/>
              </a:srgbClr>
            </a:glow>
          </a:effectLst>
        </p:spPr>
      </p:pic>
      <p:sp>
        <p:nvSpPr>
          <p:cNvPr id="39" name="TextBox 38"/>
          <p:cNvSpPr txBox="1"/>
          <p:nvPr/>
        </p:nvSpPr>
        <p:spPr>
          <a:xfrm rot="21564528">
            <a:off x="4028062" y="5614647"/>
            <a:ext cx="1300631" cy="707886"/>
          </a:xfrm>
          <a:prstGeom prst="rect">
            <a:avLst/>
          </a:prstGeom>
          <a:noFill/>
        </p:spPr>
        <p:txBody>
          <a:bodyPr wrap="square" rtlCol="0">
            <a:spAutoFit/>
          </a:bodyPr>
          <a:lstStyle/>
          <a:p>
            <a:pPr algn="ctr"/>
            <a:r>
              <a:rPr lang="en-PH" sz="2000" dirty="0" smtClean="0">
                <a:solidFill>
                  <a:schemeClr val="bg1"/>
                </a:solidFill>
                <a:latin typeface="Segoe UI Black" panose="020B0A02040204020203" pitchFamily="34" charset="0"/>
                <a:ea typeface="Segoe UI Black" panose="020B0A02040204020203" pitchFamily="34" charset="0"/>
                <a:cs typeface="Segoe UI Black" panose="020B0A02040204020203" pitchFamily="34" charset="0"/>
              </a:rPr>
              <a:t>Year-round</a:t>
            </a:r>
            <a:endParaRPr lang="en-PH" sz="2000" dirty="0">
              <a:solidFill>
                <a:schemeClr val="bg1"/>
              </a:solidFill>
              <a:latin typeface="Segoe UI Black" panose="020B0A02040204020203" pitchFamily="34" charset="0"/>
              <a:ea typeface="Segoe UI Black" panose="020B0A02040204020203" pitchFamily="34" charset="0"/>
              <a:cs typeface="Segoe UI Black" panose="020B0A02040204020203" pitchFamily="34" charset="0"/>
            </a:endParaRPr>
          </a:p>
        </p:txBody>
      </p:sp>
      <p:pic>
        <p:nvPicPr>
          <p:cNvPr id="40" name="Picture 39"/>
          <p:cNvPicPr>
            <a:picLocks noChangeAspect="1"/>
          </p:cNvPicPr>
          <p:nvPr/>
        </p:nvPicPr>
        <p:blipFill rotWithShape="1">
          <a:blip r:embed="rId14" cstate="print">
            <a:extLst>
              <a:ext uri="{BEBA8EAE-BF5A-486C-A8C5-ECC9F3942E4B}">
                <a14:imgProps xmlns:a14="http://schemas.microsoft.com/office/drawing/2010/main">
                  <a14:imgLayer r:embed="rId15">
                    <a14:imgEffect>
                      <a14:backgroundRemoval t="3810" b="91270" l="25917" r="71500">
                        <a14:foregroundMark x1="37583" y1="10794" x2="37583" y2="20635"/>
                        <a14:foregroundMark x1="51083" y1="8095" x2="51000" y2="20159"/>
                        <a14:foregroundMark x1="61833" y1="9524" x2="61833" y2="19048"/>
                        <a14:foregroundMark x1="33417" y1="38571" x2="66333" y2="80794"/>
                        <a14:foregroundMark x1="67083" y1="33810" x2="32583" y2="81587"/>
                        <a14:foregroundMark x1="38917" y1="38095" x2="48750" y2="44603"/>
                        <a14:foregroundMark x1="32500" y1="33333" x2="35333" y2="41270"/>
                        <a14:foregroundMark x1="36583" y1="36349" x2="51750" y2="49524"/>
                        <a14:foregroundMark x1="64750" y1="39524" x2="63833" y2="64762"/>
                        <a14:foregroundMark x1="66750" y1="34603" x2="67000" y2="80476"/>
                        <a14:foregroundMark x1="60583" y1="47143" x2="59250" y2="64286"/>
                        <a14:foregroundMark x1="38417" y1="34286" x2="65833" y2="34286"/>
                        <a14:foregroundMark x1="35250" y1="44286" x2="33417" y2="79365"/>
                        <a14:foregroundMark x1="35667" y1="80476" x2="65417" y2="80476"/>
                        <a14:foregroundMark x1="39667" y1="57302" x2="39667" y2="57302"/>
                        <a14:foregroundMark x1="44583" y1="70000" x2="50833" y2="71111"/>
                      </a14:backgroundRemoval>
                    </a14:imgEffect>
                  </a14:imgLayer>
                </a14:imgProps>
              </a:ext>
              <a:ext uri="{28A0092B-C50C-407E-A947-70E740481C1C}">
                <a14:useLocalDpi xmlns:a14="http://schemas.microsoft.com/office/drawing/2010/main" val="0"/>
              </a:ext>
            </a:extLst>
          </a:blip>
          <a:srcRect l="25331" t="1740" r="23330" b="3010"/>
          <a:stretch/>
        </p:blipFill>
        <p:spPr>
          <a:xfrm>
            <a:off x="5385449" y="4775499"/>
            <a:ext cx="1819094" cy="2082501"/>
          </a:xfrm>
          <a:prstGeom prst="rect">
            <a:avLst/>
          </a:prstGeom>
          <a:effectLst>
            <a:glow rad="165100">
              <a:srgbClr val="FF0000">
                <a:alpha val="86000"/>
              </a:srgbClr>
            </a:glow>
          </a:effectLst>
        </p:spPr>
      </p:pic>
      <p:sp>
        <p:nvSpPr>
          <p:cNvPr id="41" name="TextBox 40"/>
          <p:cNvSpPr txBox="1"/>
          <p:nvPr/>
        </p:nvSpPr>
        <p:spPr>
          <a:xfrm rot="21564528">
            <a:off x="5561977" y="5569749"/>
            <a:ext cx="1388889" cy="646331"/>
          </a:xfrm>
          <a:prstGeom prst="rect">
            <a:avLst/>
          </a:prstGeom>
          <a:noFill/>
        </p:spPr>
        <p:txBody>
          <a:bodyPr wrap="square" rtlCol="0">
            <a:spAutoFit/>
          </a:bodyPr>
          <a:lstStyle/>
          <a:p>
            <a:pPr algn="ctr"/>
            <a:r>
              <a:rPr lang="en-PH" dirty="0" smtClean="0">
                <a:solidFill>
                  <a:schemeClr val="bg1"/>
                </a:solidFill>
                <a:latin typeface="Segoe UI Black" panose="020B0A02040204020203" pitchFamily="34" charset="0"/>
                <a:ea typeface="Segoe UI Black" panose="020B0A02040204020203" pitchFamily="34" charset="0"/>
                <a:cs typeface="Segoe UI Black" panose="020B0A02040204020203" pitchFamily="34" charset="0"/>
              </a:rPr>
              <a:t>November to March</a:t>
            </a:r>
            <a:endParaRPr lang="en-PH" dirty="0">
              <a:solidFill>
                <a:schemeClr val="bg1"/>
              </a:solidFill>
              <a:latin typeface="Segoe UI Black" panose="020B0A02040204020203" pitchFamily="34" charset="0"/>
              <a:ea typeface="Segoe UI Black" panose="020B0A02040204020203" pitchFamily="34" charset="0"/>
              <a:cs typeface="Segoe UI Black" panose="020B0A02040204020203" pitchFamily="34" charset="0"/>
            </a:endParaRPr>
          </a:p>
        </p:txBody>
      </p:sp>
      <p:pic>
        <p:nvPicPr>
          <p:cNvPr id="42" name="Picture 41"/>
          <p:cNvPicPr>
            <a:picLocks noChangeAspect="1"/>
          </p:cNvPicPr>
          <p:nvPr/>
        </p:nvPicPr>
        <p:blipFill rotWithShape="1">
          <a:blip r:embed="rId14" cstate="print">
            <a:extLst>
              <a:ext uri="{BEBA8EAE-BF5A-486C-A8C5-ECC9F3942E4B}">
                <a14:imgProps xmlns:a14="http://schemas.microsoft.com/office/drawing/2010/main">
                  <a14:imgLayer r:embed="rId15">
                    <a14:imgEffect>
                      <a14:backgroundRemoval t="3810" b="91270" l="25917" r="71500">
                        <a14:foregroundMark x1="37583" y1="10794" x2="37583" y2="20635"/>
                        <a14:foregroundMark x1="51083" y1="8095" x2="51000" y2="20159"/>
                        <a14:foregroundMark x1="61833" y1="9524" x2="61833" y2="19048"/>
                        <a14:foregroundMark x1="33417" y1="38571" x2="66333" y2="80794"/>
                        <a14:foregroundMark x1="67083" y1="33810" x2="32583" y2="81587"/>
                        <a14:foregroundMark x1="38917" y1="38095" x2="48750" y2="44603"/>
                        <a14:foregroundMark x1="32500" y1="33333" x2="35333" y2="41270"/>
                        <a14:foregroundMark x1="36583" y1="36349" x2="51750" y2="49524"/>
                        <a14:foregroundMark x1="64750" y1="39524" x2="63833" y2="64762"/>
                        <a14:foregroundMark x1="66750" y1="34603" x2="67000" y2="80476"/>
                        <a14:foregroundMark x1="60583" y1="47143" x2="59250" y2="64286"/>
                        <a14:foregroundMark x1="38417" y1="34286" x2="65833" y2="34286"/>
                        <a14:foregroundMark x1="35250" y1="44286" x2="33417" y2="79365"/>
                        <a14:foregroundMark x1="35667" y1="80476" x2="65417" y2="80476"/>
                        <a14:foregroundMark x1="39667" y1="57302" x2="39667" y2="57302"/>
                        <a14:foregroundMark x1="44583" y1="70000" x2="50833" y2="71111"/>
                      </a14:backgroundRemoval>
                    </a14:imgEffect>
                  </a14:imgLayer>
                </a14:imgProps>
              </a:ext>
              <a:ext uri="{28A0092B-C50C-407E-A947-70E740481C1C}">
                <a14:useLocalDpi xmlns:a14="http://schemas.microsoft.com/office/drawing/2010/main" val="0"/>
              </a:ext>
            </a:extLst>
          </a:blip>
          <a:srcRect l="25331" t="1740" r="23330" b="3010"/>
          <a:stretch/>
        </p:blipFill>
        <p:spPr>
          <a:xfrm>
            <a:off x="6962486" y="4795909"/>
            <a:ext cx="1819094" cy="2062092"/>
          </a:xfrm>
          <a:prstGeom prst="rect">
            <a:avLst/>
          </a:prstGeom>
          <a:effectLst>
            <a:glow rad="165100">
              <a:srgbClr val="FF0000">
                <a:alpha val="86000"/>
              </a:srgbClr>
            </a:glow>
          </a:effectLst>
        </p:spPr>
      </p:pic>
      <p:sp>
        <p:nvSpPr>
          <p:cNvPr id="43" name="TextBox 42"/>
          <p:cNvSpPr txBox="1"/>
          <p:nvPr/>
        </p:nvSpPr>
        <p:spPr>
          <a:xfrm rot="21564528">
            <a:off x="7180655" y="5589760"/>
            <a:ext cx="1300631" cy="707886"/>
          </a:xfrm>
          <a:prstGeom prst="rect">
            <a:avLst/>
          </a:prstGeom>
          <a:noFill/>
        </p:spPr>
        <p:txBody>
          <a:bodyPr wrap="square" rtlCol="0">
            <a:spAutoFit/>
          </a:bodyPr>
          <a:lstStyle/>
          <a:p>
            <a:pPr algn="ctr"/>
            <a:r>
              <a:rPr lang="en-PH" sz="2000" dirty="0" smtClean="0">
                <a:solidFill>
                  <a:schemeClr val="bg1"/>
                </a:solidFill>
                <a:latin typeface="Segoe UI Black" panose="020B0A02040204020203" pitchFamily="34" charset="0"/>
                <a:ea typeface="Segoe UI Black" panose="020B0A02040204020203" pitchFamily="34" charset="0"/>
                <a:cs typeface="Segoe UI Black" panose="020B0A02040204020203" pitchFamily="34" charset="0"/>
              </a:rPr>
              <a:t>April, 1</a:t>
            </a:r>
            <a:r>
              <a:rPr lang="en-PH" sz="2000" baseline="30000" dirty="0" smtClean="0">
                <a:solidFill>
                  <a:schemeClr val="bg1"/>
                </a:solidFill>
                <a:latin typeface="Segoe UI Black" panose="020B0A02040204020203" pitchFamily="34" charset="0"/>
                <a:ea typeface="Segoe UI Black" panose="020B0A02040204020203" pitchFamily="34" charset="0"/>
                <a:cs typeface="Segoe UI Black" panose="020B0A02040204020203" pitchFamily="34" charset="0"/>
              </a:rPr>
              <a:t>st</a:t>
            </a:r>
            <a:r>
              <a:rPr lang="en-PH" sz="2000" dirty="0" smtClean="0">
                <a:solidFill>
                  <a:schemeClr val="bg1"/>
                </a:solidFill>
                <a:latin typeface="Segoe UI Black" panose="020B0A02040204020203" pitchFamily="34" charset="0"/>
                <a:ea typeface="Segoe UI Black" panose="020B0A02040204020203" pitchFamily="34" charset="0"/>
                <a:cs typeface="Segoe UI Black" panose="020B0A02040204020203" pitchFamily="34" charset="0"/>
              </a:rPr>
              <a:t> Week</a:t>
            </a:r>
            <a:endParaRPr lang="en-PH" sz="2000" dirty="0">
              <a:solidFill>
                <a:schemeClr val="bg1"/>
              </a:solidFill>
              <a:latin typeface="Segoe UI Black" panose="020B0A02040204020203" pitchFamily="34" charset="0"/>
              <a:ea typeface="Segoe UI Black" panose="020B0A02040204020203" pitchFamily="34" charset="0"/>
              <a:cs typeface="Segoe UI Black" panose="020B0A02040204020203" pitchFamily="34" charset="0"/>
            </a:endParaRPr>
          </a:p>
        </p:txBody>
      </p:sp>
      <p:pic>
        <p:nvPicPr>
          <p:cNvPr id="44" name="Picture 43"/>
          <p:cNvPicPr>
            <a:picLocks noChangeAspect="1"/>
          </p:cNvPicPr>
          <p:nvPr/>
        </p:nvPicPr>
        <p:blipFill rotWithShape="1">
          <a:blip r:embed="rId14" cstate="print">
            <a:extLst>
              <a:ext uri="{BEBA8EAE-BF5A-486C-A8C5-ECC9F3942E4B}">
                <a14:imgProps xmlns:a14="http://schemas.microsoft.com/office/drawing/2010/main">
                  <a14:imgLayer r:embed="rId15">
                    <a14:imgEffect>
                      <a14:backgroundRemoval t="3810" b="91270" l="25917" r="71500">
                        <a14:foregroundMark x1="37583" y1="10794" x2="37583" y2="20635"/>
                        <a14:foregroundMark x1="51083" y1="8095" x2="51000" y2="20159"/>
                        <a14:foregroundMark x1="61833" y1="9524" x2="61833" y2="19048"/>
                        <a14:foregroundMark x1="33417" y1="38571" x2="66333" y2="80794"/>
                        <a14:foregroundMark x1="67083" y1="33810" x2="32583" y2="81587"/>
                        <a14:foregroundMark x1="38917" y1="38095" x2="48750" y2="44603"/>
                        <a14:foregroundMark x1="32500" y1="33333" x2="35333" y2="41270"/>
                        <a14:foregroundMark x1="36583" y1="36349" x2="51750" y2="49524"/>
                        <a14:foregroundMark x1="64750" y1="39524" x2="63833" y2="64762"/>
                        <a14:foregroundMark x1="66750" y1="34603" x2="67000" y2="80476"/>
                        <a14:foregroundMark x1="60583" y1="47143" x2="59250" y2="64286"/>
                        <a14:foregroundMark x1="38417" y1="34286" x2="65833" y2="34286"/>
                        <a14:foregroundMark x1="35250" y1="44286" x2="33417" y2="79365"/>
                        <a14:foregroundMark x1="35667" y1="80476" x2="65417" y2="80476"/>
                        <a14:foregroundMark x1="39667" y1="57302" x2="39667" y2="57302"/>
                        <a14:foregroundMark x1="44583" y1="70000" x2="50833" y2="71111"/>
                      </a14:backgroundRemoval>
                    </a14:imgEffect>
                  </a14:imgLayer>
                </a14:imgProps>
              </a:ext>
              <a:ext uri="{28A0092B-C50C-407E-A947-70E740481C1C}">
                <a14:useLocalDpi xmlns:a14="http://schemas.microsoft.com/office/drawing/2010/main" val="0"/>
              </a:ext>
            </a:extLst>
          </a:blip>
          <a:srcRect l="25331" t="1740" r="23330" b="3010"/>
          <a:stretch/>
        </p:blipFill>
        <p:spPr>
          <a:xfrm>
            <a:off x="8562686" y="4787240"/>
            <a:ext cx="1819094" cy="2070760"/>
          </a:xfrm>
          <a:prstGeom prst="rect">
            <a:avLst/>
          </a:prstGeom>
          <a:effectLst>
            <a:glow rad="165100">
              <a:srgbClr val="FF0000">
                <a:alpha val="86000"/>
              </a:srgbClr>
            </a:glow>
          </a:effectLst>
        </p:spPr>
      </p:pic>
      <p:sp>
        <p:nvSpPr>
          <p:cNvPr id="45" name="TextBox 44"/>
          <p:cNvSpPr txBox="1"/>
          <p:nvPr/>
        </p:nvSpPr>
        <p:spPr>
          <a:xfrm rot="21564528">
            <a:off x="8753936" y="5694162"/>
            <a:ext cx="1300631" cy="461665"/>
          </a:xfrm>
          <a:prstGeom prst="rect">
            <a:avLst/>
          </a:prstGeom>
          <a:noFill/>
        </p:spPr>
        <p:txBody>
          <a:bodyPr wrap="square" rtlCol="0">
            <a:spAutoFit/>
          </a:bodyPr>
          <a:lstStyle/>
          <a:p>
            <a:pPr algn="ctr"/>
            <a:r>
              <a:rPr lang="en-PH" sz="2400" dirty="0" smtClean="0">
                <a:solidFill>
                  <a:schemeClr val="bg1"/>
                </a:solidFill>
                <a:latin typeface="Segoe UI Black" panose="020B0A02040204020203" pitchFamily="34" charset="0"/>
                <a:ea typeface="Segoe UI Black" panose="020B0A02040204020203" pitchFamily="34" charset="0"/>
                <a:cs typeface="Segoe UI Black" panose="020B0A02040204020203" pitchFamily="34" charset="0"/>
              </a:rPr>
              <a:t>April</a:t>
            </a:r>
            <a:endParaRPr lang="en-PH" sz="2400" dirty="0">
              <a:solidFill>
                <a:schemeClr val="bg1"/>
              </a:solidFill>
              <a:latin typeface="Segoe UI Black" panose="020B0A02040204020203" pitchFamily="34" charset="0"/>
              <a:ea typeface="Segoe UI Black" panose="020B0A02040204020203" pitchFamily="34" charset="0"/>
              <a:cs typeface="Segoe UI Black" panose="020B0A02040204020203" pitchFamily="34" charset="0"/>
            </a:endParaRPr>
          </a:p>
        </p:txBody>
      </p:sp>
      <p:pic>
        <p:nvPicPr>
          <p:cNvPr id="46" name="Picture 45"/>
          <p:cNvPicPr>
            <a:picLocks noChangeAspect="1"/>
          </p:cNvPicPr>
          <p:nvPr/>
        </p:nvPicPr>
        <p:blipFill rotWithShape="1">
          <a:blip r:embed="rId14" cstate="print">
            <a:extLst>
              <a:ext uri="{BEBA8EAE-BF5A-486C-A8C5-ECC9F3942E4B}">
                <a14:imgProps xmlns:a14="http://schemas.microsoft.com/office/drawing/2010/main">
                  <a14:imgLayer r:embed="rId15">
                    <a14:imgEffect>
                      <a14:backgroundRemoval t="3810" b="91270" l="25917" r="71500">
                        <a14:foregroundMark x1="37583" y1="10794" x2="37583" y2="20635"/>
                        <a14:foregroundMark x1="51083" y1="8095" x2="51000" y2="20159"/>
                        <a14:foregroundMark x1="61833" y1="9524" x2="61833" y2="19048"/>
                        <a14:foregroundMark x1="33417" y1="38571" x2="66333" y2="80794"/>
                        <a14:foregroundMark x1="67083" y1="33810" x2="32583" y2="81587"/>
                        <a14:foregroundMark x1="38917" y1="38095" x2="48750" y2="44603"/>
                        <a14:foregroundMark x1="32500" y1="33333" x2="35333" y2="41270"/>
                        <a14:foregroundMark x1="36583" y1="36349" x2="51750" y2="49524"/>
                        <a14:foregroundMark x1="64750" y1="39524" x2="63833" y2="64762"/>
                        <a14:foregroundMark x1="66750" y1="34603" x2="67000" y2="80476"/>
                        <a14:foregroundMark x1="60583" y1="47143" x2="59250" y2="64286"/>
                        <a14:foregroundMark x1="38417" y1="34286" x2="65833" y2="34286"/>
                        <a14:foregroundMark x1="35250" y1="44286" x2="33417" y2="79365"/>
                        <a14:foregroundMark x1="35667" y1="80476" x2="65417" y2="80476"/>
                        <a14:foregroundMark x1="39667" y1="57302" x2="39667" y2="57302"/>
                        <a14:foregroundMark x1="44583" y1="70000" x2="50833" y2="71111"/>
                      </a14:backgroundRemoval>
                    </a14:imgEffect>
                  </a14:imgLayer>
                </a14:imgProps>
              </a:ext>
              <a:ext uri="{28A0092B-C50C-407E-A947-70E740481C1C}">
                <a14:useLocalDpi xmlns:a14="http://schemas.microsoft.com/office/drawing/2010/main" val="0"/>
              </a:ext>
            </a:extLst>
          </a:blip>
          <a:srcRect l="25331" t="1740" r="23330" b="3010"/>
          <a:stretch/>
        </p:blipFill>
        <p:spPr>
          <a:xfrm>
            <a:off x="10166417" y="4764873"/>
            <a:ext cx="1819094" cy="2093127"/>
          </a:xfrm>
          <a:prstGeom prst="rect">
            <a:avLst/>
          </a:prstGeom>
          <a:effectLst>
            <a:glow rad="165100">
              <a:srgbClr val="FF0000">
                <a:alpha val="86000"/>
              </a:srgbClr>
            </a:glow>
          </a:effectLst>
        </p:spPr>
      </p:pic>
      <p:sp>
        <p:nvSpPr>
          <p:cNvPr id="47" name="TextBox 46"/>
          <p:cNvSpPr txBox="1"/>
          <p:nvPr/>
        </p:nvSpPr>
        <p:spPr>
          <a:xfrm rot="21564528">
            <a:off x="10384763" y="5602053"/>
            <a:ext cx="1300631" cy="707886"/>
          </a:xfrm>
          <a:prstGeom prst="rect">
            <a:avLst/>
          </a:prstGeom>
          <a:noFill/>
        </p:spPr>
        <p:txBody>
          <a:bodyPr wrap="square" rtlCol="0">
            <a:spAutoFit/>
          </a:bodyPr>
          <a:lstStyle/>
          <a:p>
            <a:pPr algn="ctr"/>
            <a:r>
              <a:rPr lang="en-PH" sz="2000" dirty="0" smtClean="0">
                <a:solidFill>
                  <a:schemeClr val="bg1"/>
                </a:solidFill>
                <a:latin typeface="Segoe UI Black" panose="020B0A02040204020203" pitchFamily="34" charset="0"/>
                <a:ea typeface="Segoe UI Black" panose="020B0A02040204020203" pitchFamily="34" charset="0"/>
                <a:cs typeface="Segoe UI Black" panose="020B0A02040204020203" pitchFamily="34" charset="0"/>
              </a:rPr>
              <a:t>April, 1</a:t>
            </a:r>
            <a:r>
              <a:rPr lang="en-PH" sz="2000" baseline="30000" dirty="0" smtClean="0">
                <a:solidFill>
                  <a:schemeClr val="bg1"/>
                </a:solidFill>
                <a:latin typeface="Segoe UI Black" panose="020B0A02040204020203" pitchFamily="34" charset="0"/>
                <a:ea typeface="Segoe UI Black" panose="020B0A02040204020203" pitchFamily="34" charset="0"/>
                <a:cs typeface="Segoe UI Black" panose="020B0A02040204020203" pitchFamily="34" charset="0"/>
              </a:rPr>
              <a:t>st</a:t>
            </a:r>
            <a:r>
              <a:rPr lang="en-PH" sz="2000" dirty="0" smtClean="0">
                <a:solidFill>
                  <a:schemeClr val="bg1"/>
                </a:solidFill>
                <a:latin typeface="Segoe UI Black" panose="020B0A02040204020203" pitchFamily="34" charset="0"/>
                <a:ea typeface="Segoe UI Black" panose="020B0A02040204020203" pitchFamily="34" charset="0"/>
                <a:cs typeface="Segoe UI Black" panose="020B0A02040204020203" pitchFamily="34" charset="0"/>
              </a:rPr>
              <a:t> Friday</a:t>
            </a:r>
            <a:endParaRPr lang="en-PH" sz="2000" dirty="0">
              <a:solidFill>
                <a:schemeClr val="bg1"/>
              </a:solidFill>
              <a:latin typeface="Segoe UI Black" panose="020B0A02040204020203" pitchFamily="34" charset="0"/>
              <a:ea typeface="Segoe UI Black" panose="020B0A02040204020203" pitchFamily="34" charset="0"/>
              <a:cs typeface="Segoe UI Black" panose="020B0A02040204020203" pitchFamily="34" charset="0"/>
            </a:endParaRPr>
          </a:p>
        </p:txBody>
      </p:sp>
      <p:pic>
        <p:nvPicPr>
          <p:cNvPr id="50" name="Picture 49"/>
          <p:cNvPicPr>
            <a:picLocks noChangeAspect="1"/>
          </p:cNvPicPr>
          <p:nvPr/>
        </p:nvPicPr>
        <p:blipFill rotWithShape="1">
          <a:blip r:embed="rId14" cstate="print">
            <a:extLst>
              <a:ext uri="{BEBA8EAE-BF5A-486C-A8C5-ECC9F3942E4B}">
                <a14:imgProps xmlns:a14="http://schemas.microsoft.com/office/drawing/2010/main">
                  <a14:imgLayer r:embed="rId15">
                    <a14:imgEffect>
                      <a14:backgroundRemoval t="3810" b="91270" l="25917" r="71500">
                        <a14:foregroundMark x1="37583" y1="10794" x2="37583" y2="20635"/>
                        <a14:foregroundMark x1="51083" y1="8095" x2="51000" y2="20159"/>
                        <a14:foregroundMark x1="61833" y1="9524" x2="61833" y2="19048"/>
                        <a14:foregroundMark x1="33417" y1="38571" x2="66333" y2="80794"/>
                        <a14:foregroundMark x1="67083" y1="33810" x2="32583" y2="81587"/>
                        <a14:foregroundMark x1="38917" y1="38095" x2="48750" y2="44603"/>
                        <a14:foregroundMark x1="32500" y1="33333" x2="35333" y2="41270"/>
                        <a14:foregroundMark x1="36583" y1="36349" x2="51750" y2="49524"/>
                        <a14:foregroundMark x1="64750" y1="39524" x2="63833" y2="64762"/>
                        <a14:foregroundMark x1="66750" y1="34603" x2="67000" y2="80476"/>
                        <a14:foregroundMark x1="60583" y1="47143" x2="59250" y2="64286"/>
                        <a14:foregroundMark x1="38417" y1="34286" x2="65833" y2="34286"/>
                        <a14:foregroundMark x1="35250" y1="44286" x2="33417" y2="79365"/>
                        <a14:foregroundMark x1="35667" y1="80476" x2="65417" y2="80476"/>
                        <a14:foregroundMark x1="39667" y1="57302" x2="39667" y2="57302"/>
                        <a14:foregroundMark x1="44583" y1="70000" x2="50833" y2="71111"/>
                      </a14:backgroundRemoval>
                    </a14:imgEffect>
                  </a14:imgLayer>
                </a14:imgProps>
              </a:ext>
              <a:ext uri="{28A0092B-C50C-407E-A947-70E740481C1C}">
                <a14:useLocalDpi xmlns:a14="http://schemas.microsoft.com/office/drawing/2010/main" val="0"/>
              </a:ext>
            </a:extLst>
          </a:blip>
          <a:srcRect l="25331" t="1740" r="23330" b="3010"/>
          <a:stretch/>
        </p:blipFill>
        <p:spPr>
          <a:xfrm>
            <a:off x="3818118" y="4800600"/>
            <a:ext cx="1819094" cy="1986486"/>
          </a:xfrm>
          <a:prstGeom prst="rect">
            <a:avLst/>
          </a:prstGeom>
          <a:effectLst>
            <a:glow rad="165100">
              <a:srgbClr val="FF0000">
                <a:alpha val="86000"/>
              </a:srgbClr>
            </a:glow>
          </a:effectLst>
        </p:spPr>
      </p:pic>
      <p:sp>
        <p:nvSpPr>
          <p:cNvPr id="51" name="TextBox 50"/>
          <p:cNvSpPr txBox="1"/>
          <p:nvPr/>
        </p:nvSpPr>
        <p:spPr>
          <a:xfrm rot="21564528">
            <a:off x="3964108" y="5588921"/>
            <a:ext cx="1463180" cy="646331"/>
          </a:xfrm>
          <a:prstGeom prst="rect">
            <a:avLst/>
          </a:prstGeom>
          <a:noFill/>
        </p:spPr>
        <p:txBody>
          <a:bodyPr wrap="square" rtlCol="0">
            <a:spAutoFit/>
          </a:bodyPr>
          <a:lstStyle/>
          <a:p>
            <a:pPr algn="ctr"/>
            <a:r>
              <a:rPr lang="en-PH" dirty="0" smtClean="0">
                <a:solidFill>
                  <a:schemeClr val="bg1"/>
                </a:solidFill>
                <a:latin typeface="Segoe UI Black" panose="020B0A02040204020203" pitchFamily="34" charset="0"/>
                <a:ea typeface="Segoe UI Black" panose="020B0A02040204020203" pitchFamily="34" charset="0"/>
                <a:cs typeface="Segoe UI Black" panose="020B0A02040204020203" pitchFamily="34" charset="0"/>
              </a:rPr>
              <a:t>October to November</a:t>
            </a:r>
            <a:endParaRPr lang="en-PH" dirty="0">
              <a:solidFill>
                <a:schemeClr val="bg1"/>
              </a:solidFill>
              <a:latin typeface="Segoe UI Black" panose="020B0A02040204020203" pitchFamily="34" charset="0"/>
              <a:ea typeface="Segoe UI Black" panose="020B0A02040204020203" pitchFamily="34" charset="0"/>
              <a:cs typeface="Segoe UI Black" panose="020B0A02040204020203" pitchFamily="34" charset="0"/>
            </a:endParaRPr>
          </a:p>
        </p:txBody>
      </p:sp>
    </p:spTree>
    <p:extLst>
      <p:ext uri="{BB962C8B-B14F-4D97-AF65-F5344CB8AC3E}">
        <p14:creationId xmlns:p14="http://schemas.microsoft.com/office/powerpoint/2010/main" val="346225834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fade">
                                      <p:cBhvr>
                                        <p:cTn id="10" dur="500"/>
                                        <p:tgtEl>
                                          <p:spTgt spid="3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nodeType="clickEffect">
                                  <p:stCondLst>
                                    <p:cond delay="0"/>
                                  </p:stCondLst>
                                  <p:childTnLst>
                                    <p:animEffect transition="out" filter="fade">
                                      <p:cBhvr>
                                        <p:cTn id="14" dur="500"/>
                                        <p:tgtEl>
                                          <p:spTgt spid="34"/>
                                        </p:tgtEl>
                                      </p:cBhvr>
                                    </p:animEffect>
                                    <p:set>
                                      <p:cBhvr>
                                        <p:cTn id="15" dur="1" fill="hold">
                                          <p:stCondLst>
                                            <p:cond delay="499"/>
                                          </p:stCondLst>
                                        </p:cTn>
                                        <p:tgtEl>
                                          <p:spTgt spid="34"/>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35"/>
                                        </p:tgtEl>
                                      </p:cBhvr>
                                    </p:animEffect>
                                    <p:set>
                                      <p:cBhvr>
                                        <p:cTn id="18" dur="1" fill="hold">
                                          <p:stCondLst>
                                            <p:cond delay="499"/>
                                          </p:stCondLst>
                                        </p:cTn>
                                        <p:tgtEl>
                                          <p:spTgt spid="35"/>
                                        </p:tgtEl>
                                        <p:attrNameLst>
                                          <p:attrName>style.visibility</p:attrName>
                                        </p:attrNameLst>
                                      </p:cBhvr>
                                      <p:to>
                                        <p:strVal val="hidden"/>
                                      </p:to>
                                    </p:set>
                                  </p:childTnLst>
                                </p:cTn>
                              </p:par>
                              <p:par>
                                <p:cTn id="19" presetID="10" presetClass="entr" presetSubtype="0" fill="hold" nodeType="with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fade">
                                      <p:cBhvr>
                                        <p:cTn id="21" dur="500"/>
                                        <p:tgtEl>
                                          <p:spTgt spid="36"/>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7"/>
                                        </p:tgtEl>
                                        <p:attrNameLst>
                                          <p:attrName>style.visibility</p:attrName>
                                        </p:attrNameLst>
                                      </p:cBhvr>
                                      <p:to>
                                        <p:strVal val="visible"/>
                                      </p:to>
                                    </p:set>
                                    <p:animEffect transition="in" filter="fade">
                                      <p:cBhvr>
                                        <p:cTn id="24" dur="500"/>
                                        <p:tgtEl>
                                          <p:spTgt spid="37"/>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nodeType="clickEffect">
                                  <p:stCondLst>
                                    <p:cond delay="0"/>
                                  </p:stCondLst>
                                  <p:childTnLst>
                                    <p:animEffect transition="out" filter="fade">
                                      <p:cBhvr>
                                        <p:cTn id="28" dur="500"/>
                                        <p:tgtEl>
                                          <p:spTgt spid="36"/>
                                        </p:tgtEl>
                                      </p:cBhvr>
                                    </p:animEffect>
                                    <p:set>
                                      <p:cBhvr>
                                        <p:cTn id="29" dur="1" fill="hold">
                                          <p:stCondLst>
                                            <p:cond delay="499"/>
                                          </p:stCondLst>
                                        </p:cTn>
                                        <p:tgtEl>
                                          <p:spTgt spid="36"/>
                                        </p:tgtEl>
                                        <p:attrNameLst>
                                          <p:attrName>style.visibility</p:attrName>
                                        </p:attrNameLst>
                                      </p:cBhvr>
                                      <p:to>
                                        <p:strVal val="hidden"/>
                                      </p:to>
                                    </p:set>
                                  </p:childTnLst>
                                </p:cTn>
                              </p:par>
                              <p:par>
                                <p:cTn id="30" presetID="10" presetClass="exit" presetSubtype="0" fill="hold" grpId="1" nodeType="withEffect">
                                  <p:stCondLst>
                                    <p:cond delay="0"/>
                                  </p:stCondLst>
                                  <p:childTnLst>
                                    <p:animEffect transition="out" filter="fade">
                                      <p:cBhvr>
                                        <p:cTn id="31" dur="500"/>
                                        <p:tgtEl>
                                          <p:spTgt spid="37"/>
                                        </p:tgtEl>
                                      </p:cBhvr>
                                    </p:animEffect>
                                    <p:set>
                                      <p:cBhvr>
                                        <p:cTn id="32" dur="1" fill="hold">
                                          <p:stCondLst>
                                            <p:cond delay="499"/>
                                          </p:stCondLst>
                                        </p:cTn>
                                        <p:tgtEl>
                                          <p:spTgt spid="37"/>
                                        </p:tgtEl>
                                        <p:attrNameLst>
                                          <p:attrName>style.visibility</p:attrName>
                                        </p:attrNameLst>
                                      </p:cBhvr>
                                      <p:to>
                                        <p:strVal val="hidden"/>
                                      </p:to>
                                    </p:set>
                                  </p:childTnLst>
                                </p:cTn>
                              </p:par>
                              <p:par>
                                <p:cTn id="33" presetID="10" presetClass="entr" presetSubtype="0" fill="hold" nodeType="with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fade">
                                      <p:cBhvr>
                                        <p:cTn id="35" dur="500"/>
                                        <p:tgtEl>
                                          <p:spTgt spid="38"/>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9"/>
                                        </p:tgtEl>
                                        <p:attrNameLst>
                                          <p:attrName>style.visibility</p:attrName>
                                        </p:attrNameLst>
                                      </p:cBhvr>
                                      <p:to>
                                        <p:strVal val="visible"/>
                                      </p:to>
                                    </p:set>
                                    <p:animEffect transition="in" filter="fade">
                                      <p:cBhvr>
                                        <p:cTn id="38" dur="500"/>
                                        <p:tgtEl>
                                          <p:spTgt spid="39"/>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xit" presetSubtype="0" fill="hold" nodeType="clickEffect">
                                  <p:stCondLst>
                                    <p:cond delay="0"/>
                                  </p:stCondLst>
                                  <p:childTnLst>
                                    <p:animEffect transition="out" filter="fade">
                                      <p:cBhvr>
                                        <p:cTn id="42" dur="500"/>
                                        <p:tgtEl>
                                          <p:spTgt spid="38"/>
                                        </p:tgtEl>
                                      </p:cBhvr>
                                    </p:animEffect>
                                    <p:set>
                                      <p:cBhvr>
                                        <p:cTn id="43" dur="1" fill="hold">
                                          <p:stCondLst>
                                            <p:cond delay="499"/>
                                          </p:stCondLst>
                                        </p:cTn>
                                        <p:tgtEl>
                                          <p:spTgt spid="38"/>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39"/>
                                        </p:tgtEl>
                                      </p:cBhvr>
                                    </p:animEffect>
                                    <p:set>
                                      <p:cBhvr>
                                        <p:cTn id="46" dur="1" fill="hold">
                                          <p:stCondLst>
                                            <p:cond delay="499"/>
                                          </p:stCondLst>
                                        </p:cTn>
                                        <p:tgtEl>
                                          <p:spTgt spid="39"/>
                                        </p:tgtEl>
                                        <p:attrNameLst>
                                          <p:attrName>style.visibility</p:attrName>
                                        </p:attrNameLst>
                                      </p:cBhvr>
                                      <p:to>
                                        <p:strVal val="hidden"/>
                                      </p:to>
                                    </p:set>
                                  </p:childTnLst>
                                </p:cTn>
                              </p:par>
                              <p:par>
                                <p:cTn id="47" presetID="10" presetClass="entr" presetSubtype="0" fill="hold" nodeType="withEffect">
                                  <p:stCondLst>
                                    <p:cond delay="0"/>
                                  </p:stCondLst>
                                  <p:childTnLst>
                                    <p:set>
                                      <p:cBhvr>
                                        <p:cTn id="48" dur="1" fill="hold">
                                          <p:stCondLst>
                                            <p:cond delay="0"/>
                                          </p:stCondLst>
                                        </p:cTn>
                                        <p:tgtEl>
                                          <p:spTgt spid="50"/>
                                        </p:tgtEl>
                                        <p:attrNameLst>
                                          <p:attrName>style.visibility</p:attrName>
                                        </p:attrNameLst>
                                      </p:cBhvr>
                                      <p:to>
                                        <p:strVal val="visible"/>
                                      </p:to>
                                    </p:set>
                                    <p:animEffect transition="in" filter="fade">
                                      <p:cBhvr>
                                        <p:cTn id="49" dur="500"/>
                                        <p:tgtEl>
                                          <p:spTgt spid="50"/>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51"/>
                                        </p:tgtEl>
                                        <p:attrNameLst>
                                          <p:attrName>style.visibility</p:attrName>
                                        </p:attrNameLst>
                                      </p:cBhvr>
                                      <p:to>
                                        <p:strVal val="visible"/>
                                      </p:to>
                                    </p:set>
                                    <p:animEffect transition="in" filter="fade">
                                      <p:cBhvr>
                                        <p:cTn id="52" dur="500"/>
                                        <p:tgtEl>
                                          <p:spTgt spid="51"/>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xit" presetSubtype="0" fill="hold" nodeType="clickEffect">
                                  <p:stCondLst>
                                    <p:cond delay="0"/>
                                  </p:stCondLst>
                                  <p:childTnLst>
                                    <p:animEffect transition="out" filter="fade">
                                      <p:cBhvr>
                                        <p:cTn id="56" dur="500"/>
                                        <p:tgtEl>
                                          <p:spTgt spid="50"/>
                                        </p:tgtEl>
                                      </p:cBhvr>
                                    </p:animEffect>
                                    <p:set>
                                      <p:cBhvr>
                                        <p:cTn id="57" dur="1" fill="hold">
                                          <p:stCondLst>
                                            <p:cond delay="499"/>
                                          </p:stCondLst>
                                        </p:cTn>
                                        <p:tgtEl>
                                          <p:spTgt spid="50"/>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500"/>
                                        <p:tgtEl>
                                          <p:spTgt spid="51"/>
                                        </p:tgtEl>
                                      </p:cBhvr>
                                    </p:animEffect>
                                    <p:set>
                                      <p:cBhvr>
                                        <p:cTn id="60" dur="1" fill="hold">
                                          <p:stCondLst>
                                            <p:cond delay="499"/>
                                          </p:stCondLst>
                                        </p:cTn>
                                        <p:tgtEl>
                                          <p:spTgt spid="51"/>
                                        </p:tgtEl>
                                        <p:attrNameLst>
                                          <p:attrName>style.visibility</p:attrName>
                                        </p:attrNameLst>
                                      </p:cBhvr>
                                      <p:to>
                                        <p:strVal val="hidden"/>
                                      </p:to>
                                    </p:set>
                                  </p:childTnLst>
                                </p:cTn>
                              </p:par>
                              <p:par>
                                <p:cTn id="61" presetID="10" presetClass="entr" presetSubtype="0" fill="hold" nodeType="withEffect">
                                  <p:stCondLst>
                                    <p:cond delay="0"/>
                                  </p:stCondLst>
                                  <p:childTnLst>
                                    <p:set>
                                      <p:cBhvr>
                                        <p:cTn id="62" dur="1" fill="hold">
                                          <p:stCondLst>
                                            <p:cond delay="0"/>
                                          </p:stCondLst>
                                        </p:cTn>
                                        <p:tgtEl>
                                          <p:spTgt spid="40"/>
                                        </p:tgtEl>
                                        <p:attrNameLst>
                                          <p:attrName>style.visibility</p:attrName>
                                        </p:attrNameLst>
                                      </p:cBhvr>
                                      <p:to>
                                        <p:strVal val="visible"/>
                                      </p:to>
                                    </p:set>
                                    <p:animEffect transition="in" filter="fade">
                                      <p:cBhvr>
                                        <p:cTn id="63" dur="500"/>
                                        <p:tgtEl>
                                          <p:spTgt spid="40"/>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41"/>
                                        </p:tgtEl>
                                        <p:attrNameLst>
                                          <p:attrName>style.visibility</p:attrName>
                                        </p:attrNameLst>
                                      </p:cBhvr>
                                      <p:to>
                                        <p:strVal val="visible"/>
                                      </p:to>
                                    </p:set>
                                    <p:animEffect transition="in" filter="fade">
                                      <p:cBhvr>
                                        <p:cTn id="66" dur="500"/>
                                        <p:tgtEl>
                                          <p:spTgt spid="41"/>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xit" presetSubtype="0" fill="hold" nodeType="clickEffect">
                                  <p:stCondLst>
                                    <p:cond delay="0"/>
                                  </p:stCondLst>
                                  <p:childTnLst>
                                    <p:animEffect transition="out" filter="fade">
                                      <p:cBhvr>
                                        <p:cTn id="70" dur="500"/>
                                        <p:tgtEl>
                                          <p:spTgt spid="40"/>
                                        </p:tgtEl>
                                      </p:cBhvr>
                                    </p:animEffect>
                                    <p:set>
                                      <p:cBhvr>
                                        <p:cTn id="71" dur="1" fill="hold">
                                          <p:stCondLst>
                                            <p:cond delay="499"/>
                                          </p:stCondLst>
                                        </p:cTn>
                                        <p:tgtEl>
                                          <p:spTgt spid="40"/>
                                        </p:tgtEl>
                                        <p:attrNameLst>
                                          <p:attrName>style.visibility</p:attrName>
                                        </p:attrNameLst>
                                      </p:cBhvr>
                                      <p:to>
                                        <p:strVal val="hidden"/>
                                      </p:to>
                                    </p:set>
                                  </p:childTnLst>
                                </p:cTn>
                              </p:par>
                              <p:par>
                                <p:cTn id="72" presetID="10" presetClass="exit" presetSubtype="0" fill="hold" grpId="1" nodeType="withEffect">
                                  <p:stCondLst>
                                    <p:cond delay="0"/>
                                  </p:stCondLst>
                                  <p:childTnLst>
                                    <p:animEffect transition="out" filter="fade">
                                      <p:cBhvr>
                                        <p:cTn id="73" dur="500"/>
                                        <p:tgtEl>
                                          <p:spTgt spid="41"/>
                                        </p:tgtEl>
                                      </p:cBhvr>
                                    </p:animEffect>
                                    <p:set>
                                      <p:cBhvr>
                                        <p:cTn id="74" dur="1" fill="hold">
                                          <p:stCondLst>
                                            <p:cond delay="499"/>
                                          </p:stCondLst>
                                        </p:cTn>
                                        <p:tgtEl>
                                          <p:spTgt spid="41"/>
                                        </p:tgtEl>
                                        <p:attrNameLst>
                                          <p:attrName>style.visibility</p:attrName>
                                        </p:attrNameLst>
                                      </p:cBhvr>
                                      <p:to>
                                        <p:strVal val="hidden"/>
                                      </p:to>
                                    </p:set>
                                  </p:childTnLst>
                                </p:cTn>
                              </p:par>
                              <p:par>
                                <p:cTn id="75" presetID="10" presetClass="entr" presetSubtype="0" fill="hold" grpId="0" nodeType="withEffect">
                                  <p:stCondLst>
                                    <p:cond delay="0"/>
                                  </p:stCondLst>
                                  <p:childTnLst>
                                    <p:set>
                                      <p:cBhvr>
                                        <p:cTn id="76" dur="1" fill="hold">
                                          <p:stCondLst>
                                            <p:cond delay="0"/>
                                          </p:stCondLst>
                                        </p:cTn>
                                        <p:tgtEl>
                                          <p:spTgt spid="43"/>
                                        </p:tgtEl>
                                        <p:attrNameLst>
                                          <p:attrName>style.visibility</p:attrName>
                                        </p:attrNameLst>
                                      </p:cBhvr>
                                      <p:to>
                                        <p:strVal val="visible"/>
                                      </p:to>
                                    </p:set>
                                    <p:animEffect transition="in" filter="fade">
                                      <p:cBhvr>
                                        <p:cTn id="77" dur="500"/>
                                        <p:tgtEl>
                                          <p:spTgt spid="43"/>
                                        </p:tgtEl>
                                      </p:cBhvr>
                                    </p:animEffect>
                                  </p:childTnLst>
                                </p:cTn>
                              </p:par>
                              <p:par>
                                <p:cTn id="78" presetID="10" presetClass="entr" presetSubtype="0" fill="hold" nodeType="withEffect">
                                  <p:stCondLst>
                                    <p:cond delay="0"/>
                                  </p:stCondLst>
                                  <p:childTnLst>
                                    <p:set>
                                      <p:cBhvr>
                                        <p:cTn id="79" dur="1" fill="hold">
                                          <p:stCondLst>
                                            <p:cond delay="0"/>
                                          </p:stCondLst>
                                        </p:cTn>
                                        <p:tgtEl>
                                          <p:spTgt spid="42"/>
                                        </p:tgtEl>
                                        <p:attrNameLst>
                                          <p:attrName>style.visibility</p:attrName>
                                        </p:attrNameLst>
                                      </p:cBhvr>
                                      <p:to>
                                        <p:strVal val="visible"/>
                                      </p:to>
                                    </p:set>
                                    <p:animEffect transition="in" filter="fade">
                                      <p:cBhvr>
                                        <p:cTn id="80" dur="500"/>
                                        <p:tgtEl>
                                          <p:spTgt spid="42"/>
                                        </p:tgtEl>
                                      </p:cBhvr>
                                    </p:animEffect>
                                  </p:childTnLst>
                                </p:cTn>
                              </p:par>
                            </p:childTnLst>
                          </p:cTn>
                        </p:par>
                      </p:childTnLst>
                    </p:cTn>
                  </p:par>
                  <p:par>
                    <p:cTn id="81" fill="hold">
                      <p:stCondLst>
                        <p:cond delay="indefinite"/>
                      </p:stCondLst>
                      <p:childTnLst>
                        <p:par>
                          <p:cTn id="82" fill="hold">
                            <p:stCondLst>
                              <p:cond delay="0"/>
                            </p:stCondLst>
                            <p:childTnLst>
                              <p:par>
                                <p:cTn id="83" presetID="10" presetClass="exit" presetSubtype="0" fill="hold" nodeType="clickEffect">
                                  <p:stCondLst>
                                    <p:cond delay="0"/>
                                  </p:stCondLst>
                                  <p:childTnLst>
                                    <p:animEffect transition="out" filter="fade">
                                      <p:cBhvr>
                                        <p:cTn id="84" dur="500"/>
                                        <p:tgtEl>
                                          <p:spTgt spid="40"/>
                                        </p:tgtEl>
                                      </p:cBhvr>
                                    </p:animEffect>
                                    <p:set>
                                      <p:cBhvr>
                                        <p:cTn id="85" dur="1" fill="hold">
                                          <p:stCondLst>
                                            <p:cond delay="499"/>
                                          </p:stCondLst>
                                        </p:cTn>
                                        <p:tgtEl>
                                          <p:spTgt spid="40"/>
                                        </p:tgtEl>
                                        <p:attrNameLst>
                                          <p:attrName>style.visibility</p:attrName>
                                        </p:attrNameLst>
                                      </p:cBhvr>
                                      <p:to>
                                        <p:strVal val="hidden"/>
                                      </p:to>
                                    </p:set>
                                  </p:childTnLst>
                                </p:cTn>
                              </p:par>
                              <p:par>
                                <p:cTn id="86" presetID="10" presetClass="exit" presetSubtype="0" fill="hold" grpId="2" nodeType="withEffect">
                                  <p:stCondLst>
                                    <p:cond delay="0"/>
                                  </p:stCondLst>
                                  <p:childTnLst>
                                    <p:animEffect transition="out" filter="fade">
                                      <p:cBhvr>
                                        <p:cTn id="87" dur="500"/>
                                        <p:tgtEl>
                                          <p:spTgt spid="41"/>
                                        </p:tgtEl>
                                      </p:cBhvr>
                                    </p:animEffect>
                                    <p:set>
                                      <p:cBhvr>
                                        <p:cTn id="88" dur="1" fill="hold">
                                          <p:stCondLst>
                                            <p:cond delay="499"/>
                                          </p:stCondLst>
                                        </p:cTn>
                                        <p:tgtEl>
                                          <p:spTgt spid="41"/>
                                        </p:tgtEl>
                                        <p:attrNameLst>
                                          <p:attrName>style.visibility</p:attrName>
                                        </p:attrNameLst>
                                      </p:cBhvr>
                                      <p:to>
                                        <p:strVal val="hidden"/>
                                      </p:to>
                                    </p:set>
                                  </p:childTnLst>
                                </p:cTn>
                              </p:par>
                            </p:childTnLst>
                          </p:cTn>
                        </p:par>
                      </p:childTnLst>
                    </p:cTn>
                  </p:par>
                  <p:par>
                    <p:cTn id="89" fill="hold">
                      <p:stCondLst>
                        <p:cond delay="indefinite"/>
                      </p:stCondLst>
                      <p:childTnLst>
                        <p:par>
                          <p:cTn id="90" fill="hold">
                            <p:stCondLst>
                              <p:cond delay="0"/>
                            </p:stCondLst>
                            <p:childTnLst>
                              <p:par>
                                <p:cTn id="91" presetID="10" presetClass="exit" presetSubtype="0" fill="hold" grpId="1" nodeType="clickEffect">
                                  <p:stCondLst>
                                    <p:cond delay="0"/>
                                  </p:stCondLst>
                                  <p:childTnLst>
                                    <p:animEffect transition="out" filter="fade">
                                      <p:cBhvr>
                                        <p:cTn id="92" dur="500"/>
                                        <p:tgtEl>
                                          <p:spTgt spid="43"/>
                                        </p:tgtEl>
                                      </p:cBhvr>
                                    </p:animEffect>
                                    <p:set>
                                      <p:cBhvr>
                                        <p:cTn id="93" dur="1" fill="hold">
                                          <p:stCondLst>
                                            <p:cond delay="499"/>
                                          </p:stCondLst>
                                        </p:cTn>
                                        <p:tgtEl>
                                          <p:spTgt spid="43"/>
                                        </p:tgtEl>
                                        <p:attrNameLst>
                                          <p:attrName>style.visibility</p:attrName>
                                        </p:attrNameLst>
                                      </p:cBhvr>
                                      <p:to>
                                        <p:strVal val="hidden"/>
                                      </p:to>
                                    </p:set>
                                  </p:childTnLst>
                                </p:cTn>
                              </p:par>
                              <p:par>
                                <p:cTn id="94" presetID="10" presetClass="exit" presetSubtype="0" fill="hold" nodeType="withEffect">
                                  <p:stCondLst>
                                    <p:cond delay="0"/>
                                  </p:stCondLst>
                                  <p:childTnLst>
                                    <p:animEffect transition="out" filter="fade">
                                      <p:cBhvr>
                                        <p:cTn id="95" dur="500"/>
                                        <p:tgtEl>
                                          <p:spTgt spid="42"/>
                                        </p:tgtEl>
                                      </p:cBhvr>
                                    </p:animEffect>
                                    <p:set>
                                      <p:cBhvr>
                                        <p:cTn id="96" dur="1" fill="hold">
                                          <p:stCondLst>
                                            <p:cond delay="499"/>
                                          </p:stCondLst>
                                        </p:cTn>
                                        <p:tgtEl>
                                          <p:spTgt spid="42"/>
                                        </p:tgtEl>
                                        <p:attrNameLst>
                                          <p:attrName>style.visibility</p:attrName>
                                        </p:attrNameLst>
                                      </p:cBhvr>
                                      <p:to>
                                        <p:strVal val="hidden"/>
                                      </p:to>
                                    </p:set>
                                  </p:childTnLst>
                                </p:cTn>
                              </p:par>
                              <p:par>
                                <p:cTn id="97" presetID="10" presetClass="entr" presetSubtype="0" fill="hold" nodeType="withEffect">
                                  <p:stCondLst>
                                    <p:cond delay="0"/>
                                  </p:stCondLst>
                                  <p:childTnLst>
                                    <p:set>
                                      <p:cBhvr>
                                        <p:cTn id="98" dur="1" fill="hold">
                                          <p:stCondLst>
                                            <p:cond delay="0"/>
                                          </p:stCondLst>
                                        </p:cTn>
                                        <p:tgtEl>
                                          <p:spTgt spid="44"/>
                                        </p:tgtEl>
                                        <p:attrNameLst>
                                          <p:attrName>style.visibility</p:attrName>
                                        </p:attrNameLst>
                                      </p:cBhvr>
                                      <p:to>
                                        <p:strVal val="visible"/>
                                      </p:to>
                                    </p:set>
                                    <p:animEffect transition="in" filter="fade">
                                      <p:cBhvr>
                                        <p:cTn id="99" dur="500"/>
                                        <p:tgtEl>
                                          <p:spTgt spid="44"/>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45"/>
                                        </p:tgtEl>
                                        <p:attrNameLst>
                                          <p:attrName>style.visibility</p:attrName>
                                        </p:attrNameLst>
                                      </p:cBhvr>
                                      <p:to>
                                        <p:strVal val="visible"/>
                                      </p:to>
                                    </p:set>
                                    <p:animEffect transition="in" filter="fade">
                                      <p:cBhvr>
                                        <p:cTn id="102" dur="500"/>
                                        <p:tgtEl>
                                          <p:spTgt spid="45"/>
                                        </p:tgtEl>
                                      </p:cBhvr>
                                    </p:animEffect>
                                  </p:childTnLst>
                                </p:cTn>
                              </p:par>
                            </p:childTnLst>
                          </p:cTn>
                        </p:par>
                      </p:childTnLst>
                    </p:cTn>
                  </p:par>
                  <p:par>
                    <p:cTn id="103" fill="hold">
                      <p:stCondLst>
                        <p:cond delay="indefinite"/>
                      </p:stCondLst>
                      <p:childTnLst>
                        <p:par>
                          <p:cTn id="104" fill="hold">
                            <p:stCondLst>
                              <p:cond delay="0"/>
                            </p:stCondLst>
                            <p:childTnLst>
                              <p:par>
                                <p:cTn id="105" presetID="10" presetClass="exit" presetSubtype="0" fill="hold" nodeType="clickEffect">
                                  <p:stCondLst>
                                    <p:cond delay="0"/>
                                  </p:stCondLst>
                                  <p:childTnLst>
                                    <p:animEffect transition="out" filter="fade">
                                      <p:cBhvr>
                                        <p:cTn id="106" dur="500"/>
                                        <p:tgtEl>
                                          <p:spTgt spid="44"/>
                                        </p:tgtEl>
                                      </p:cBhvr>
                                    </p:animEffect>
                                    <p:set>
                                      <p:cBhvr>
                                        <p:cTn id="107" dur="1" fill="hold">
                                          <p:stCondLst>
                                            <p:cond delay="499"/>
                                          </p:stCondLst>
                                        </p:cTn>
                                        <p:tgtEl>
                                          <p:spTgt spid="44"/>
                                        </p:tgtEl>
                                        <p:attrNameLst>
                                          <p:attrName>style.visibility</p:attrName>
                                        </p:attrNameLst>
                                      </p:cBhvr>
                                      <p:to>
                                        <p:strVal val="hidden"/>
                                      </p:to>
                                    </p:set>
                                  </p:childTnLst>
                                </p:cTn>
                              </p:par>
                              <p:par>
                                <p:cTn id="108" presetID="10" presetClass="exit" presetSubtype="0" fill="hold" grpId="1" nodeType="withEffect">
                                  <p:stCondLst>
                                    <p:cond delay="0"/>
                                  </p:stCondLst>
                                  <p:childTnLst>
                                    <p:animEffect transition="out" filter="fade">
                                      <p:cBhvr>
                                        <p:cTn id="109" dur="500"/>
                                        <p:tgtEl>
                                          <p:spTgt spid="45"/>
                                        </p:tgtEl>
                                      </p:cBhvr>
                                    </p:animEffect>
                                    <p:set>
                                      <p:cBhvr>
                                        <p:cTn id="110" dur="1" fill="hold">
                                          <p:stCondLst>
                                            <p:cond delay="499"/>
                                          </p:stCondLst>
                                        </p:cTn>
                                        <p:tgtEl>
                                          <p:spTgt spid="45"/>
                                        </p:tgtEl>
                                        <p:attrNameLst>
                                          <p:attrName>style.visibility</p:attrName>
                                        </p:attrNameLst>
                                      </p:cBhvr>
                                      <p:to>
                                        <p:strVal val="hidden"/>
                                      </p:to>
                                    </p:set>
                                  </p:childTnLst>
                                </p:cTn>
                              </p:par>
                              <p:par>
                                <p:cTn id="111" presetID="10" presetClass="entr" presetSubtype="0" fill="hold" nodeType="withEffect">
                                  <p:stCondLst>
                                    <p:cond delay="0"/>
                                  </p:stCondLst>
                                  <p:childTnLst>
                                    <p:set>
                                      <p:cBhvr>
                                        <p:cTn id="112" dur="1" fill="hold">
                                          <p:stCondLst>
                                            <p:cond delay="0"/>
                                          </p:stCondLst>
                                        </p:cTn>
                                        <p:tgtEl>
                                          <p:spTgt spid="46"/>
                                        </p:tgtEl>
                                        <p:attrNameLst>
                                          <p:attrName>style.visibility</p:attrName>
                                        </p:attrNameLst>
                                      </p:cBhvr>
                                      <p:to>
                                        <p:strVal val="visible"/>
                                      </p:to>
                                    </p:set>
                                    <p:animEffect transition="in" filter="fade">
                                      <p:cBhvr>
                                        <p:cTn id="113" dur="500"/>
                                        <p:tgtEl>
                                          <p:spTgt spid="46"/>
                                        </p:tgtEl>
                                      </p:cBhvr>
                                    </p:animEffect>
                                  </p:childTnLst>
                                </p:cTn>
                              </p:par>
                              <p:par>
                                <p:cTn id="114" presetID="10" presetClass="entr" presetSubtype="0" fill="hold" grpId="0" nodeType="withEffect">
                                  <p:stCondLst>
                                    <p:cond delay="0"/>
                                  </p:stCondLst>
                                  <p:childTnLst>
                                    <p:set>
                                      <p:cBhvr>
                                        <p:cTn id="115" dur="1" fill="hold">
                                          <p:stCondLst>
                                            <p:cond delay="0"/>
                                          </p:stCondLst>
                                        </p:cTn>
                                        <p:tgtEl>
                                          <p:spTgt spid="47"/>
                                        </p:tgtEl>
                                        <p:attrNameLst>
                                          <p:attrName>style.visibility</p:attrName>
                                        </p:attrNameLst>
                                      </p:cBhvr>
                                      <p:to>
                                        <p:strVal val="visible"/>
                                      </p:to>
                                    </p:set>
                                    <p:animEffect transition="in" filter="fade">
                                      <p:cBhvr>
                                        <p:cTn id="116"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5" grpId="1"/>
      <p:bldP spid="37" grpId="0"/>
      <p:bldP spid="37" grpId="1"/>
      <p:bldP spid="39" grpId="0"/>
      <p:bldP spid="39" grpId="1"/>
      <p:bldP spid="41" grpId="0"/>
      <p:bldP spid="41" grpId="1"/>
      <p:bldP spid="41" grpId="2"/>
      <p:bldP spid="43" grpId="0"/>
      <p:bldP spid="43" grpId="1"/>
      <p:bldP spid="45" grpId="0"/>
      <p:bldP spid="45" grpId="1"/>
      <p:bldP spid="47" grpId="0"/>
      <p:bldP spid="51" grpId="0"/>
      <p:bldP spid="51"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8012" y="1066800"/>
            <a:ext cx="10969943" cy="5029200"/>
          </a:xfrm>
        </p:spPr>
        <p:txBody>
          <a:bodyPr/>
          <a:lstStyle/>
          <a:p>
            <a:r>
              <a:rPr lang="en-PH" dirty="0" smtClean="0">
                <a:solidFill>
                  <a:schemeClr val="tx1"/>
                </a:solidFill>
              </a:rPr>
              <a:t>Presentation slides prepared by:</a:t>
            </a:r>
            <a:br>
              <a:rPr lang="en-PH" dirty="0" smtClean="0">
                <a:solidFill>
                  <a:schemeClr val="tx1"/>
                </a:solidFill>
              </a:rPr>
            </a:br>
            <a:r>
              <a:rPr lang="en-PH" dirty="0">
                <a:solidFill>
                  <a:schemeClr val="tx1"/>
                </a:solidFill>
              </a:rPr>
              <a:t/>
            </a:r>
            <a:br>
              <a:rPr lang="en-PH" dirty="0">
                <a:solidFill>
                  <a:schemeClr val="tx1"/>
                </a:solidFill>
              </a:rPr>
            </a:br>
            <a:r>
              <a:rPr lang="en-PH" b="1" dirty="0" smtClean="0">
                <a:solidFill>
                  <a:schemeClr val="tx1"/>
                </a:solidFill>
              </a:rPr>
              <a:t>Dr. Allan S. Reyes</a:t>
            </a:r>
            <a:br>
              <a:rPr lang="en-PH" b="1" dirty="0" smtClean="0">
                <a:solidFill>
                  <a:schemeClr val="tx1"/>
                </a:solidFill>
              </a:rPr>
            </a:br>
            <a:r>
              <a:rPr lang="en-PH" sz="3600" dirty="0" smtClean="0">
                <a:solidFill>
                  <a:schemeClr val="tx1"/>
                </a:solidFill>
              </a:rPr>
              <a:t>Senior Program Manager, RCTQ</a:t>
            </a:r>
            <a:r>
              <a:rPr lang="en-PH" dirty="0" smtClean="0">
                <a:solidFill>
                  <a:schemeClr val="tx1"/>
                </a:solidFill>
              </a:rPr>
              <a:t/>
            </a:r>
            <a:br>
              <a:rPr lang="en-PH" dirty="0" smtClean="0">
                <a:solidFill>
                  <a:schemeClr val="tx1"/>
                </a:solidFill>
              </a:rPr>
            </a:br>
            <a:r>
              <a:rPr lang="en-PH" sz="2400" dirty="0" smtClean="0">
                <a:solidFill>
                  <a:schemeClr val="tx1"/>
                </a:solidFill>
              </a:rPr>
              <a:t> </a:t>
            </a:r>
            <a:r>
              <a:rPr lang="en-PH" sz="3600" dirty="0" smtClean="0">
                <a:solidFill>
                  <a:schemeClr val="tx1"/>
                </a:solidFill>
              </a:rPr>
              <a:t> </a:t>
            </a:r>
            <a:r>
              <a:rPr lang="en-PH" dirty="0">
                <a:solidFill>
                  <a:schemeClr val="tx1"/>
                </a:solidFill>
              </a:rPr>
              <a:t/>
            </a:r>
            <a:br>
              <a:rPr lang="en-PH" dirty="0">
                <a:solidFill>
                  <a:schemeClr val="tx1"/>
                </a:solidFill>
              </a:rPr>
            </a:br>
            <a:r>
              <a:rPr lang="en-PH" b="1" dirty="0" smtClean="0">
                <a:solidFill>
                  <a:schemeClr val="tx1"/>
                </a:solidFill>
              </a:rPr>
              <a:t>Lizette Anne L. Carpio</a:t>
            </a:r>
            <a:br>
              <a:rPr lang="en-PH" b="1" dirty="0" smtClean="0">
                <a:solidFill>
                  <a:schemeClr val="tx1"/>
                </a:solidFill>
              </a:rPr>
            </a:br>
            <a:r>
              <a:rPr lang="en-PH" sz="3600" dirty="0" smtClean="0">
                <a:solidFill>
                  <a:schemeClr val="tx1"/>
                </a:solidFill>
              </a:rPr>
              <a:t>Research Officer, RCTQ</a:t>
            </a:r>
            <a:r>
              <a:rPr lang="en-PH" dirty="0">
                <a:solidFill>
                  <a:schemeClr val="tx1"/>
                </a:solidFill>
              </a:rPr>
              <a:t/>
            </a:r>
            <a:br>
              <a:rPr lang="en-PH" dirty="0">
                <a:solidFill>
                  <a:schemeClr val="tx1"/>
                </a:solidFill>
              </a:rPr>
            </a:br>
            <a:endParaRPr lang="en-PH" dirty="0">
              <a:solidFill>
                <a:schemeClr val="tx1"/>
              </a:solidFill>
            </a:endParaRPr>
          </a:p>
        </p:txBody>
      </p:sp>
    </p:spTree>
    <p:extLst>
      <p:ext uri="{BB962C8B-B14F-4D97-AF65-F5344CB8AC3E}">
        <p14:creationId xmlns:p14="http://schemas.microsoft.com/office/powerpoint/2010/main" val="414077284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2" y="74755"/>
            <a:ext cx="10969943" cy="611045"/>
          </a:xfrm>
        </p:spPr>
        <p:txBody>
          <a:bodyPr/>
          <a:lstStyle/>
          <a:p>
            <a:pPr algn="l"/>
            <a:r>
              <a:rPr lang="en-US" dirty="0" smtClean="0">
                <a:solidFill>
                  <a:schemeClr val="bg1"/>
                </a:solidFill>
              </a:rPr>
              <a:t>Raters</a:t>
            </a:r>
            <a:endParaRPr lang="en-US" dirty="0">
              <a:solidFill>
                <a:schemeClr val="bg1"/>
              </a:solidFill>
            </a:endParaRPr>
          </a:p>
        </p:txBody>
      </p:sp>
      <p:pic>
        <p:nvPicPr>
          <p:cNvPr id="5" name="Content Placeholder 10"/>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b="18331"/>
          <a:stretch/>
        </p:blipFill>
        <p:spPr>
          <a:xfrm>
            <a:off x="7053407" y="3315929"/>
            <a:ext cx="1511010" cy="2120095"/>
          </a:xfr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22412" y="3200400"/>
            <a:ext cx="1403664" cy="2543336"/>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345590" y="3221664"/>
            <a:ext cx="1282222" cy="2598185"/>
          </a:xfrm>
          <a:prstGeom prst="rect">
            <a:avLst/>
          </a:prstGeom>
        </p:spPr>
      </p:pic>
      <p:sp>
        <p:nvSpPr>
          <p:cNvPr id="12" name="TextBox 11"/>
          <p:cNvSpPr txBox="1"/>
          <p:nvPr/>
        </p:nvSpPr>
        <p:spPr>
          <a:xfrm>
            <a:off x="379412" y="1066800"/>
            <a:ext cx="10134600" cy="1815882"/>
          </a:xfrm>
          <a:prstGeom prst="rect">
            <a:avLst/>
          </a:prstGeom>
          <a:noFill/>
        </p:spPr>
        <p:txBody>
          <a:bodyPr wrap="square" rtlCol="0">
            <a:spAutoFit/>
          </a:bodyPr>
          <a:lstStyle/>
          <a:p>
            <a:r>
              <a:rPr lang="en-US" sz="2800" dirty="0" smtClean="0">
                <a:latin typeface="Helvetica" pitchFamily="34" charset="0"/>
              </a:rPr>
              <a:t>Raters refer to the </a:t>
            </a:r>
            <a:r>
              <a:rPr lang="en-US" sz="2800" dirty="0" smtClean="0">
                <a:solidFill>
                  <a:srgbClr val="0000FF"/>
                </a:solidFill>
                <a:latin typeface="Helvetica" pitchFamily="34" charset="0"/>
              </a:rPr>
              <a:t>School Heads </a:t>
            </a:r>
            <a:r>
              <a:rPr lang="en-US" sz="2800" dirty="0" smtClean="0">
                <a:latin typeface="Helvetica" pitchFamily="34" charset="0"/>
              </a:rPr>
              <a:t>(e.g. Principals, Teachers-in-Charge, Head Teachers), </a:t>
            </a:r>
            <a:r>
              <a:rPr lang="en-US" sz="2800" dirty="0" smtClean="0">
                <a:solidFill>
                  <a:srgbClr val="0000FF"/>
                </a:solidFill>
                <a:latin typeface="Helvetica" pitchFamily="34" charset="0"/>
              </a:rPr>
              <a:t>Department Heads </a:t>
            </a:r>
            <a:r>
              <a:rPr lang="en-US" sz="2800" dirty="0" smtClean="0">
                <a:latin typeface="Helvetica" pitchFamily="34" charset="0"/>
              </a:rPr>
              <a:t>and/or </a:t>
            </a:r>
            <a:r>
              <a:rPr lang="en-US" sz="2800" dirty="0" smtClean="0">
                <a:solidFill>
                  <a:srgbClr val="0000FF"/>
                </a:solidFill>
                <a:latin typeface="Helvetica" pitchFamily="34" charset="0"/>
              </a:rPr>
              <a:t>Master teachers</a:t>
            </a:r>
            <a:r>
              <a:rPr lang="en-US" sz="2800" dirty="0" smtClean="0">
                <a:latin typeface="Helvetica" pitchFamily="34" charset="0"/>
              </a:rPr>
              <a:t> who assess teacher portfolios to assess teacher performance.</a:t>
            </a:r>
            <a:endParaRPr lang="en-US" sz="2800" dirty="0">
              <a:latin typeface="Helvetica" pitchFamily="34" charset="0"/>
            </a:endParaRPr>
          </a:p>
        </p:txBody>
      </p:sp>
      <p:pic>
        <p:nvPicPr>
          <p:cNvPr id="16" name="Picture 15"/>
          <p:cNvPicPr>
            <a:picLocks noChangeAspect="1"/>
          </p:cNvPicPr>
          <p:nvPr/>
        </p:nvPicPr>
        <p:blipFill rotWithShape="1">
          <a:blip r:embed="rId6" cstate="print">
            <a:extLst>
              <a:ext uri="{28A0092B-C50C-407E-A947-70E740481C1C}">
                <a14:useLocalDpi xmlns:a14="http://schemas.microsoft.com/office/drawing/2010/main" val="0"/>
              </a:ext>
            </a:extLst>
          </a:blip>
          <a:srcRect l="11454" r="12119" b="44795"/>
          <a:stretch/>
        </p:blipFill>
        <p:spPr>
          <a:xfrm flipH="1">
            <a:off x="3046412" y="3092049"/>
            <a:ext cx="2133600" cy="2235195"/>
          </a:xfrm>
          <a:prstGeom prst="rect">
            <a:avLst/>
          </a:prstGeom>
        </p:spPr>
      </p:pic>
      <p:sp>
        <p:nvSpPr>
          <p:cNvPr id="15" name="TextBox 14"/>
          <p:cNvSpPr txBox="1"/>
          <p:nvPr/>
        </p:nvSpPr>
        <p:spPr>
          <a:xfrm>
            <a:off x="3427412" y="5300179"/>
            <a:ext cx="1600200" cy="615553"/>
          </a:xfrm>
          <a:prstGeom prst="rect">
            <a:avLst/>
          </a:prstGeom>
          <a:noFill/>
        </p:spPr>
        <p:txBody>
          <a:bodyPr wrap="square" rtlCol="0">
            <a:spAutoFit/>
          </a:bodyPr>
          <a:lstStyle/>
          <a:p>
            <a:pPr algn="ctr"/>
            <a:r>
              <a:rPr lang="en-US" sz="1700" b="1" dirty="0" smtClean="0">
                <a:latin typeface="Segoe UI Black" panose="020B0A02040204020203" pitchFamily="34" charset="0"/>
                <a:ea typeface="Segoe UI Black" panose="020B0A02040204020203" pitchFamily="34" charset="0"/>
                <a:cs typeface="Segoe UI Black" panose="020B0A02040204020203" pitchFamily="34" charset="0"/>
              </a:rPr>
              <a:t>TEACHER-IN-CHARGE</a:t>
            </a:r>
            <a:endParaRPr lang="en-US" sz="1700" b="1" dirty="0">
              <a:latin typeface="Segoe UI Black" panose="020B0A02040204020203" pitchFamily="34" charset="0"/>
              <a:ea typeface="Segoe UI Black" panose="020B0A02040204020203" pitchFamily="34" charset="0"/>
              <a:cs typeface="Segoe UI Black" panose="020B0A02040204020203" pitchFamily="34" charset="0"/>
            </a:endParaRPr>
          </a:p>
        </p:txBody>
      </p:sp>
      <p:pic>
        <p:nvPicPr>
          <p:cNvPr id="18" name="Picture 17"/>
          <p:cNvPicPr>
            <a:picLocks noChangeAspect="1"/>
          </p:cNvPicPr>
          <p:nvPr/>
        </p:nvPicPr>
        <p:blipFill>
          <a:blip r:embed="rId7">
            <a:extLst>
              <a:ext uri="{BEBA8EAE-BF5A-486C-A8C5-ECC9F3942E4B}">
                <a14:imgProps xmlns:a14="http://schemas.microsoft.com/office/drawing/2010/main">
                  <a14:imgLayer r:embed="rId8">
                    <a14:imgEffect>
                      <a14:sharpenSoften amount="5000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8971415" y="3281681"/>
            <a:ext cx="1269384" cy="2204719"/>
          </a:xfrm>
          <a:prstGeom prst="rect">
            <a:avLst/>
          </a:prstGeom>
        </p:spPr>
      </p:pic>
      <p:pic>
        <p:nvPicPr>
          <p:cNvPr id="22" name="Content Placeholder 10"/>
          <p:cNvPicPr>
            <a:picLocks noChangeAspect="1"/>
          </p:cNvPicPr>
          <p:nvPr/>
        </p:nvPicPr>
        <p:blipFill rotWithShape="1">
          <a:blip r:embed="rId3" cstate="print">
            <a:extLst>
              <a:ext uri="{28A0092B-C50C-407E-A947-70E740481C1C}">
                <a14:useLocalDpi xmlns:a14="http://schemas.microsoft.com/office/drawing/2010/main" val="0"/>
              </a:ext>
            </a:extLst>
          </a:blip>
          <a:srcRect t="86024"/>
          <a:stretch/>
        </p:blipFill>
        <p:spPr>
          <a:xfrm>
            <a:off x="8850602" y="5607955"/>
            <a:ext cx="1511010" cy="362828"/>
          </a:xfrm>
          <a:prstGeom prst="rect">
            <a:avLst/>
          </a:prstGeom>
        </p:spPr>
      </p:pic>
      <p:sp>
        <p:nvSpPr>
          <p:cNvPr id="23" name="TextBox 22"/>
          <p:cNvSpPr txBox="1"/>
          <p:nvPr/>
        </p:nvSpPr>
        <p:spPr>
          <a:xfrm>
            <a:off x="6932612" y="5404247"/>
            <a:ext cx="1752600" cy="615553"/>
          </a:xfrm>
          <a:prstGeom prst="rect">
            <a:avLst/>
          </a:prstGeom>
          <a:noFill/>
        </p:spPr>
        <p:txBody>
          <a:bodyPr wrap="square" rtlCol="0">
            <a:spAutoFit/>
          </a:bodyPr>
          <a:lstStyle/>
          <a:p>
            <a:pPr algn="ctr"/>
            <a:r>
              <a:rPr lang="en-US" sz="1700" b="1" dirty="0" smtClean="0">
                <a:latin typeface="Segoe UI Black" panose="020B0A02040204020203" pitchFamily="34" charset="0"/>
                <a:ea typeface="Segoe UI Black" panose="020B0A02040204020203" pitchFamily="34" charset="0"/>
                <a:cs typeface="Segoe UI Black" panose="020B0A02040204020203" pitchFamily="34" charset="0"/>
              </a:rPr>
              <a:t>DEPARTMENT HEAD</a:t>
            </a:r>
            <a:endParaRPr lang="en-US" sz="1700" b="1" dirty="0">
              <a:latin typeface="Segoe UI Black" panose="020B0A02040204020203" pitchFamily="34" charset="0"/>
              <a:ea typeface="Segoe UI Black" panose="020B0A02040204020203" pitchFamily="34" charset="0"/>
              <a:cs typeface="Segoe UI Black" panose="020B0A02040204020203" pitchFamily="34" charset="0"/>
            </a:endParaRPr>
          </a:p>
        </p:txBody>
      </p:sp>
    </p:spTree>
    <p:extLst>
      <p:ext uri="{BB962C8B-B14F-4D97-AF65-F5344CB8AC3E}">
        <p14:creationId xmlns:p14="http://schemas.microsoft.com/office/powerpoint/2010/main" val="360427873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2" y="74755"/>
            <a:ext cx="10969943" cy="611045"/>
          </a:xfrm>
        </p:spPr>
        <p:txBody>
          <a:bodyPr/>
          <a:lstStyle/>
          <a:p>
            <a:pPr algn="l"/>
            <a:r>
              <a:rPr lang="en-US" dirty="0" smtClean="0">
                <a:solidFill>
                  <a:schemeClr val="bg1"/>
                </a:solidFill>
              </a:rPr>
              <a:t>Ratees</a:t>
            </a:r>
            <a:endParaRPr lang="en-US" dirty="0">
              <a:solidFill>
                <a:schemeClr val="bg1"/>
              </a:solidFill>
            </a:endParaRPr>
          </a:p>
        </p:txBody>
      </p:sp>
      <p:sp>
        <p:nvSpPr>
          <p:cNvPr id="12" name="TextBox 11"/>
          <p:cNvSpPr txBox="1"/>
          <p:nvPr/>
        </p:nvSpPr>
        <p:spPr>
          <a:xfrm>
            <a:off x="379412" y="1066800"/>
            <a:ext cx="10134600" cy="954107"/>
          </a:xfrm>
          <a:prstGeom prst="rect">
            <a:avLst/>
          </a:prstGeom>
          <a:noFill/>
        </p:spPr>
        <p:txBody>
          <a:bodyPr wrap="square" rtlCol="0">
            <a:spAutoFit/>
          </a:bodyPr>
          <a:lstStyle/>
          <a:p>
            <a:r>
              <a:rPr lang="en-US" sz="2800" dirty="0" smtClean="0">
                <a:latin typeface="Helvetica" pitchFamily="34" charset="0"/>
              </a:rPr>
              <a:t>Ratees are </a:t>
            </a:r>
            <a:r>
              <a:rPr lang="en-US" sz="2800" dirty="0" smtClean="0">
                <a:solidFill>
                  <a:srgbClr val="0000FF"/>
                </a:solidFill>
                <a:latin typeface="Helvetica" pitchFamily="34" charset="0"/>
              </a:rPr>
              <a:t>Teacher I-III and Master Teacher I-IV </a:t>
            </a:r>
            <a:r>
              <a:rPr lang="en-US" sz="2800" dirty="0" smtClean="0">
                <a:latin typeface="Helvetica" pitchFamily="34" charset="0"/>
              </a:rPr>
              <a:t>who submit their portfolios as evidence of their teaching performance.</a:t>
            </a:r>
            <a:endParaRPr lang="en-US" sz="2800" dirty="0">
              <a:latin typeface="Helvetica" pitchFamily="34" charset="0"/>
            </a:endParaRPr>
          </a:p>
        </p:txBody>
      </p:sp>
      <p:grpSp>
        <p:nvGrpSpPr>
          <p:cNvPr id="13" name="Group 12"/>
          <p:cNvGrpSpPr/>
          <p:nvPr/>
        </p:nvGrpSpPr>
        <p:grpSpPr>
          <a:xfrm>
            <a:off x="760412" y="2667000"/>
            <a:ext cx="6589549" cy="2706205"/>
            <a:chOff x="2227248" y="2514600"/>
            <a:chExt cx="7686337" cy="3006215"/>
          </a:xfrm>
        </p:grpSpPr>
        <p:pic>
          <p:nvPicPr>
            <p:cNvPr id="14" name="Picture 13" descr="Screen Clipping"/>
            <p:cNvPicPr>
              <a:picLocks noChangeAspect="1"/>
            </p:cNvPicPr>
            <p:nvPr/>
          </p:nvPicPr>
          <p:blipFill>
            <a:blip r:embed="rId3">
              <a:extLst>
                <a:ext uri="{BEBA8EAE-BF5A-486C-A8C5-ECC9F3942E4B}">
                  <a14:imgProps xmlns:a14="http://schemas.microsoft.com/office/drawing/2010/main">
                    <a14:imgLayer r:embed="rId4">
                      <a14:imgEffect>
                        <a14:backgroundRemoval t="0" b="100000" l="0" r="100000">
                          <a14:foregroundMark x1="38679" y1="60150" x2="53774" y2="60150"/>
                          <a14:foregroundMark x1="36321" y1="74436" x2="32547" y2="94361"/>
                          <a14:foregroundMark x1="57547" y1="83083" x2="58962" y2="97368"/>
                          <a14:foregroundMark x1="60377" y1="85338" x2="79245" y2="98496"/>
                          <a14:foregroundMark x1="59434" y1="78195" x2="88208" y2="94361"/>
                          <a14:foregroundMark x1="33019" y1="85338" x2="16038" y2="99248"/>
                          <a14:foregroundMark x1="33962" y1="80075" x2="2358" y2="93985"/>
                          <a14:foregroundMark x1="60377" y1="79323" x2="91981" y2="80075"/>
                          <a14:backgroundMark x1="32547" y1="74060" x2="25000" y2="72180"/>
                          <a14:backgroundMark x1="31604" y1="77068" x2="17453" y2="77068"/>
                        </a14:backgroundRemoval>
                      </a14:imgEffect>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4182011" y="3021938"/>
              <a:ext cx="1991586" cy="2498877"/>
            </a:xfrm>
            <a:prstGeom prst="rect">
              <a:avLst/>
            </a:prstGeom>
          </p:spPr>
        </p:pic>
        <p:pic>
          <p:nvPicPr>
            <p:cNvPr id="15" name="Picture 14" descr="Screen Clipping"/>
            <p:cNvPicPr>
              <a:picLocks noChangeAspect="1"/>
            </p:cNvPicPr>
            <p:nvPr/>
          </p:nvPicPr>
          <p:blipFill>
            <a:blip r:embed="rId5">
              <a:extLst>
                <a:ext uri="{BEBA8EAE-BF5A-486C-A8C5-ECC9F3942E4B}">
                  <a14:imgProps xmlns:a14="http://schemas.microsoft.com/office/drawing/2010/main">
                    <a14:imgLayer r:embed="rId6">
                      <a14:imgEffect>
                        <a14:backgroundRemoval t="0" b="100000" l="0" r="100000"/>
                      </a14:imgEffect>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2227248" y="2848239"/>
              <a:ext cx="1757016" cy="2535899"/>
            </a:xfrm>
            <a:prstGeom prst="rect">
              <a:avLst/>
            </a:prstGeom>
          </p:spPr>
        </p:pic>
        <p:pic>
          <p:nvPicPr>
            <p:cNvPr id="16" name="Picture 1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075612" y="3174338"/>
              <a:ext cx="1837973" cy="2317064"/>
            </a:xfrm>
            <a:prstGeom prst="rect">
              <a:avLst/>
            </a:prstGeom>
          </p:spPr>
        </p:pic>
        <p:pic>
          <p:nvPicPr>
            <p:cNvPr id="17" name="Picture 1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414154" y="2514600"/>
              <a:ext cx="1813858" cy="2618115"/>
            </a:xfrm>
            <a:prstGeom prst="rect">
              <a:avLst/>
            </a:prstGeom>
          </p:spPr>
        </p:pic>
      </p:grpSp>
      <p:pic>
        <p:nvPicPr>
          <p:cNvPr id="18" name="Picture 17" descr="Screen Clipping"/>
          <p:cNvPicPr>
            <a:picLocks noChangeAspect="1"/>
          </p:cNvPicPr>
          <p:nvPr/>
        </p:nvPicPr>
        <p:blipFill rotWithShape="1">
          <a:blip r:embed="rId9">
            <a:extLst>
              <a:ext uri="{BEBA8EAE-BF5A-486C-A8C5-ECC9F3942E4B}">
                <a14:imgProps xmlns:a14="http://schemas.microsoft.com/office/drawing/2010/main">
                  <a14:imgLayer r:embed="rId10">
                    <a14:imgEffect>
                      <a14:backgroundRemoval t="34236" b="100000" l="8977" r="82226">
                        <a14:foregroundMark x1="28187" y1="38104" x2="34470" y2="45648"/>
                        <a14:foregroundMark x1="25673" y1="45841" x2="24955" y2="49323"/>
                        <a14:foregroundMark x1="31957" y1="46228" x2="31059" y2="49323"/>
                        <a14:foregroundMark x1="64991" y1="38685" x2="65171" y2="80271"/>
                        <a14:foregroundMark x1="66966" y1="38685" x2="72172" y2="41779"/>
                        <a14:foregroundMark x1="56014" y1="45068" x2="59605" y2="57640"/>
                        <a14:foregroundMark x1="74686" y1="49323" x2="72531" y2="55899"/>
                        <a14:foregroundMark x1="55655" y1="65764" x2="57451" y2="69439"/>
                        <a14:foregroundMark x1="61221" y1="67118" x2="63555" y2="68859"/>
                        <a14:foregroundMark x1="62118" y1="97872" x2="64632" y2="95745"/>
                        <a14:foregroundMark x1="34111" y1="40812" x2="36984" y2="52224"/>
                        <a14:foregroundMark x1="26930" y1="39072" x2="18671" y2="51644"/>
                        <a14:foregroundMark x1="71454" y1="59768" x2="68582" y2="71567"/>
                      </a14:backgroundRemoval>
                    </a14:imgEffect>
                  </a14:imgLayer>
                </a14:imgProps>
              </a:ext>
              <a:ext uri="{28A0092B-C50C-407E-A947-70E740481C1C}">
                <a14:useLocalDpi xmlns:a14="http://schemas.microsoft.com/office/drawing/2010/main" val="0"/>
              </a:ext>
            </a:extLst>
          </a:blip>
          <a:srcRect l="50297" t="32299" b="25561"/>
          <a:stretch/>
        </p:blipFill>
        <p:spPr>
          <a:xfrm>
            <a:off x="9364742" y="2779270"/>
            <a:ext cx="3285616" cy="2585648"/>
          </a:xfrm>
          <a:prstGeom prst="rect">
            <a:avLst/>
          </a:prstGeom>
          <a:effectLst>
            <a:glow rad="25400">
              <a:schemeClr val="tx1"/>
            </a:glow>
          </a:effectLst>
        </p:spPr>
      </p:pic>
      <p:pic>
        <p:nvPicPr>
          <p:cNvPr id="19" name="Content Placeholder 3" descr="Screen Clipping"/>
          <p:cNvPicPr>
            <a:picLocks noGrp="1" noChangeAspect="1"/>
          </p:cNvPicPr>
          <p:nvPr>
            <p:ph idx="1"/>
          </p:nvPr>
        </p:nvPicPr>
        <p:blipFill rotWithShape="1">
          <a:blip r:embed="rId11">
            <a:extLst>
              <a:ext uri="{BEBA8EAE-BF5A-486C-A8C5-ECC9F3942E4B}">
                <a14:imgProps xmlns:a14="http://schemas.microsoft.com/office/drawing/2010/main">
                  <a14:imgLayer r:embed="rId12">
                    <a14:imgEffect>
                      <a14:backgroundRemoval t="0" b="100000" l="0" r="100000">
                        <a14:foregroundMark x1="10491" y1="7385" x2="28795" y2="36327"/>
                        <a14:foregroundMark x1="41518" y1="12176" x2="8259" y2="35130"/>
                        <a14:foregroundMark x1="68750" y1="15569" x2="84598" y2="39321"/>
                        <a14:foregroundMark x1="95982" y1="16168" x2="66295" y2="44511"/>
                        <a14:foregroundMark x1="77009" y1="51697" x2="78125" y2="88423"/>
                        <a14:foregroundMark x1="26786" y1="73253" x2="3125" y2="95609"/>
                        <a14:foregroundMark x1="26116" y1="87226" x2="16518" y2="95808"/>
                      </a14:backgroundRemoval>
                    </a14:imgEffect>
                  </a14:imgLayer>
                </a14:imgProps>
              </a:ext>
              <a:ext uri="{28A0092B-C50C-407E-A947-70E740481C1C}">
                <a14:useLocalDpi xmlns:a14="http://schemas.microsoft.com/office/drawing/2010/main" val="0"/>
              </a:ext>
            </a:extLst>
          </a:blip>
          <a:srcRect l="62121" t="47379" r="3030" b="6556"/>
          <a:stretch/>
        </p:blipFill>
        <p:spPr>
          <a:xfrm>
            <a:off x="7673459" y="3123707"/>
            <a:ext cx="1700299" cy="2513486"/>
          </a:xfrm>
        </p:spPr>
      </p:pic>
    </p:spTree>
    <p:extLst>
      <p:ext uri="{BB962C8B-B14F-4D97-AF65-F5344CB8AC3E}">
        <p14:creationId xmlns:p14="http://schemas.microsoft.com/office/powerpoint/2010/main" val="25308254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1745638862"/>
              </p:ext>
            </p:extLst>
          </p:nvPr>
        </p:nvGraphicFramePr>
        <p:xfrm>
          <a:off x="3218864" y="838200"/>
          <a:ext cx="8228013" cy="2590800"/>
        </p:xfrm>
        <a:graphic>
          <a:graphicData uri="http://schemas.openxmlformats.org/drawingml/2006/table">
            <a:tbl>
              <a:tblPr firstRow="1" bandRow="1">
                <a:tableStyleId>{5C22544A-7EE6-4342-B048-85BDC9FD1C3A}</a:tableStyleId>
              </a:tblPr>
              <a:tblGrid>
                <a:gridCol w="8228013"/>
              </a:tblGrid>
              <a:tr h="25908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5400" b="1" dirty="0" smtClean="0">
                          <a:latin typeface="Helvetica" panose="020B0604020202020204" pitchFamily="34" charset="0"/>
                          <a:cs typeface="Helvetica" panose="020B0604020202020204" pitchFamily="34" charset="0"/>
                        </a:rPr>
                        <a:t>Performance Planning </a:t>
                      </a:r>
                    </a:p>
                    <a:p>
                      <a:pPr marL="0" marR="0" indent="0" algn="ctr" defTabSz="914400" rtl="0" eaLnBrk="1" fontAlgn="auto" latinLnBrk="0" hangingPunct="1">
                        <a:lnSpc>
                          <a:spcPct val="100000"/>
                        </a:lnSpc>
                        <a:spcBef>
                          <a:spcPts val="0"/>
                        </a:spcBef>
                        <a:spcAft>
                          <a:spcPts val="0"/>
                        </a:spcAft>
                        <a:buClrTx/>
                        <a:buSzTx/>
                        <a:buFontTx/>
                        <a:buNone/>
                        <a:tabLst/>
                        <a:defRPr/>
                      </a:pPr>
                      <a:r>
                        <a:rPr lang="en-US" sz="5400" b="1" dirty="0" smtClean="0">
                          <a:latin typeface="Helvetica" panose="020B0604020202020204" pitchFamily="34" charset="0"/>
                          <a:cs typeface="Helvetica" panose="020B0604020202020204" pitchFamily="34" charset="0"/>
                        </a:rPr>
                        <a:t>and Commitment</a:t>
                      </a:r>
                    </a:p>
                  </a:txBody>
                  <a:tcPr anchor="ctr">
                    <a:lnL w="127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solidFill>
                      <a:schemeClr val="tx2"/>
                    </a:solidFill>
                  </a:tcPr>
                </a:tc>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49929722"/>
              </p:ext>
            </p:extLst>
          </p:nvPr>
        </p:nvGraphicFramePr>
        <p:xfrm>
          <a:off x="18465" y="762000"/>
          <a:ext cx="3429000" cy="1143000"/>
        </p:xfrm>
        <a:graphic>
          <a:graphicData uri="http://schemas.openxmlformats.org/drawingml/2006/table">
            <a:tbl>
              <a:tblPr firstRow="1" bandRow="1">
                <a:tableStyleId>{5C22544A-7EE6-4342-B048-85BDC9FD1C3A}</a:tableStyleId>
              </a:tblPr>
              <a:tblGrid>
                <a:gridCol w="3429000"/>
              </a:tblGrid>
              <a:tr h="1143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6000" b="1" dirty="0" smtClean="0">
                          <a:solidFill>
                            <a:schemeClr val="tx2"/>
                          </a:solidFill>
                          <a:latin typeface="Helvetica" panose="020B0604020202020204" pitchFamily="34" charset="0"/>
                          <a:cs typeface="Helvetica" panose="020B0604020202020204" pitchFamily="34" charset="0"/>
                        </a:rPr>
                        <a:t>Phase</a:t>
                      </a:r>
                      <a:endParaRPr lang="en-US" sz="9600" b="1" dirty="0" smtClean="0">
                        <a:solidFill>
                          <a:schemeClr val="tx2"/>
                        </a:solidFill>
                        <a:latin typeface="Helvetica" panose="020B0604020202020204" pitchFamily="34" charset="0"/>
                        <a:cs typeface="Helvetica" panose="020B0604020202020204" pitchFamily="34" charset="0"/>
                      </a:endParaRPr>
                    </a:p>
                  </a:txBody>
                  <a:tcPr>
                    <a:lnL w="127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noFill/>
                  </a:tcPr>
                </a:tc>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2272420773"/>
              </p:ext>
            </p:extLst>
          </p:nvPr>
        </p:nvGraphicFramePr>
        <p:xfrm>
          <a:off x="18465" y="1386840"/>
          <a:ext cx="3429000" cy="2194560"/>
        </p:xfrm>
        <a:graphic>
          <a:graphicData uri="http://schemas.openxmlformats.org/drawingml/2006/table">
            <a:tbl>
              <a:tblPr firstRow="1" bandRow="1">
                <a:tableStyleId>{5C22544A-7EE6-4342-B048-85BDC9FD1C3A}</a:tableStyleId>
              </a:tblPr>
              <a:tblGrid>
                <a:gridCol w="3429000"/>
              </a:tblGrid>
              <a:tr h="1143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800" b="1" dirty="0" smtClean="0">
                          <a:solidFill>
                            <a:schemeClr val="tx2"/>
                          </a:solidFill>
                          <a:latin typeface="Helvetica" panose="020B0604020202020204" pitchFamily="34" charset="0"/>
                          <a:cs typeface="Helvetica" panose="020B0604020202020204" pitchFamily="34" charset="0"/>
                        </a:rPr>
                        <a:t>I</a:t>
                      </a:r>
                      <a:endParaRPr lang="en-US" sz="34400" b="1" dirty="0" smtClean="0">
                        <a:solidFill>
                          <a:schemeClr val="tx2"/>
                        </a:solidFill>
                        <a:latin typeface="Helvetica" panose="020B0604020202020204" pitchFamily="34" charset="0"/>
                        <a:cs typeface="Helvetica" panose="020B0604020202020204" pitchFamily="34" charset="0"/>
                      </a:endParaRPr>
                    </a:p>
                  </a:txBody>
                  <a:tcPr>
                    <a:lnL w="127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noFill/>
                  </a:tcPr>
                </a:tc>
              </a:tr>
            </a:tbl>
          </a:graphicData>
        </a:graphic>
      </p:graphicFrame>
      <p:pic>
        <p:nvPicPr>
          <p:cNvPr id="2" name="Picture 1"/>
          <p:cNvPicPr>
            <a:picLocks noChangeAspect="1"/>
          </p:cNvPicPr>
          <p:nvPr/>
        </p:nvPicPr>
        <p:blipFill rotWithShape="1">
          <a:blip r:embed="rId3">
            <a:extLst>
              <a:ext uri="{BEBA8EAE-BF5A-486C-A8C5-ECC9F3942E4B}">
                <a14:imgProps xmlns:a14="http://schemas.microsoft.com/office/drawing/2010/main">
                  <a14:imgLayer r:embed="rId4">
                    <a14:imgEffect>
                      <a14:backgroundRemoval t="3810" b="91270" l="25917" r="71500">
                        <a14:foregroundMark x1="37583" y1="10794" x2="37583" y2="20635"/>
                        <a14:foregroundMark x1="51083" y1="8095" x2="51000" y2="20159"/>
                        <a14:foregroundMark x1="61833" y1="9524" x2="61833" y2="19048"/>
                        <a14:foregroundMark x1="33417" y1="38571" x2="66333" y2="80794"/>
                        <a14:foregroundMark x1="67083" y1="33810" x2="32583" y2="81587"/>
                        <a14:foregroundMark x1="38917" y1="38095" x2="48750" y2="44603"/>
                        <a14:foregroundMark x1="32500" y1="33333" x2="35333" y2="41270"/>
                        <a14:foregroundMark x1="36583" y1="36349" x2="51750" y2="49524"/>
                        <a14:foregroundMark x1="64750" y1="39524" x2="63833" y2="64762"/>
                        <a14:foregroundMark x1="66750" y1="34603" x2="67000" y2="80476"/>
                        <a14:foregroundMark x1="60583" y1="47143" x2="59250" y2="64286"/>
                        <a14:foregroundMark x1="38417" y1="34286" x2="65833" y2="34286"/>
                        <a14:foregroundMark x1="35250" y1="44286" x2="33417" y2="79365"/>
                        <a14:foregroundMark x1="35667" y1="80476" x2="65417" y2="80476"/>
                        <a14:foregroundMark x1="39667" y1="57302" x2="39667" y2="57302"/>
                        <a14:foregroundMark x1="44583" y1="70000" x2="50833" y2="71111"/>
                      </a14:backgroundRemoval>
                    </a14:imgEffect>
                  </a14:imgLayer>
                </a14:imgProps>
              </a:ext>
              <a:ext uri="{28A0092B-C50C-407E-A947-70E740481C1C}">
                <a14:useLocalDpi xmlns:a14="http://schemas.microsoft.com/office/drawing/2010/main" val="0"/>
              </a:ext>
            </a:extLst>
          </a:blip>
          <a:srcRect l="25331" t="1740" r="23330" b="3010"/>
          <a:stretch/>
        </p:blipFill>
        <p:spPr>
          <a:xfrm rot="21232150">
            <a:off x="4005367" y="2790047"/>
            <a:ext cx="6615459" cy="4031017"/>
          </a:xfrm>
          <a:prstGeom prst="rect">
            <a:avLst/>
          </a:prstGeom>
          <a:effectLst>
            <a:glow rad="165100">
              <a:srgbClr val="FF0000">
                <a:alpha val="86000"/>
              </a:srgbClr>
            </a:glow>
          </a:effectLst>
        </p:spPr>
      </p:pic>
      <p:sp>
        <p:nvSpPr>
          <p:cNvPr id="3" name="TextBox 2"/>
          <p:cNvSpPr txBox="1"/>
          <p:nvPr/>
        </p:nvSpPr>
        <p:spPr>
          <a:xfrm rot="21206578">
            <a:off x="4949830" y="4036996"/>
            <a:ext cx="4587648" cy="2185214"/>
          </a:xfrm>
          <a:prstGeom prst="rect">
            <a:avLst/>
          </a:prstGeom>
          <a:noFill/>
        </p:spPr>
        <p:txBody>
          <a:bodyPr wrap="square" rtlCol="0">
            <a:spAutoFit/>
          </a:bodyPr>
          <a:lstStyle/>
          <a:p>
            <a:pPr algn="ctr"/>
            <a:r>
              <a:rPr lang="en-PH" sz="4000" dirty="0" smtClean="0">
                <a:solidFill>
                  <a:schemeClr val="bg1"/>
                </a:solidFill>
                <a:latin typeface="Segoe UI Black" panose="020B0A02040204020203" pitchFamily="34" charset="0"/>
                <a:ea typeface="Segoe UI Black" panose="020B0A02040204020203" pitchFamily="34" charset="0"/>
                <a:cs typeface="Segoe UI Black" panose="020B0A02040204020203" pitchFamily="34" charset="0"/>
              </a:rPr>
              <a:t>MAY</a:t>
            </a:r>
          </a:p>
          <a:p>
            <a:pPr algn="ctr"/>
            <a:r>
              <a:rPr lang="en-PH" sz="3200" i="1" dirty="0" smtClean="0">
                <a:solidFill>
                  <a:schemeClr val="bg1"/>
                </a:solidFill>
                <a:latin typeface="Segoe UI Black" panose="020B0A02040204020203" pitchFamily="34" charset="0"/>
                <a:ea typeface="Segoe UI Black" panose="020B0A02040204020203" pitchFamily="34" charset="0"/>
                <a:cs typeface="Segoe UI Black" panose="020B0A02040204020203" pitchFamily="34" charset="0"/>
              </a:rPr>
              <a:t>last week or a week before the opening of classes</a:t>
            </a:r>
            <a:endParaRPr lang="en-PH" sz="4800" i="1" dirty="0">
              <a:solidFill>
                <a:schemeClr val="bg1"/>
              </a:solidFill>
              <a:latin typeface="Segoe UI Black" panose="020B0A02040204020203" pitchFamily="34" charset="0"/>
              <a:ea typeface="Segoe UI Black" panose="020B0A02040204020203" pitchFamily="34" charset="0"/>
              <a:cs typeface="Segoe UI Black" panose="020B0A02040204020203" pitchFamily="34" charset="0"/>
            </a:endParaRPr>
          </a:p>
        </p:txBody>
      </p:sp>
    </p:spTree>
    <p:extLst>
      <p:ext uri="{BB962C8B-B14F-4D97-AF65-F5344CB8AC3E}">
        <p14:creationId xmlns:p14="http://schemas.microsoft.com/office/powerpoint/2010/main" val="365806853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4" name="Table 53"/>
          <p:cNvGraphicFramePr>
            <a:graphicFrameLocks noGrp="1"/>
          </p:cNvGraphicFramePr>
          <p:nvPr>
            <p:extLst>
              <p:ext uri="{D42A27DB-BD31-4B8C-83A1-F6EECF244321}">
                <p14:modId xmlns:p14="http://schemas.microsoft.com/office/powerpoint/2010/main" val="173149850"/>
              </p:ext>
            </p:extLst>
          </p:nvPr>
        </p:nvGraphicFramePr>
        <p:xfrm>
          <a:off x="227012" y="914400"/>
          <a:ext cx="9753600" cy="1143000"/>
        </p:xfrm>
        <a:graphic>
          <a:graphicData uri="http://schemas.openxmlformats.org/drawingml/2006/table">
            <a:tbl>
              <a:tblPr firstRow="1" bandRow="1">
                <a:tableStyleId>{5C22544A-7EE6-4342-B048-85BDC9FD1C3A}</a:tableStyleId>
              </a:tblPr>
              <a:tblGrid>
                <a:gridCol w="684195"/>
                <a:gridCol w="9069405"/>
              </a:tblGrid>
              <a:tr h="1143000">
                <a:tc>
                  <a:txBody>
                    <a:bodyPr/>
                    <a:lstStyle/>
                    <a:p>
                      <a:pPr algn="ctr"/>
                      <a:r>
                        <a:rPr lang="en-US" sz="4800" b="1" dirty="0" smtClean="0">
                          <a:latin typeface="Helvetica" panose="020B0604020202020204" pitchFamily="34" charset="0"/>
                          <a:cs typeface="Helvetica" panose="020B0604020202020204" pitchFamily="34" charset="0"/>
                        </a:rPr>
                        <a:t>I</a:t>
                      </a:r>
                      <a:endParaRPr lang="en-US" sz="2800" b="1" dirty="0">
                        <a:latin typeface="Helvetica" panose="020B0604020202020204" pitchFamily="34" charset="0"/>
                        <a:cs typeface="Helvetica" panose="020B0604020202020204" pitchFamily="34" charset="0"/>
                      </a:endParaRPr>
                    </a:p>
                  </a:txBody>
                  <a:tcPr anchor="ctr">
                    <a:lnL w="12700" cmpd="sng">
                      <a:noFill/>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solidFill>
                      <a:schemeClr val="tx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800" b="1" dirty="0" smtClean="0">
                          <a:latin typeface="Helvetica" panose="020B0604020202020204" pitchFamily="34" charset="0"/>
                          <a:cs typeface="Helvetica" panose="020B0604020202020204" pitchFamily="34" charset="0"/>
                        </a:rPr>
                        <a:t>PERFORMANCE PLANNING </a:t>
                      </a:r>
                    </a:p>
                    <a:p>
                      <a:pPr marL="0" marR="0" indent="0" algn="l" defTabSz="914400" rtl="0" eaLnBrk="1" fontAlgn="auto" latinLnBrk="0" hangingPunct="1">
                        <a:lnSpc>
                          <a:spcPct val="100000"/>
                        </a:lnSpc>
                        <a:spcBef>
                          <a:spcPts val="0"/>
                        </a:spcBef>
                        <a:spcAft>
                          <a:spcPts val="0"/>
                        </a:spcAft>
                        <a:buClrTx/>
                        <a:buSzTx/>
                        <a:buFontTx/>
                        <a:buNone/>
                        <a:tabLst/>
                        <a:defRPr/>
                      </a:pPr>
                      <a:r>
                        <a:rPr lang="en-US" sz="2800" b="1" dirty="0" smtClean="0">
                          <a:latin typeface="Helvetica" panose="020B0604020202020204" pitchFamily="34" charset="0"/>
                          <a:cs typeface="Helvetica" panose="020B0604020202020204" pitchFamily="34" charset="0"/>
                        </a:rPr>
                        <a:t>AND COMMITMENT</a:t>
                      </a:r>
                    </a:p>
                  </a:txBody>
                  <a:tcPr anchor="ctr">
                    <a:lnL w="127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solidFill>
                      <a:schemeClr val="tx2"/>
                    </a:solidFill>
                  </a:tcPr>
                </a:tc>
              </a:tr>
            </a:tbl>
          </a:graphicData>
        </a:graphic>
      </p:graphicFrame>
      <p:sp>
        <p:nvSpPr>
          <p:cNvPr id="57" name="Rectangle 56"/>
          <p:cNvSpPr/>
          <p:nvPr/>
        </p:nvSpPr>
        <p:spPr>
          <a:xfrm>
            <a:off x="227012" y="2057400"/>
            <a:ext cx="9375232" cy="457200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Content Placeholder 55"/>
          <p:cNvSpPr>
            <a:spLocks noGrp="1"/>
          </p:cNvSpPr>
          <p:nvPr>
            <p:ph idx="1"/>
          </p:nvPr>
        </p:nvSpPr>
        <p:spPr>
          <a:xfrm>
            <a:off x="608012" y="2169482"/>
            <a:ext cx="10969943" cy="4688518"/>
          </a:xfrm>
        </p:spPr>
        <p:txBody>
          <a:bodyPr/>
          <a:lstStyle/>
          <a:p>
            <a:pPr marL="0" indent="0">
              <a:buNone/>
            </a:pPr>
            <a:r>
              <a:rPr lang="en-US" dirty="0" smtClean="0">
                <a:solidFill>
                  <a:srgbClr val="0000FF"/>
                </a:solidFill>
              </a:rPr>
              <a:t>Activity:</a:t>
            </a:r>
          </a:p>
          <a:p>
            <a:r>
              <a:rPr lang="en-US" dirty="0" smtClean="0"/>
              <a:t>Discussion of RPMS Tools</a:t>
            </a:r>
          </a:p>
          <a:p>
            <a:endParaRPr lang="en-US" dirty="0"/>
          </a:p>
          <a:p>
            <a:pPr marL="0" indent="0">
              <a:buNone/>
            </a:pPr>
            <a:r>
              <a:rPr lang="en-US" dirty="0" smtClean="0">
                <a:solidFill>
                  <a:srgbClr val="0000FF"/>
                </a:solidFill>
              </a:rPr>
              <a:t>Tools / Forms:</a:t>
            </a:r>
          </a:p>
          <a:p>
            <a:r>
              <a:rPr lang="en-US" dirty="0" smtClean="0"/>
              <a:t>IPCRF</a:t>
            </a:r>
          </a:p>
          <a:p>
            <a:r>
              <a:rPr lang="en-US" dirty="0" smtClean="0"/>
              <a:t>SAT</a:t>
            </a:r>
          </a:p>
          <a:p>
            <a:r>
              <a:rPr lang="en-US" dirty="0" smtClean="0"/>
              <a:t>IPCRF-Development Plans</a:t>
            </a:r>
          </a:p>
        </p:txBody>
      </p:sp>
      <p:pic>
        <p:nvPicPr>
          <p:cNvPr id="58" name="Picture 57"/>
          <p:cNvPicPr>
            <a:picLocks noChangeAspect="1"/>
          </p:cNvPicPr>
          <p:nvPr/>
        </p:nvPicPr>
        <p:blipFill rotWithShape="1">
          <a:blip r:embed="rId3" cstate="print">
            <a:extLst>
              <a:ext uri="{28A0092B-C50C-407E-A947-70E740481C1C}">
                <a14:useLocalDpi xmlns:a14="http://schemas.microsoft.com/office/drawing/2010/main" val="0"/>
              </a:ext>
            </a:extLst>
          </a:blip>
          <a:srcRect b="8321"/>
          <a:stretch/>
        </p:blipFill>
        <p:spPr>
          <a:xfrm flipH="1">
            <a:off x="9032713" y="1581537"/>
            <a:ext cx="1403664" cy="2331720"/>
          </a:xfrm>
          <a:prstGeom prst="rect">
            <a:avLst/>
          </a:prstGeom>
        </p:spPr>
      </p:pic>
      <p:pic>
        <p:nvPicPr>
          <p:cNvPr id="68" name="Picture 6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45383" y="4267200"/>
            <a:ext cx="1254494" cy="1581494"/>
          </a:xfrm>
          <a:prstGeom prst="rect">
            <a:avLst/>
          </a:prstGeom>
        </p:spPr>
      </p:pic>
      <p:sp>
        <p:nvSpPr>
          <p:cNvPr id="69" name="TextBox 68"/>
          <p:cNvSpPr txBox="1"/>
          <p:nvPr/>
        </p:nvSpPr>
        <p:spPr>
          <a:xfrm>
            <a:off x="7923212" y="5791200"/>
            <a:ext cx="1846171" cy="338554"/>
          </a:xfrm>
          <a:prstGeom prst="rect">
            <a:avLst/>
          </a:prstGeom>
          <a:noFill/>
        </p:spPr>
        <p:txBody>
          <a:bodyPr wrap="square" rtlCol="0">
            <a:spAutoFit/>
          </a:bodyPr>
          <a:lstStyle/>
          <a:p>
            <a:pPr algn="ctr"/>
            <a:r>
              <a:rPr lang="en-US" sz="1600" b="1" dirty="0" smtClean="0">
                <a:latin typeface="Gotham Ultra" pitchFamily="2" charset="0"/>
              </a:rPr>
              <a:t>Teacher II</a:t>
            </a:r>
            <a:endParaRPr lang="en-US" sz="1600" b="1" dirty="0">
              <a:latin typeface="Gotham Ultra" pitchFamily="2" charset="0"/>
            </a:endParaRPr>
          </a:p>
        </p:txBody>
      </p:sp>
      <p:sp>
        <p:nvSpPr>
          <p:cNvPr id="70" name="TextBox 69"/>
          <p:cNvSpPr txBox="1"/>
          <p:nvPr/>
        </p:nvSpPr>
        <p:spPr>
          <a:xfrm>
            <a:off x="6780212" y="6172200"/>
            <a:ext cx="1752600" cy="353943"/>
          </a:xfrm>
          <a:prstGeom prst="rect">
            <a:avLst/>
          </a:prstGeom>
          <a:noFill/>
        </p:spPr>
        <p:txBody>
          <a:bodyPr wrap="square" rtlCol="0">
            <a:spAutoFit/>
          </a:bodyPr>
          <a:lstStyle/>
          <a:p>
            <a:pPr algn="ctr"/>
            <a:r>
              <a:rPr lang="en-US" sz="1700" b="1" dirty="0" smtClean="0">
                <a:latin typeface="Gotham Ultra" pitchFamily="2" charset="0"/>
              </a:rPr>
              <a:t>Teacher I</a:t>
            </a:r>
            <a:endParaRPr lang="en-US" sz="1700" b="1" dirty="0">
              <a:latin typeface="Gotham Ultra" pitchFamily="2" charset="0"/>
            </a:endParaRPr>
          </a:p>
        </p:txBody>
      </p:sp>
      <p:pic>
        <p:nvPicPr>
          <p:cNvPr id="71" name="Picture 70" descr="Screen Clipping"/>
          <p:cNvPicPr>
            <a:picLocks noChangeAspect="1"/>
          </p:cNvPicPr>
          <p:nvPr/>
        </p:nvPicPr>
        <p:blipFill>
          <a:blip r:embed="rId5">
            <a:extLst>
              <a:ext uri="{BEBA8EAE-BF5A-486C-A8C5-ECC9F3942E4B}">
                <a14:imgProps xmlns:a14="http://schemas.microsoft.com/office/drawing/2010/main">
                  <a14:imgLayer r:embed="rId6">
                    <a14:imgEffect>
                      <a14:backgroundRemoval t="0" b="100000" l="0" r="100000"/>
                    </a14:imgEffect>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6935244" y="4496442"/>
            <a:ext cx="1244771" cy="1733894"/>
          </a:xfrm>
          <a:prstGeom prst="rect">
            <a:avLst/>
          </a:prstGeom>
        </p:spPr>
      </p:pic>
      <p:sp>
        <p:nvSpPr>
          <p:cNvPr id="72" name="TextBox 71"/>
          <p:cNvSpPr txBox="1"/>
          <p:nvPr/>
        </p:nvSpPr>
        <p:spPr>
          <a:xfrm>
            <a:off x="9297444" y="6288452"/>
            <a:ext cx="1752600" cy="307777"/>
          </a:xfrm>
          <a:prstGeom prst="rect">
            <a:avLst/>
          </a:prstGeom>
          <a:noFill/>
        </p:spPr>
        <p:txBody>
          <a:bodyPr wrap="square" rtlCol="0">
            <a:spAutoFit/>
          </a:bodyPr>
          <a:lstStyle/>
          <a:p>
            <a:pPr algn="ctr"/>
            <a:r>
              <a:rPr lang="en-US" sz="1400" b="1" dirty="0" smtClean="0">
                <a:latin typeface="Gotham Ultra" pitchFamily="2" charset="0"/>
              </a:rPr>
              <a:t>Teacher III</a:t>
            </a:r>
            <a:endParaRPr lang="en-US" sz="1400" b="1" dirty="0">
              <a:latin typeface="Gotham Ultra" pitchFamily="2" charset="0"/>
            </a:endParaRPr>
          </a:p>
        </p:txBody>
      </p:sp>
      <p:pic>
        <p:nvPicPr>
          <p:cNvPr id="73" name="Picture 7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602244" y="4508537"/>
            <a:ext cx="1233144" cy="1779915"/>
          </a:xfrm>
          <a:prstGeom prst="rect">
            <a:avLst/>
          </a:prstGeom>
        </p:spPr>
      </p:pic>
      <p:pic>
        <p:nvPicPr>
          <p:cNvPr id="74" name="Picture 73" descr="Screen Clipping"/>
          <p:cNvPicPr>
            <a:picLocks noChangeAspect="1"/>
          </p:cNvPicPr>
          <p:nvPr/>
        </p:nvPicPr>
        <p:blipFill>
          <a:blip r:embed="rId8">
            <a:extLst>
              <a:ext uri="{BEBA8EAE-BF5A-486C-A8C5-ECC9F3942E4B}">
                <a14:imgProps xmlns:a14="http://schemas.microsoft.com/office/drawing/2010/main">
                  <a14:imgLayer r:embed="rId9">
                    <a14:imgEffect>
                      <a14:backgroundRemoval t="0" b="100000" l="0" r="100000">
                        <a14:foregroundMark x1="38679" y1="60150" x2="53774" y2="60150"/>
                        <a14:foregroundMark x1="36321" y1="74436" x2="32547" y2="94361"/>
                        <a14:foregroundMark x1="57547" y1="83083" x2="58962" y2="97368"/>
                        <a14:foregroundMark x1="60377" y1="85338" x2="79245" y2="98496"/>
                        <a14:foregroundMark x1="59434" y1="78195" x2="88208" y2="94361"/>
                        <a14:foregroundMark x1="33019" y1="85338" x2="16038" y2="99248"/>
                        <a14:foregroundMark x1="33962" y1="80075" x2="2358" y2="93985"/>
                        <a14:foregroundMark x1="60377" y1="79323" x2="91981" y2="80075"/>
                        <a14:backgroundMark x1="32547" y1="74060" x2="25000" y2="72180"/>
                        <a14:backgroundMark x1="31604" y1="77068" x2="17453" y2="77068"/>
                      </a14:backgroundRemoval>
                    </a14:imgEffect>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10745244" y="4385185"/>
            <a:ext cx="1302776" cy="1634615"/>
          </a:xfrm>
          <a:prstGeom prst="rect">
            <a:avLst/>
          </a:prstGeom>
        </p:spPr>
      </p:pic>
      <p:sp>
        <p:nvSpPr>
          <p:cNvPr id="75" name="TextBox 74"/>
          <p:cNvSpPr txBox="1"/>
          <p:nvPr/>
        </p:nvSpPr>
        <p:spPr>
          <a:xfrm>
            <a:off x="10610476" y="6085145"/>
            <a:ext cx="1752600" cy="615553"/>
          </a:xfrm>
          <a:prstGeom prst="rect">
            <a:avLst/>
          </a:prstGeom>
          <a:noFill/>
        </p:spPr>
        <p:txBody>
          <a:bodyPr wrap="square" rtlCol="0">
            <a:spAutoFit/>
          </a:bodyPr>
          <a:lstStyle/>
          <a:p>
            <a:pPr algn="ctr"/>
            <a:r>
              <a:rPr lang="en-US" sz="1700" b="1" dirty="0" smtClean="0">
                <a:latin typeface="Gotham Ultra" pitchFamily="2" charset="0"/>
              </a:rPr>
              <a:t>Master Teacher</a:t>
            </a:r>
            <a:endParaRPr lang="en-US" sz="1700" b="1" dirty="0">
              <a:latin typeface="Gotham Ultra" pitchFamily="2" charset="0"/>
            </a:endParaRPr>
          </a:p>
        </p:txBody>
      </p:sp>
      <p:sp>
        <p:nvSpPr>
          <p:cNvPr id="76" name="TextBox 75"/>
          <p:cNvSpPr txBox="1"/>
          <p:nvPr/>
        </p:nvSpPr>
        <p:spPr>
          <a:xfrm>
            <a:off x="8990012" y="3837057"/>
            <a:ext cx="1752600" cy="353943"/>
          </a:xfrm>
          <a:prstGeom prst="rect">
            <a:avLst/>
          </a:prstGeom>
          <a:noFill/>
        </p:spPr>
        <p:txBody>
          <a:bodyPr wrap="square" rtlCol="0">
            <a:spAutoFit/>
          </a:bodyPr>
          <a:lstStyle/>
          <a:p>
            <a:pPr algn="ctr"/>
            <a:r>
              <a:rPr lang="en-US" sz="1700" b="1" dirty="0" smtClean="0">
                <a:latin typeface="Gotham Ultra" pitchFamily="2" charset="0"/>
              </a:rPr>
              <a:t>Principal</a:t>
            </a:r>
            <a:endParaRPr lang="en-US" sz="1700" b="1" dirty="0">
              <a:latin typeface="Gotham Ultra" pitchFamily="2" charset="0"/>
            </a:endParaRPr>
          </a:p>
        </p:txBody>
      </p:sp>
    </p:spTree>
    <p:extLst>
      <p:ext uri="{BB962C8B-B14F-4D97-AF65-F5344CB8AC3E}">
        <p14:creationId xmlns:p14="http://schemas.microsoft.com/office/powerpoint/2010/main" val="152233896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6">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6">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6">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0"/>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8"/>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69"/>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73"/>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72"/>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74"/>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75"/>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xit" presetSubtype="0" fill="hold" nodeType="clickEffect">
                                  <p:stCondLst>
                                    <p:cond delay="0"/>
                                  </p:stCondLst>
                                  <p:childTnLst>
                                    <p:set>
                                      <p:cBhvr>
                                        <p:cTn id="36" dur="1" fill="hold">
                                          <p:stCondLst>
                                            <p:cond delay="0"/>
                                          </p:stCondLst>
                                        </p:cTn>
                                        <p:tgtEl>
                                          <p:spTgt spid="71"/>
                                        </p:tgtEl>
                                        <p:attrNameLst>
                                          <p:attrName>style.visibility</p:attrName>
                                        </p:attrNameLst>
                                      </p:cBhvr>
                                      <p:to>
                                        <p:strVal val="hidden"/>
                                      </p:to>
                                    </p:set>
                                  </p:childTnLst>
                                </p:cTn>
                              </p:par>
                              <p:par>
                                <p:cTn id="37" presetID="1" presetClass="exit" presetSubtype="0" fill="hold" grpId="1" nodeType="withEffect">
                                  <p:stCondLst>
                                    <p:cond delay="0"/>
                                  </p:stCondLst>
                                  <p:childTnLst>
                                    <p:set>
                                      <p:cBhvr>
                                        <p:cTn id="38" dur="1" fill="hold">
                                          <p:stCondLst>
                                            <p:cond delay="0"/>
                                          </p:stCondLst>
                                        </p:cTn>
                                        <p:tgtEl>
                                          <p:spTgt spid="70"/>
                                        </p:tgtEl>
                                        <p:attrNameLst>
                                          <p:attrName>style.visibility</p:attrName>
                                        </p:attrNameLst>
                                      </p:cBhvr>
                                      <p:to>
                                        <p:strVal val="hidden"/>
                                      </p:to>
                                    </p:set>
                                  </p:childTnLst>
                                </p:cTn>
                              </p:par>
                              <p:par>
                                <p:cTn id="39" presetID="1" presetClass="exit" presetSubtype="0" fill="hold" nodeType="withEffect">
                                  <p:stCondLst>
                                    <p:cond delay="0"/>
                                  </p:stCondLst>
                                  <p:childTnLst>
                                    <p:set>
                                      <p:cBhvr>
                                        <p:cTn id="40" dur="1" fill="hold">
                                          <p:stCondLst>
                                            <p:cond delay="0"/>
                                          </p:stCondLst>
                                        </p:cTn>
                                        <p:tgtEl>
                                          <p:spTgt spid="68"/>
                                        </p:tgtEl>
                                        <p:attrNameLst>
                                          <p:attrName>style.visibility</p:attrName>
                                        </p:attrNameLst>
                                      </p:cBhvr>
                                      <p:to>
                                        <p:strVal val="hidden"/>
                                      </p:to>
                                    </p:set>
                                  </p:childTnLst>
                                </p:cTn>
                              </p:par>
                              <p:par>
                                <p:cTn id="41" presetID="1" presetClass="exit" presetSubtype="0" fill="hold" grpId="1" nodeType="withEffect">
                                  <p:stCondLst>
                                    <p:cond delay="0"/>
                                  </p:stCondLst>
                                  <p:childTnLst>
                                    <p:set>
                                      <p:cBhvr>
                                        <p:cTn id="42" dur="1" fill="hold">
                                          <p:stCondLst>
                                            <p:cond delay="0"/>
                                          </p:stCondLst>
                                        </p:cTn>
                                        <p:tgtEl>
                                          <p:spTgt spid="69"/>
                                        </p:tgtEl>
                                        <p:attrNameLst>
                                          <p:attrName>style.visibility</p:attrName>
                                        </p:attrNameLst>
                                      </p:cBhvr>
                                      <p:to>
                                        <p:strVal val="hidden"/>
                                      </p:to>
                                    </p:set>
                                  </p:childTnLst>
                                </p:cTn>
                              </p:par>
                              <p:par>
                                <p:cTn id="43" presetID="1" presetClass="exit" presetSubtype="0" fill="hold" nodeType="withEffect">
                                  <p:stCondLst>
                                    <p:cond delay="0"/>
                                  </p:stCondLst>
                                  <p:childTnLst>
                                    <p:set>
                                      <p:cBhvr>
                                        <p:cTn id="44" dur="1" fill="hold">
                                          <p:stCondLst>
                                            <p:cond delay="0"/>
                                          </p:stCondLst>
                                        </p:cTn>
                                        <p:tgtEl>
                                          <p:spTgt spid="73"/>
                                        </p:tgtEl>
                                        <p:attrNameLst>
                                          <p:attrName>style.visibility</p:attrName>
                                        </p:attrNameLst>
                                      </p:cBhvr>
                                      <p:to>
                                        <p:strVal val="hidden"/>
                                      </p:to>
                                    </p:set>
                                  </p:childTnLst>
                                </p:cTn>
                              </p:par>
                              <p:par>
                                <p:cTn id="45" presetID="1" presetClass="exit" presetSubtype="0" fill="hold" grpId="1" nodeType="withEffect">
                                  <p:stCondLst>
                                    <p:cond delay="0"/>
                                  </p:stCondLst>
                                  <p:childTnLst>
                                    <p:set>
                                      <p:cBhvr>
                                        <p:cTn id="46" dur="1" fill="hold">
                                          <p:stCondLst>
                                            <p:cond delay="0"/>
                                          </p:stCondLst>
                                        </p:cTn>
                                        <p:tgtEl>
                                          <p:spTgt spid="72"/>
                                        </p:tgtEl>
                                        <p:attrNameLst>
                                          <p:attrName>style.visibility</p:attrName>
                                        </p:attrNameLst>
                                      </p:cBhvr>
                                      <p:to>
                                        <p:strVal val="hidden"/>
                                      </p:to>
                                    </p:set>
                                  </p:childTnLst>
                                </p:cTn>
                              </p:par>
                              <p:par>
                                <p:cTn id="47" presetID="1" presetClass="exit" presetSubtype="0" fill="hold" nodeType="withEffect">
                                  <p:stCondLst>
                                    <p:cond delay="0"/>
                                  </p:stCondLst>
                                  <p:childTnLst>
                                    <p:set>
                                      <p:cBhvr>
                                        <p:cTn id="48" dur="1" fill="hold">
                                          <p:stCondLst>
                                            <p:cond delay="0"/>
                                          </p:stCondLst>
                                        </p:cTn>
                                        <p:tgtEl>
                                          <p:spTgt spid="74"/>
                                        </p:tgtEl>
                                        <p:attrNameLst>
                                          <p:attrName>style.visibility</p:attrName>
                                        </p:attrNameLst>
                                      </p:cBhvr>
                                      <p:to>
                                        <p:strVal val="hidden"/>
                                      </p:to>
                                    </p:set>
                                  </p:childTnLst>
                                </p:cTn>
                              </p:par>
                              <p:par>
                                <p:cTn id="49" presetID="1" presetClass="exit" presetSubtype="0" fill="hold" grpId="1" nodeType="withEffect">
                                  <p:stCondLst>
                                    <p:cond delay="0"/>
                                  </p:stCondLst>
                                  <p:childTnLst>
                                    <p:set>
                                      <p:cBhvr>
                                        <p:cTn id="50" dur="1" fill="hold">
                                          <p:stCondLst>
                                            <p:cond delay="0"/>
                                          </p:stCondLst>
                                        </p:cTn>
                                        <p:tgtEl>
                                          <p:spTgt spid="75"/>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56">
                                            <p:txEl>
                                              <p:pRg st="5" end="5"/>
                                            </p:txEl>
                                          </p:spTgt>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71"/>
                                        </p:tgtEl>
                                        <p:attrNameLst>
                                          <p:attrName>style.visibility</p:attrName>
                                        </p:attrNameLst>
                                      </p:cBhvr>
                                      <p:to>
                                        <p:strVal val="visible"/>
                                      </p:to>
                                    </p:set>
                                  </p:childTnLst>
                                </p:cTn>
                              </p:par>
                              <p:par>
                                <p:cTn id="57" presetID="1" presetClass="entr" presetSubtype="0" fill="hold" grpId="2" nodeType="withEffect">
                                  <p:stCondLst>
                                    <p:cond delay="0"/>
                                  </p:stCondLst>
                                  <p:childTnLst>
                                    <p:set>
                                      <p:cBhvr>
                                        <p:cTn id="58" dur="1" fill="hold">
                                          <p:stCondLst>
                                            <p:cond delay="0"/>
                                          </p:stCondLst>
                                        </p:cTn>
                                        <p:tgtEl>
                                          <p:spTgt spid="70"/>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68"/>
                                        </p:tgtEl>
                                        <p:attrNameLst>
                                          <p:attrName>style.visibility</p:attrName>
                                        </p:attrNameLst>
                                      </p:cBhvr>
                                      <p:to>
                                        <p:strVal val="visible"/>
                                      </p:to>
                                    </p:set>
                                  </p:childTnLst>
                                </p:cTn>
                              </p:par>
                              <p:par>
                                <p:cTn id="61" presetID="1" presetClass="entr" presetSubtype="0" fill="hold" grpId="2" nodeType="withEffect">
                                  <p:stCondLst>
                                    <p:cond delay="0"/>
                                  </p:stCondLst>
                                  <p:childTnLst>
                                    <p:set>
                                      <p:cBhvr>
                                        <p:cTn id="62" dur="1" fill="hold">
                                          <p:stCondLst>
                                            <p:cond delay="0"/>
                                          </p:stCondLst>
                                        </p:cTn>
                                        <p:tgtEl>
                                          <p:spTgt spid="69"/>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73"/>
                                        </p:tgtEl>
                                        <p:attrNameLst>
                                          <p:attrName>style.visibility</p:attrName>
                                        </p:attrNameLst>
                                      </p:cBhvr>
                                      <p:to>
                                        <p:strVal val="visible"/>
                                      </p:to>
                                    </p:set>
                                  </p:childTnLst>
                                </p:cTn>
                              </p:par>
                              <p:par>
                                <p:cTn id="65" presetID="1" presetClass="entr" presetSubtype="0" fill="hold" grpId="2" nodeType="withEffect">
                                  <p:stCondLst>
                                    <p:cond delay="0"/>
                                  </p:stCondLst>
                                  <p:childTnLst>
                                    <p:set>
                                      <p:cBhvr>
                                        <p:cTn id="66" dur="1" fill="hold">
                                          <p:stCondLst>
                                            <p:cond delay="0"/>
                                          </p:stCondLst>
                                        </p:cTn>
                                        <p:tgtEl>
                                          <p:spTgt spid="72"/>
                                        </p:tgtEl>
                                        <p:attrNameLst>
                                          <p:attrName>style.visibility</p:attrName>
                                        </p:attrNameLst>
                                      </p:cBhvr>
                                      <p:to>
                                        <p:strVal val="visible"/>
                                      </p:to>
                                    </p:set>
                                  </p:childTnLst>
                                </p:cTn>
                              </p:par>
                              <p:par>
                                <p:cTn id="67" presetID="1" presetClass="entr" presetSubtype="0" fill="hold" nodeType="withEffect">
                                  <p:stCondLst>
                                    <p:cond delay="0"/>
                                  </p:stCondLst>
                                  <p:childTnLst>
                                    <p:set>
                                      <p:cBhvr>
                                        <p:cTn id="68" dur="1" fill="hold">
                                          <p:stCondLst>
                                            <p:cond delay="0"/>
                                          </p:stCondLst>
                                        </p:cTn>
                                        <p:tgtEl>
                                          <p:spTgt spid="74"/>
                                        </p:tgtEl>
                                        <p:attrNameLst>
                                          <p:attrName>style.visibility</p:attrName>
                                        </p:attrNameLst>
                                      </p:cBhvr>
                                      <p:to>
                                        <p:strVal val="visible"/>
                                      </p:to>
                                    </p:set>
                                  </p:childTnLst>
                                </p:cTn>
                              </p:par>
                              <p:par>
                                <p:cTn id="69" presetID="1" presetClass="entr" presetSubtype="0" fill="hold" grpId="2" nodeType="withEffect">
                                  <p:stCondLst>
                                    <p:cond delay="0"/>
                                  </p:stCondLst>
                                  <p:childTnLst>
                                    <p:set>
                                      <p:cBhvr>
                                        <p:cTn id="70" dur="1" fill="hold">
                                          <p:stCondLst>
                                            <p:cond delay="0"/>
                                          </p:stCondLst>
                                        </p:cTn>
                                        <p:tgtEl>
                                          <p:spTgt spid="75"/>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xit" presetSubtype="0" fill="hold" nodeType="clickEffect">
                                  <p:stCondLst>
                                    <p:cond delay="0"/>
                                  </p:stCondLst>
                                  <p:childTnLst>
                                    <p:set>
                                      <p:cBhvr>
                                        <p:cTn id="74" dur="1" fill="hold">
                                          <p:stCondLst>
                                            <p:cond delay="0"/>
                                          </p:stCondLst>
                                        </p:cTn>
                                        <p:tgtEl>
                                          <p:spTgt spid="71"/>
                                        </p:tgtEl>
                                        <p:attrNameLst>
                                          <p:attrName>style.visibility</p:attrName>
                                        </p:attrNameLst>
                                      </p:cBhvr>
                                      <p:to>
                                        <p:strVal val="hidden"/>
                                      </p:to>
                                    </p:set>
                                  </p:childTnLst>
                                </p:cTn>
                              </p:par>
                              <p:par>
                                <p:cTn id="75" presetID="1" presetClass="exit" presetSubtype="0" fill="hold" grpId="3" nodeType="withEffect">
                                  <p:stCondLst>
                                    <p:cond delay="0"/>
                                  </p:stCondLst>
                                  <p:childTnLst>
                                    <p:set>
                                      <p:cBhvr>
                                        <p:cTn id="76" dur="1" fill="hold">
                                          <p:stCondLst>
                                            <p:cond delay="0"/>
                                          </p:stCondLst>
                                        </p:cTn>
                                        <p:tgtEl>
                                          <p:spTgt spid="70"/>
                                        </p:tgtEl>
                                        <p:attrNameLst>
                                          <p:attrName>style.visibility</p:attrName>
                                        </p:attrNameLst>
                                      </p:cBhvr>
                                      <p:to>
                                        <p:strVal val="hidden"/>
                                      </p:to>
                                    </p:set>
                                  </p:childTnLst>
                                </p:cTn>
                              </p:par>
                              <p:par>
                                <p:cTn id="77" presetID="1" presetClass="exit" presetSubtype="0" fill="hold" nodeType="withEffect">
                                  <p:stCondLst>
                                    <p:cond delay="0"/>
                                  </p:stCondLst>
                                  <p:childTnLst>
                                    <p:set>
                                      <p:cBhvr>
                                        <p:cTn id="78" dur="1" fill="hold">
                                          <p:stCondLst>
                                            <p:cond delay="0"/>
                                          </p:stCondLst>
                                        </p:cTn>
                                        <p:tgtEl>
                                          <p:spTgt spid="68"/>
                                        </p:tgtEl>
                                        <p:attrNameLst>
                                          <p:attrName>style.visibility</p:attrName>
                                        </p:attrNameLst>
                                      </p:cBhvr>
                                      <p:to>
                                        <p:strVal val="hidden"/>
                                      </p:to>
                                    </p:set>
                                  </p:childTnLst>
                                </p:cTn>
                              </p:par>
                              <p:par>
                                <p:cTn id="79" presetID="1" presetClass="exit" presetSubtype="0" fill="hold" grpId="3" nodeType="withEffect">
                                  <p:stCondLst>
                                    <p:cond delay="0"/>
                                  </p:stCondLst>
                                  <p:childTnLst>
                                    <p:set>
                                      <p:cBhvr>
                                        <p:cTn id="80" dur="1" fill="hold">
                                          <p:stCondLst>
                                            <p:cond delay="0"/>
                                          </p:stCondLst>
                                        </p:cTn>
                                        <p:tgtEl>
                                          <p:spTgt spid="69"/>
                                        </p:tgtEl>
                                        <p:attrNameLst>
                                          <p:attrName>style.visibility</p:attrName>
                                        </p:attrNameLst>
                                      </p:cBhvr>
                                      <p:to>
                                        <p:strVal val="hidden"/>
                                      </p:to>
                                    </p:set>
                                  </p:childTnLst>
                                </p:cTn>
                              </p:par>
                              <p:par>
                                <p:cTn id="81" presetID="1" presetClass="exit" presetSubtype="0" fill="hold" nodeType="withEffect">
                                  <p:stCondLst>
                                    <p:cond delay="0"/>
                                  </p:stCondLst>
                                  <p:childTnLst>
                                    <p:set>
                                      <p:cBhvr>
                                        <p:cTn id="82" dur="1" fill="hold">
                                          <p:stCondLst>
                                            <p:cond delay="0"/>
                                          </p:stCondLst>
                                        </p:cTn>
                                        <p:tgtEl>
                                          <p:spTgt spid="73"/>
                                        </p:tgtEl>
                                        <p:attrNameLst>
                                          <p:attrName>style.visibility</p:attrName>
                                        </p:attrNameLst>
                                      </p:cBhvr>
                                      <p:to>
                                        <p:strVal val="hidden"/>
                                      </p:to>
                                    </p:set>
                                  </p:childTnLst>
                                </p:cTn>
                              </p:par>
                              <p:par>
                                <p:cTn id="83" presetID="1" presetClass="exit" presetSubtype="0" fill="hold" grpId="3" nodeType="withEffect">
                                  <p:stCondLst>
                                    <p:cond delay="0"/>
                                  </p:stCondLst>
                                  <p:childTnLst>
                                    <p:set>
                                      <p:cBhvr>
                                        <p:cTn id="84" dur="1" fill="hold">
                                          <p:stCondLst>
                                            <p:cond delay="0"/>
                                          </p:stCondLst>
                                        </p:cTn>
                                        <p:tgtEl>
                                          <p:spTgt spid="72"/>
                                        </p:tgtEl>
                                        <p:attrNameLst>
                                          <p:attrName>style.visibility</p:attrName>
                                        </p:attrNameLst>
                                      </p:cBhvr>
                                      <p:to>
                                        <p:strVal val="hidden"/>
                                      </p:to>
                                    </p:set>
                                  </p:childTnLst>
                                </p:cTn>
                              </p:par>
                              <p:par>
                                <p:cTn id="85" presetID="1" presetClass="exit" presetSubtype="0" fill="hold" nodeType="withEffect">
                                  <p:stCondLst>
                                    <p:cond delay="0"/>
                                  </p:stCondLst>
                                  <p:childTnLst>
                                    <p:set>
                                      <p:cBhvr>
                                        <p:cTn id="86" dur="1" fill="hold">
                                          <p:stCondLst>
                                            <p:cond delay="0"/>
                                          </p:stCondLst>
                                        </p:cTn>
                                        <p:tgtEl>
                                          <p:spTgt spid="74"/>
                                        </p:tgtEl>
                                        <p:attrNameLst>
                                          <p:attrName>style.visibility</p:attrName>
                                        </p:attrNameLst>
                                      </p:cBhvr>
                                      <p:to>
                                        <p:strVal val="hidden"/>
                                      </p:to>
                                    </p:set>
                                  </p:childTnLst>
                                </p:cTn>
                              </p:par>
                              <p:par>
                                <p:cTn id="87" presetID="1" presetClass="exit" presetSubtype="0" fill="hold" grpId="3" nodeType="withEffect">
                                  <p:stCondLst>
                                    <p:cond delay="0"/>
                                  </p:stCondLst>
                                  <p:childTnLst>
                                    <p:set>
                                      <p:cBhvr>
                                        <p:cTn id="88" dur="1" fill="hold">
                                          <p:stCondLst>
                                            <p:cond delay="0"/>
                                          </p:stCondLst>
                                        </p:cTn>
                                        <p:tgtEl>
                                          <p:spTgt spid="75"/>
                                        </p:tgtEl>
                                        <p:attrNameLst>
                                          <p:attrName>style.visibility</p:attrName>
                                        </p:attrNameLst>
                                      </p:cBhvr>
                                      <p:to>
                                        <p:strVal val="hidden"/>
                                      </p:to>
                                    </p:set>
                                  </p:childTnLst>
                                </p:cTn>
                              </p:par>
                            </p:childTnLst>
                          </p:cTn>
                        </p:par>
                      </p:childTnLst>
                    </p:cTn>
                  </p:par>
                  <p:par>
                    <p:cTn id="89" fill="hold">
                      <p:stCondLst>
                        <p:cond delay="indefinite"/>
                      </p:stCondLst>
                      <p:childTnLst>
                        <p:par>
                          <p:cTn id="90" fill="hold">
                            <p:stCondLst>
                              <p:cond delay="0"/>
                            </p:stCondLst>
                            <p:childTnLst>
                              <p:par>
                                <p:cTn id="91" presetID="1" presetClass="entr" presetSubtype="0" fill="hold" nodeType="clickEffect">
                                  <p:stCondLst>
                                    <p:cond delay="0"/>
                                  </p:stCondLst>
                                  <p:childTnLst>
                                    <p:set>
                                      <p:cBhvr>
                                        <p:cTn id="92" dur="1" fill="hold">
                                          <p:stCondLst>
                                            <p:cond delay="0"/>
                                          </p:stCondLst>
                                        </p:cTn>
                                        <p:tgtEl>
                                          <p:spTgt spid="56">
                                            <p:txEl>
                                              <p:pRg st="6" end="6"/>
                                            </p:txEl>
                                          </p:spTgt>
                                        </p:tgtEl>
                                        <p:attrNameLst>
                                          <p:attrName>style.visibility</p:attrName>
                                        </p:attrNameLst>
                                      </p:cBhvr>
                                      <p:to>
                                        <p:strVal val="visible"/>
                                      </p:to>
                                    </p:set>
                                  </p:childTnLst>
                                </p:cTn>
                              </p:par>
                              <p:par>
                                <p:cTn id="93" presetID="1" presetClass="entr" presetSubtype="0" fill="hold" nodeType="withEffect">
                                  <p:stCondLst>
                                    <p:cond delay="0"/>
                                  </p:stCondLst>
                                  <p:childTnLst>
                                    <p:set>
                                      <p:cBhvr>
                                        <p:cTn id="94" dur="1" fill="hold">
                                          <p:stCondLst>
                                            <p:cond delay="0"/>
                                          </p:stCondLst>
                                        </p:cTn>
                                        <p:tgtEl>
                                          <p:spTgt spid="71"/>
                                        </p:tgtEl>
                                        <p:attrNameLst>
                                          <p:attrName>style.visibility</p:attrName>
                                        </p:attrNameLst>
                                      </p:cBhvr>
                                      <p:to>
                                        <p:strVal val="visible"/>
                                      </p:to>
                                    </p:set>
                                  </p:childTnLst>
                                </p:cTn>
                              </p:par>
                              <p:par>
                                <p:cTn id="95" presetID="1" presetClass="entr" presetSubtype="0" fill="hold" grpId="4" nodeType="withEffect">
                                  <p:stCondLst>
                                    <p:cond delay="0"/>
                                  </p:stCondLst>
                                  <p:childTnLst>
                                    <p:set>
                                      <p:cBhvr>
                                        <p:cTn id="96" dur="1" fill="hold">
                                          <p:stCondLst>
                                            <p:cond delay="0"/>
                                          </p:stCondLst>
                                        </p:cTn>
                                        <p:tgtEl>
                                          <p:spTgt spid="70"/>
                                        </p:tgtEl>
                                        <p:attrNameLst>
                                          <p:attrName>style.visibility</p:attrName>
                                        </p:attrNameLst>
                                      </p:cBhvr>
                                      <p:to>
                                        <p:strVal val="visible"/>
                                      </p:to>
                                    </p:set>
                                  </p:childTnLst>
                                </p:cTn>
                              </p:par>
                              <p:par>
                                <p:cTn id="97" presetID="1" presetClass="entr" presetSubtype="0" fill="hold" nodeType="withEffect">
                                  <p:stCondLst>
                                    <p:cond delay="0"/>
                                  </p:stCondLst>
                                  <p:childTnLst>
                                    <p:set>
                                      <p:cBhvr>
                                        <p:cTn id="98" dur="1" fill="hold">
                                          <p:stCondLst>
                                            <p:cond delay="0"/>
                                          </p:stCondLst>
                                        </p:cTn>
                                        <p:tgtEl>
                                          <p:spTgt spid="68"/>
                                        </p:tgtEl>
                                        <p:attrNameLst>
                                          <p:attrName>style.visibility</p:attrName>
                                        </p:attrNameLst>
                                      </p:cBhvr>
                                      <p:to>
                                        <p:strVal val="visible"/>
                                      </p:to>
                                    </p:set>
                                  </p:childTnLst>
                                </p:cTn>
                              </p:par>
                              <p:par>
                                <p:cTn id="99" presetID="1" presetClass="entr" presetSubtype="0" fill="hold" grpId="4" nodeType="withEffect">
                                  <p:stCondLst>
                                    <p:cond delay="0"/>
                                  </p:stCondLst>
                                  <p:childTnLst>
                                    <p:set>
                                      <p:cBhvr>
                                        <p:cTn id="100" dur="1" fill="hold">
                                          <p:stCondLst>
                                            <p:cond delay="0"/>
                                          </p:stCondLst>
                                        </p:cTn>
                                        <p:tgtEl>
                                          <p:spTgt spid="69"/>
                                        </p:tgtEl>
                                        <p:attrNameLst>
                                          <p:attrName>style.visibility</p:attrName>
                                        </p:attrNameLst>
                                      </p:cBhvr>
                                      <p:to>
                                        <p:strVal val="visible"/>
                                      </p:to>
                                    </p:set>
                                  </p:childTnLst>
                                </p:cTn>
                              </p:par>
                              <p:par>
                                <p:cTn id="101" presetID="1" presetClass="entr" presetSubtype="0" fill="hold" nodeType="withEffect">
                                  <p:stCondLst>
                                    <p:cond delay="0"/>
                                  </p:stCondLst>
                                  <p:childTnLst>
                                    <p:set>
                                      <p:cBhvr>
                                        <p:cTn id="102" dur="1" fill="hold">
                                          <p:stCondLst>
                                            <p:cond delay="0"/>
                                          </p:stCondLst>
                                        </p:cTn>
                                        <p:tgtEl>
                                          <p:spTgt spid="73"/>
                                        </p:tgtEl>
                                        <p:attrNameLst>
                                          <p:attrName>style.visibility</p:attrName>
                                        </p:attrNameLst>
                                      </p:cBhvr>
                                      <p:to>
                                        <p:strVal val="visible"/>
                                      </p:to>
                                    </p:set>
                                  </p:childTnLst>
                                </p:cTn>
                              </p:par>
                              <p:par>
                                <p:cTn id="103" presetID="1" presetClass="entr" presetSubtype="0" fill="hold" grpId="4" nodeType="withEffect">
                                  <p:stCondLst>
                                    <p:cond delay="0"/>
                                  </p:stCondLst>
                                  <p:childTnLst>
                                    <p:set>
                                      <p:cBhvr>
                                        <p:cTn id="104" dur="1" fill="hold">
                                          <p:stCondLst>
                                            <p:cond delay="0"/>
                                          </p:stCondLst>
                                        </p:cTn>
                                        <p:tgtEl>
                                          <p:spTgt spid="72"/>
                                        </p:tgtEl>
                                        <p:attrNameLst>
                                          <p:attrName>style.visibility</p:attrName>
                                        </p:attrNameLst>
                                      </p:cBhvr>
                                      <p:to>
                                        <p:strVal val="visible"/>
                                      </p:to>
                                    </p:set>
                                  </p:childTnLst>
                                </p:cTn>
                              </p:par>
                              <p:par>
                                <p:cTn id="105" presetID="1" presetClass="entr" presetSubtype="0" fill="hold" nodeType="withEffect">
                                  <p:stCondLst>
                                    <p:cond delay="0"/>
                                  </p:stCondLst>
                                  <p:childTnLst>
                                    <p:set>
                                      <p:cBhvr>
                                        <p:cTn id="106" dur="1" fill="hold">
                                          <p:stCondLst>
                                            <p:cond delay="0"/>
                                          </p:stCondLst>
                                        </p:cTn>
                                        <p:tgtEl>
                                          <p:spTgt spid="74"/>
                                        </p:tgtEl>
                                        <p:attrNameLst>
                                          <p:attrName>style.visibility</p:attrName>
                                        </p:attrNameLst>
                                      </p:cBhvr>
                                      <p:to>
                                        <p:strVal val="visible"/>
                                      </p:to>
                                    </p:set>
                                  </p:childTnLst>
                                </p:cTn>
                              </p:par>
                              <p:par>
                                <p:cTn id="107" presetID="1" presetClass="entr" presetSubtype="0" fill="hold" grpId="4" nodeType="withEffect">
                                  <p:stCondLst>
                                    <p:cond delay="0"/>
                                  </p:stCondLst>
                                  <p:childTnLst>
                                    <p:set>
                                      <p:cBhvr>
                                        <p:cTn id="108" dur="1" fill="hold">
                                          <p:stCondLst>
                                            <p:cond delay="0"/>
                                          </p:stCondLst>
                                        </p:cTn>
                                        <p:tgtEl>
                                          <p:spTgt spid="75"/>
                                        </p:tgtEl>
                                        <p:attrNameLst>
                                          <p:attrName>style.visibility</p:attrName>
                                        </p:attrNameLst>
                                      </p:cBhvr>
                                      <p:to>
                                        <p:strVal val="visible"/>
                                      </p:to>
                                    </p:set>
                                  </p:childTnLst>
                                </p:cTn>
                              </p:par>
                              <p:par>
                                <p:cTn id="109" presetID="1" presetClass="entr" presetSubtype="0" fill="hold" nodeType="withEffect">
                                  <p:stCondLst>
                                    <p:cond delay="0"/>
                                  </p:stCondLst>
                                  <p:childTnLst>
                                    <p:set>
                                      <p:cBhvr>
                                        <p:cTn id="110" dur="1" fill="hold">
                                          <p:stCondLst>
                                            <p:cond delay="0"/>
                                          </p:stCondLst>
                                        </p:cTn>
                                        <p:tgtEl>
                                          <p:spTgt spid="58"/>
                                        </p:tgtEl>
                                        <p:attrNameLst>
                                          <p:attrName>style.visibility</p:attrName>
                                        </p:attrNameLst>
                                      </p:cBhvr>
                                      <p:to>
                                        <p:strVal val="visible"/>
                                      </p:to>
                                    </p:set>
                                  </p:childTnLst>
                                </p:cTn>
                              </p:par>
                              <p:par>
                                <p:cTn id="111" presetID="1" presetClass="entr" presetSubtype="0" fill="hold" grpId="0" nodeType="withEffect">
                                  <p:stCondLst>
                                    <p:cond delay="0"/>
                                  </p:stCondLst>
                                  <p:childTnLst>
                                    <p:set>
                                      <p:cBhvr>
                                        <p:cTn id="112" dur="1" fill="hold">
                                          <p:stCondLst>
                                            <p:cond delay="0"/>
                                          </p:stCondLst>
                                        </p:cTn>
                                        <p:tgtEl>
                                          <p:spTgt spid="7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69" grpId="1"/>
      <p:bldP spid="69" grpId="2"/>
      <p:bldP spid="69" grpId="3"/>
      <p:bldP spid="69" grpId="4"/>
      <p:bldP spid="70" grpId="0"/>
      <p:bldP spid="70" grpId="1"/>
      <p:bldP spid="70" grpId="2"/>
      <p:bldP spid="70" grpId="3"/>
      <p:bldP spid="70" grpId="4"/>
      <p:bldP spid="72" grpId="0"/>
      <p:bldP spid="72" grpId="1"/>
      <p:bldP spid="72" grpId="2"/>
      <p:bldP spid="72" grpId="3"/>
      <p:bldP spid="72" grpId="4"/>
      <p:bldP spid="75" grpId="0"/>
      <p:bldP spid="75" grpId="1"/>
      <p:bldP spid="75" grpId="2"/>
      <p:bldP spid="75" grpId="3"/>
      <p:bldP spid="75" grpId="4"/>
      <p:bldP spid="7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4" name="Table 53"/>
          <p:cNvGraphicFramePr>
            <a:graphicFrameLocks noGrp="1"/>
          </p:cNvGraphicFramePr>
          <p:nvPr>
            <p:extLst>
              <p:ext uri="{D42A27DB-BD31-4B8C-83A1-F6EECF244321}">
                <p14:modId xmlns:p14="http://schemas.microsoft.com/office/powerpoint/2010/main" val="4247325172"/>
              </p:ext>
            </p:extLst>
          </p:nvPr>
        </p:nvGraphicFramePr>
        <p:xfrm>
          <a:off x="227012" y="838200"/>
          <a:ext cx="9525000" cy="1143000"/>
        </p:xfrm>
        <a:graphic>
          <a:graphicData uri="http://schemas.openxmlformats.org/drawingml/2006/table">
            <a:tbl>
              <a:tblPr firstRow="1" bandRow="1">
                <a:tableStyleId>{5C22544A-7EE6-4342-B048-85BDC9FD1C3A}</a:tableStyleId>
              </a:tblPr>
              <a:tblGrid>
                <a:gridCol w="668159"/>
                <a:gridCol w="8856841"/>
              </a:tblGrid>
              <a:tr h="1143000">
                <a:tc>
                  <a:txBody>
                    <a:bodyPr/>
                    <a:lstStyle/>
                    <a:p>
                      <a:r>
                        <a:rPr lang="en-US" sz="4800" b="1" dirty="0" smtClean="0">
                          <a:latin typeface="Helvetica" panose="020B0604020202020204" pitchFamily="34" charset="0"/>
                          <a:cs typeface="Helvetica" panose="020B0604020202020204" pitchFamily="34" charset="0"/>
                        </a:rPr>
                        <a:t>I</a:t>
                      </a:r>
                      <a:endParaRPr lang="en-US" sz="2800" b="1" dirty="0">
                        <a:latin typeface="Helvetica" panose="020B0604020202020204" pitchFamily="34" charset="0"/>
                        <a:cs typeface="Helvetica" panose="020B0604020202020204" pitchFamily="34" charset="0"/>
                      </a:endParaRPr>
                    </a:p>
                  </a:txBody>
                  <a:tcPr anchor="ctr">
                    <a:lnL w="12700" cmpd="sng">
                      <a:noFill/>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solidFill>
                      <a:schemeClr val="tx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800" b="1" dirty="0" smtClean="0">
                          <a:latin typeface="Helvetica" panose="020B0604020202020204" pitchFamily="34" charset="0"/>
                          <a:cs typeface="Helvetica" panose="020B0604020202020204" pitchFamily="34" charset="0"/>
                        </a:rPr>
                        <a:t>PERFORMANCE PLANNING </a:t>
                      </a:r>
                    </a:p>
                    <a:p>
                      <a:pPr marL="0" marR="0" indent="0" algn="l" defTabSz="914400" rtl="0" eaLnBrk="1" fontAlgn="auto" latinLnBrk="0" hangingPunct="1">
                        <a:lnSpc>
                          <a:spcPct val="100000"/>
                        </a:lnSpc>
                        <a:spcBef>
                          <a:spcPts val="0"/>
                        </a:spcBef>
                        <a:spcAft>
                          <a:spcPts val="0"/>
                        </a:spcAft>
                        <a:buClrTx/>
                        <a:buSzTx/>
                        <a:buFontTx/>
                        <a:buNone/>
                        <a:tabLst/>
                        <a:defRPr/>
                      </a:pPr>
                      <a:r>
                        <a:rPr lang="en-US" sz="2800" b="1" dirty="0" smtClean="0">
                          <a:latin typeface="Helvetica" panose="020B0604020202020204" pitchFamily="34" charset="0"/>
                          <a:cs typeface="Helvetica" panose="020B0604020202020204" pitchFamily="34" charset="0"/>
                        </a:rPr>
                        <a:t>AND COMMITMENT</a:t>
                      </a:r>
                    </a:p>
                  </a:txBody>
                  <a:tcPr anchor="ctr">
                    <a:lnL w="127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solidFill>
                      <a:schemeClr val="tx2"/>
                    </a:solidFill>
                  </a:tcPr>
                </a:tc>
              </a:tr>
            </a:tbl>
          </a:graphicData>
        </a:graphic>
      </p:graphicFrame>
      <p:sp>
        <p:nvSpPr>
          <p:cNvPr id="57" name="Rectangle 56"/>
          <p:cNvSpPr/>
          <p:nvPr/>
        </p:nvSpPr>
        <p:spPr>
          <a:xfrm>
            <a:off x="227012" y="1981200"/>
            <a:ext cx="9525000" cy="457200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Content Placeholder 55"/>
          <p:cNvSpPr>
            <a:spLocks noGrp="1"/>
          </p:cNvSpPr>
          <p:nvPr>
            <p:ph idx="1"/>
          </p:nvPr>
        </p:nvSpPr>
        <p:spPr>
          <a:xfrm>
            <a:off x="457041" y="2057401"/>
            <a:ext cx="9142571" cy="4688518"/>
          </a:xfrm>
        </p:spPr>
        <p:txBody>
          <a:bodyPr/>
          <a:lstStyle/>
          <a:p>
            <a:pPr marL="0" indent="0">
              <a:buNone/>
            </a:pPr>
            <a:r>
              <a:rPr lang="en-US" dirty="0" smtClean="0">
                <a:solidFill>
                  <a:srgbClr val="0000FF"/>
                </a:solidFill>
              </a:rPr>
              <a:t>Timeline:</a:t>
            </a:r>
          </a:p>
          <a:p>
            <a:r>
              <a:rPr lang="en-US" dirty="0" smtClean="0"/>
              <a:t>May – last week or a week before the opening of classes</a:t>
            </a:r>
          </a:p>
          <a:p>
            <a:endParaRPr lang="en-US" dirty="0"/>
          </a:p>
          <a:p>
            <a:pPr marL="0" indent="0">
              <a:buNone/>
            </a:pPr>
            <a:r>
              <a:rPr lang="en-US" dirty="0" smtClean="0">
                <a:solidFill>
                  <a:srgbClr val="0000FF"/>
                </a:solidFill>
              </a:rPr>
              <a:t>Output:</a:t>
            </a:r>
          </a:p>
          <a:p>
            <a:r>
              <a:rPr lang="en-US" dirty="0" smtClean="0"/>
              <a:t>Development Plans based on SAT</a:t>
            </a:r>
          </a:p>
          <a:p>
            <a:r>
              <a:rPr lang="en-US" dirty="0" smtClean="0"/>
              <a:t>Signed IPCRF</a:t>
            </a:r>
          </a:p>
        </p:txBody>
      </p:sp>
      <p:pic>
        <p:nvPicPr>
          <p:cNvPr id="2" name="Picture 1"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21414" y="3622345"/>
            <a:ext cx="2235901" cy="272682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 name="Picture 2" descr="Screen Clippi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532812" y="4841232"/>
            <a:ext cx="3442385" cy="171196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19175745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epEd_RPMSManual_aug,2018.pdf - Adobe Reader"/>
          <p:cNvPicPr>
            <a:picLocks noChangeAspect="1"/>
          </p:cNvPicPr>
          <p:nvPr/>
        </p:nvPicPr>
        <p:blipFill rotWithShape="1">
          <a:blip r:embed="rId3">
            <a:extLst>
              <a:ext uri="{BEBA8EAE-BF5A-486C-A8C5-ECC9F3942E4B}">
                <a14:imgProps xmlns:a14="http://schemas.microsoft.com/office/drawing/2010/main">
                  <a14:imgLayer r:embed="rId4">
                    <a14:imgEffect>
                      <a14:backgroundRemoval t="26613" b="90054" l="52108" r="87645"/>
                    </a14:imgEffect>
                  </a14:imgLayer>
                </a14:imgProps>
              </a:ext>
              <a:ext uri="{28A0092B-C50C-407E-A947-70E740481C1C}">
                <a14:useLocalDpi xmlns:a14="http://schemas.microsoft.com/office/drawing/2010/main" val="0"/>
              </a:ext>
            </a:extLst>
          </a:blip>
          <a:srcRect l="52139" t="24101" r="10852" b="8145"/>
          <a:stretch/>
        </p:blipFill>
        <p:spPr>
          <a:xfrm rot="18950734">
            <a:off x="1838967" y="-1595452"/>
            <a:ext cx="5505806" cy="5450005"/>
          </a:xfrm>
          <a:prstGeom prst="rect">
            <a:avLst/>
          </a:prstGeom>
        </p:spPr>
      </p:pic>
      <p:pic>
        <p:nvPicPr>
          <p:cNvPr id="22" name="Picture 21" descr="Screen Clippi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14443" y="3394370"/>
            <a:ext cx="4738714" cy="2875175"/>
          </a:xfrm>
          <a:prstGeom prst="rect">
            <a:avLst/>
          </a:prstGeom>
        </p:spPr>
      </p:pic>
      <p:pic>
        <p:nvPicPr>
          <p:cNvPr id="23" name="Picture 22" descr="Screen Clippi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04676" y="2209800"/>
            <a:ext cx="3586796" cy="3514772"/>
          </a:xfrm>
          <a:prstGeom prst="rect">
            <a:avLst/>
          </a:prstGeom>
        </p:spPr>
      </p:pic>
      <p:pic>
        <p:nvPicPr>
          <p:cNvPr id="5" name="Picture 4"/>
          <p:cNvPicPr>
            <a:picLocks noChangeAspect="1"/>
          </p:cNvPicPr>
          <p:nvPr/>
        </p:nvPicPr>
        <p:blipFill rotWithShape="1">
          <a:blip r:embed="rId7">
            <a:extLst>
              <a:ext uri="{28A0092B-C50C-407E-A947-70E740481C1C}">
                <a14:useLocalDpi xmlns:a14="http://schemas.microsoft.com/office/drawing/2010/main" val="0"/>
              </a:ext>
            </a:extLst>
          </a:blip>
          <a:srcRect l="25331" t="1740" r="23330" b="3010"/>
          <a:stretch/>
        </p:blipFill>
        <p:spPr>
          <a:xfrm rot="20816467">
            <a:off x="7738202" y="1089808"/>
            <a:ext cx="3902933" cy="2855982"/>
          </a:xfrm>
          <a:prstGeom prst="rect">
            <a:avLst/>
          </a:prstGeom>
          <a:effectLst>
            <a:glow rad="165100">
              <a:srgbClr val="FF0000">
                <a:alpha val="86000"/>
              </a:srgbClr>
            </a:glow>
          </a:effectLst>
        </p:spPr>
      </p:pic>
      <p:sp>
        <p:nvSpPr>
          <p:cNvPr id="6" name="TextBox 5"/>
          <p:cNvSpPr txBox="1"/>
          <p:nvPr/>
        </p:nvSpPr>
        <p:spPr>
          <a:xfrm rot="20780995">
            <a:off x="8282837" y="2065911"/>
            <a:ext cx="2813665" cy="1323439"/>
          </a:xfrm>
          <a:prstGeom prst="rect">
            <a:avLst/>
          </a:prstGeom>
          <a:noFill/>
        </p:spPr>
        <p:txBody>
          <a:bodyPr wrap="square" rtlCol="0">
            <a:spAutoFit/>
          </a:bodyPr>
          <a:lstStyle/>
          <a:p>
            <a:pPr algn="ctr"/>
            <a:r>
              <a:rPr lang="en-PH" sz="4000" dirty="0" smtClean="0">
                <a:solidFill>
                  <a:schemeClr val="bg1"/>
                </a:solidFill>
                <a:latin typeface="Segoe UI Black" panose="020B0A02040204020203" pitchFamily="34" charset="0"/>
                <a:ea typeface="Segoe UI Black" panose="020B0A02040204020203" pitchFamily="34" charset="0"/>
                <a:cs typeface="Segoe UI Black" panose="020B0A02040204020203" pitchFamily="34" charset="0"/>
              </a:rPr>
              <a:t>June to October</a:t>
            </a:r>
            <a:endParaRPr lang="en-PH" sz="4000" dirty="0">
              <a:solidFill>
                <a:schemeClr val="bg1"/>
              </a:solidFill>
              <a:latin typeface="Segoe UI Black" panose="020B0A02040204020203" pitchFamily="34" charset="0"/>
              <a:ea typeface="Segoe UI Black" panose="020B0A02040204020203" pitchFamily="34" charset="0"/>
              <a:cs typeface="Segoe UI Black" panose="020B0A02040204020203" pitchFamily="34" charset="0"/>
            </a:endParaRPr>
          </a:p>
        </p:txBody>
      </p:sp>
    </p:spTree>
    <p:extLst>
      <p:ext uri="{BB962C8B-B14F-4D97-AF65-F5344CB8AC3E}">
        <p14:creationId xmlns:p14="http://schemas.microsoft.com/office/powerpoint/2010/main" val="330186390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3808412" y="3679814"/>
            <a:ext cx="5943600" cy="2325205"/>
            <a:chOff x="2227248" y="2514600"/>
            <a:chExt cx="7686337" cy="3006215"/>
          </a:xfrm>
        </p:grpSpPr>
        <p:pic>
          <p:nvPicPr>
            <p:cNvPr id="5" name="Picture 4" descr="Screen Clipping"/>
            <p:cNvPicPr>
              <a:picLocks noChangeAspect="1"/>
            </p:cNvPicPr>
            <p:nvPr/>
          </p:nvPicPr>
          <p:blipFill>
            <a:blip r:embed="rId3">
              <a:extLst>
                <a:ext uri="{BEBA8EAE-BF5A-486C-A8C5-ECC9F3942E4B}">
                  <a14:imgProps xmlns:a14="http://schemas.microsoft.com/office/drawing/2010/main">
                    <a14:imgLayer r:embed="rId4">
                      <a14:imgEffect>
                        <a14:backgroundRemoval t="0" b="100000" l="0" r="100000">
                          <a14:foregroundMark x1="38679" y1="60150" x2="53774" y2="60150"/>
                          <a14:foregroundMark x1="36321" y1="74436" x2="32547" y2="94361"/>
                          <a14:foregroundMark x1="57547" y1="83083" x2="58962" y2="97368"/>
                          <a14:foregroundMark x1="60377" y1="85338" x2="79245" y2="98496"/>
                          <a14:foregroundMark x1="59434" y1="78195" x2="88208" y2="94361"/>
                          <a14:foregroundMark x1="33019" y1="85338" x2="16038" y2="99248"/>
                          <a14:foregroundMark x1="33962" y1="80075" x2="2358" y2="93985"/>
                          <a14:foregroundMark x1="60377" y1="79323" x2="91981" y2="80075"/>
                          <a14:backgroundMark x1="32547" y1="74060" x2="25000" y2="72180"/>
                          <a14:backgroundMark x1="31604" y1="77068" x2="17453" y2="77068"/>
                        </a14:backgroundRemoval>
                      </a14:imgEffect>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4182011" y="3021938"/>
              <a:ext cx="1991586" cy="2498877"/>
            </a:xfrm>
            <a:prstGeom prst="rect">
              <a:avLst/>
            </a:prstGeom>
          </p:spPr>
        </p:pic>
        <p:pic>
          <p:nvPicPr>
            <p:cNvPr id="6" name="Picture 5" descr="Screen Clipping"/>
            <p:cNvPicPr>
              <a:picLocks noChangeAspect="1"/>
            </p:cNvPicPr>
            <p:nvPr/>
          </p:nvPicPr>
          <p:blipFill>
            <a:blip r:embed="rId5">
              <a:extLst>
                <a:ext uri="{BEBA8EAE-BF5A-486C-A8C5-ECC9F3942E4B}">
                  <a14:imgProps xmlns:a14="http://schemas.microsoft.com/office/drawing/2010/main">
                    <a14:imgLayer r:embed="rId6">
                      <a14:imgEffect>
                        <a14:backgroundRemoval t="0" b="100000" l="0" r="100000"/>
                      </a14:imgEffect>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2227248" y="2848239"/>
              <a:ext cx="1757016" cy="2535899"/>
            </a:xfrm>
            <a:prstGeom prst="rect">
              <a:avLst/>
            </a:prstGeom>
          </p:spPr>
        </p:pic>
        <p:pic>
          <p:nvPicPr>
            <p:cNvPr id="7" name="Picture 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075612" y="3174338"/>
              <a:ext cx="1837973" cy="2317064"/>
            </a:xfrm>
            <a:prstGeom prst="rect">
              <a:avLst/>
            </a:prstGeom>
          </p:spPr>
        </p:pic>
        <p:pic>
          <p:nvPicPr>
            <p:cNvPr id="12" name="Picture 1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414154" y="2514600"/>
              <a:ext cx="1813858" cy="2618115"/>
            </a:xfrm>
            <a:prstGeom prst="rect">
              <a:avLst/>
            </a:prstGeom>
          </p:spPr>
        </p:pic>
      </p:grpSp>
      <p:pic>
        <p:nvPicPr>
          <p:cNvPr id="2" name="Picture 1" descr="Screen Clippi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55611" y="2425686"/>
            <a:ext cx="2894019" cy="3480919"/>
          </a:xfrm>
          <a:prstGeom prst="rect">
            <a:avLst/>
          </a:prstGeom>
        </p:spPr>
      </p:pic>
      <p:pic>
        <p:nvPicPr>
          <p:cNvPr id="13" name="Picture 12"/>
          <p:cNvPicPr>
            <a:picLocks noChangeAspect="1"/>
          </p:cNvPicPr>
          <p:nvPr/>
        </p:nvPicPr>
        <p:blipFill rotWithShape="1">
          <a:blip r:embed="rId10">
            <a:extLst>
              <a:ext uri="{28A0092B-C50C-407E-A947-70E740481C1C}">
                <a14:useLocalDpi xmlns:a14="http://schemas.microsoft.com/office/drawing/2010/main" val="0"/>
              </a:ext>
            </a:extLst>
          </a:blip>
          <a:srcRect l="25331" t="1740" r="23330" b="3010"/>
          <a:stretch/>
        </p:blipFill>
        <p:spPr>
          <a:xfrm rot="20816467">
            <a:off x="7786689" y="778609"/>
            <a:ext cx="3902933" cy="2855982"/>
          </a:xfrm>
          <a:prstGeom prst="rect">
            <a:avLst/>
          </a:prstGeom>
          <a:effectLst>
            <a:glow rad="165100">
              <a:srgbClr val="FF0000">
                <a:alpha val="86000"/>
              </a:srgbClr>
            </a:glow>
          </a:effectLst>
        </p:spPr>
      </p:pic>
      <p:sp>
        <p:nvSpPr>
          <p:cNvPr id="14" name="TextBox 13"/>
          <p:cNvSpPr txBox="1"/>
          <p:nvPr/>
        </p:nvSpPr>
        <p:spPr>
          <a:xfrm rot="20780995">
            <a:off x="8331324" y="1754712"/>
            <a:ext cx="2813665" cy="1323439"/>
          </a:xfrm>
          <a:prstGeom prst="rect">
            <a:avLst/>
          </a:prstGeom>
          <a:noFill/>
        </p:spPr>
        <p:txBody>
          <a:bodyPr wrap="square" rtlCol="0">
            <a:spAutoFit/>
          </a:bodyPr>
          <a:lstStyle/>
          <a:p>
            <a:pPr algn="ctr"/>
            <a:r>
              <a:rPr lang="en-PH" sz="4000" dirty="0" smtClean="0">
                <a:solidFill>
                  <a:schemeClr val="bg1"/>
                </a:solidFill>
                <a:latin typeface="Segoe UI Black" panose="020B0A02040204020203" pitchFamily="34" charset="0"/>
                <a:ea typeface="Segoe UI Black" panose="020B0A02040204020203" pitchFamily="34" charset="0"/>
                <a:cs typeface="Segoe UI Black" panose="020B0A02040204020203" pitchFamily="34" charset="0"/>
              </a:rPr>
              <a:t>June to October</a:t>
            </a:r>
            <a:endParaRPr lang="en-PH" sz="4000" dirty="0">
              <a:solidFill>
                <a:schemeClr val="bg1"/>
              </a:solidFill>
              <a:latin typeface="Segoe UI Black" panose="020B0A02040204020203" pitchFamily="34" charset="0"/>
              <a:ea typeface="Segoe UI Black" panose="020B0A02040204020203" pitchFamily="34" charset="0"/>
              <a:cs typeface="Segoe UI Black" panose="020B0A02040204020203" pitchFamily="34" charset="0"/>
            </a:endParaRPr>
          </a:p>
        </p:txBody>
      </p:sp>
      <p:pic>
        <p:nvPicPr>
          <p:cNvPr id="15" name="Picture 14" descr="DepEd_RPMSManual_aug,2018.pdf - Adobe Reader"/>
          <p:cNvPicPr>
            <a:picLocks noChangeAspect="1"/>
          </p:cNvPicPr>
          <p:nvPr/>
        </p:nvPicPr>
        <p:blipFill rotWithShape="1">
          <a:blip r:embed="rId11">
            <a:extLst>
              <a:ext uri="{BEBA8EAE-BF5A-486C-A8C5-ECC9F3942E4B}">
                <a14:imgProps xmlns:a14="http://schemas.microsoft.com/office/drawing/2010/main">
                  <a14:imgLayer r:embed="rId12">
                    <a14:imgEffect>
                      <a14:backgroundRemoval t="26613" b="90054" l="52108" r="87645"/>
                    </a14:imgEffect>
                  </a14:imgLayer>
                </a14:imgProps>
              </a:ext>
              <a:ext uri="{28A0092B-C50C-407E-A947-70E740481C1C}">
                <a14:useLocalDpi xmlns:a14="http://schemas.microsoft.com/office/drawing/2010/main" val="0"/>
              </a:ext>
            </a:extLst>
          </a:blip>
          <a:srcRect l="52139" t="24101" r="10852" b="8145"/>
          <a:stretch/>
        </p:blipFill>
        <p:spPr>
          <a:xfrm rot="18950734">
            <a:off x="1717721" y="-1659536"/>
            <a:ext cx="5505806" cy="5450005"/>
          </a:xfrm>
          <a:prstGeom prst="rect">
            <a:avLst/>
          </a:prstGeom>
        </p:spPr>
      </p:pic>
    </p:spTree>
    <p:extLst>
      <p:ext uri="{BB962C8B-B14F-4D97-AF65-F5344CB8AC3E}">
        <p14:creationId xmlns:p14="http://schemas.microsoft.com/office/powerpoint/2010/main" val="355588849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3528</TotalTime>
  <Words>2144</Words>
  <Application>Microsoft Office PowerPoint</Application>
  <PresentationFormat>Custom</PresentationFormat>
  <Paragraphs>318</Paragraphs>
  <Slides>29</Slides>
  <Notes>28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29</vt:i4>
      </vt:variant>
    </vt:vector>
  </HeadingPairs>
  <TitlesOfParts>
    <vt:vector size="35" baseType="lpstr">
      <vt:lpstr>Arial</vt:lpstr>
      <vt:lpstr>Calibri</vt:lpstr>
      <vt:lpstr>Gotham Ultra</vt:lpstr>
      <vt:lpstr>Helvetica</vt:lpstr>
      <vt:lpstr>Segoe UI Black</vt:lpstr>
      <vt:lpstr>Office Theme</vt:lpstr>
      <vt:lpstr>  Process of RPMS Highlighting the Roles of Rater and Ratee in each Phase of the RPMS Cycle</vt:lpstr>
      <vt:lpstr>The RPMS Cycle</vt:lpstr>
      <vt:lpstr>Raters</vt:lpstr>
      <vt:lpstr>Ratees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Coaching and feedback shall be a continuous process. Coaching and feedback shall be provided by the rater and/or shall be sought  by the ratee to improve work performance and behavior.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Presentation slides prepared by:  Dr. Allan S. Reyes Senior Program Manager, RCTQ    Lizette Anne L. Carpio Research Officer, RCTQ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Background on the Development of RPMS-PPST Tools for Teachers   Dr. Allan S. Reyes, Senior Program Manager Philippine National Research Center for Teacher Quality (RCTQ)</dc:title>
  <dc:creator>RCTQ</dc:creator>
  <cp:lastModifiedBy>Lizette Anne Carpio</cp:lastModifiedBy>
  <cp:revision>213</cp:revision>
  <dcterms:created xsi:type="dcterms:W3CDTF">2006-08-16T00:00:00Z</dcterms:created>
  <dcterms:modified xsi:type="dcterms:W3CDTF">2019-01-18T04:11:32Z</dcterms:modified>
</cp:coreProperties>
</file>