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8" r:id="rId1"/>
    <p:sldMasterId id="2147483890" r:id="rId2"/>
    <p:sldMasterId id="2147483902" r:id="rId3"/>
  </p:sldMasterIdLst>
  <p:notesMasterIdLst>
    <p:notesMasterId r:id="rId33"/>
  </p:notesMasterIdLst>
  <p:handoutMasterIdLst>
    <p:handoutMasterId r:id="rId34"/>
  </p:handoutMasterIdLst>
  <p:sldIdLst>
    <p:sldId id="660" r:id="rId4"/>
    <p:sldId id="647" r:id="rId5"/>
    <p:sldId id="726" r:id="rId6"/>
    <p:sldId id="725" r:id="rId7"/>
    <p:sldId id="737" r:id="rId8"/>
    <p:sldId id="728" r:id="rId9"/>
    <p:sldId id="721" r:id="rId10"/>
    <p:sldId id="722" r:id="rId11"/>
    <p:sldId id="666" r:id="rId12"/>
    <p:sldId id="701" r:id="rId13"/>
    <p:sldId id="703" r:id="rId14"/>
    <p:sldId id="723" r:id="rId15"/>
    <p:sldId id="724" r:id="rId16"/>
    <p:sldId id="682" r:id="rId17"/>
    <p:sldId id="733" r:id="rId18"/>
    <p:sldId id="740" r:id="rId19"/>
    <p:sldId id="738" r:id="rId20"/>
    <p:sldId id="741" r:id="rId21"/>
    <p:sldId id="715" r:id="rId22"/>
    <p:sldId id="700" r:id="rId23"/>
    <p:sldId id="734" r:id="rId24"/>
    <p:sldId id="633" r:id="rId25"/>
    <p:sldId id="634" r:id="rId26"/>
    <p:sldId id="731" r:id="rId27"/>
    <p:sldId id="743" r:id="rId28"/>
    <p:sldId id="720" r:id="rId29"/>
    <p:sldId id="643" r:id="rId30"/>
    <p:sldId id="735" r:id="rId31"/>
    <p:sldId id="714" r:id="rId32"/>
  </p:sldIdLst>
  <p:sldSz cx="9144000" cy="6858000" type="screen4x3"/>
  <p:notesSz cx="70770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Program" id="{9D49534B-F8C5-43CB-8976-E15330761985}">
          <p14:sldIdLst>
            <p14:sldId id="660"/>
            <p14:sldId id="647"/>
            <p14:sldId id="726"/>
            <p14:sldId id="725"/>
            <p14:sldId id="737"/>
            <p14:sldId id="728"/>
            <p14:sldId id="721"/>
            <p14:sldId id="722"/>
            <p14:sldId id="666"/>
            <p14:sldId id="701"/>
            <p14:sldId id="703"/>
            <p14:sldId id="723"/>
            <p14:sldId id="724"/>
            <p14:sldId id="682"/>
            <p14:sldId id="733"/>
            <p14:sldId id="740"/>
            <p14:sldId id="738"/>
            <p14:sldId id="741"/>
            <p14:sldId id="715"/>
            <p14:sldId id="700"/>
            <p14:sldId id="734"/>
            <p14:sldId id="633"/>
            <p14:sldId id="634"/>
            <p14:sldId id="731"/>
            <p14:sldId id="743"/>
            <p14:sldId id="720"/>
            <p14:sldId id="643"/>
            <p14:sldId id="735"/>
            <p14:sldId id="71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8AE1"/>
    <a:srgbClr val="0000FF"/>
    <a:srgbClr val="144F8A"/>
    <a:srgbClr val="509BE6"/>
    <a:srgbClr val="0F3A66"/>
    <a:srgbClr val="245E96"/>
    <a:srgbClr val="010066"/>
    <a:srgbClr val="86BAEE"/>
    <a:srgbClr val="F0F0F0"/>
    <a:srgbClr val="1B69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24" autoAdjust="0"/>
    <p:restoredTop sz="75404" autoAdjust="0"/>
  </p:normalViewPr>
  <p:slideViewPr>
    <p:cSldViewPr snapToGrid="0">
      <p:cViewPr varScale="1">
        <p:scale>
          <a:sx n="65" d="100"/>
          <a:sy n="65" d="100"/>
        </p:scale>
        <p:origin x="140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Helvetica" panose="020B0604020202030204" pitchFamily="34" charset="0"/>
              <a:ea typeface="+mn-ea"/>
              <a:cs typeface="+mn-cs"/>
            </a:defRPr>
          </a:pPr>
          <a:endParaRPr lang="en-US"/>
        </a:p>
      </c:txPr>
    </c:title>
    <c:autoTitleDeleted val="0"/>
    <c:plotArea>
      <c:layout/>
      <c:pieChart>
        <c:varyColors val="1"/>
        <c:ser>
          <c:idx val="0"/>
          <c:order val="0"/>
          <c:tx>
            <c:strRef>
              <c:f>Sheet1!$B$1</c:f>
              <c:strCache>
                <c:ptCount val="1"/>
                <c:pt idx="0">
                  <c:v>Participants</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spPr>
              <a:noFill/>
              <a:ln>
                <a:noFill/>
              </a:ln>
              <a:effectLst/>
            </c:spPr>
            <c:txPr>
              <a:bodyPr rot="0" spcFirstLastPara="1" vertOverflow="ellipsis" vert="horz" wrap="square" anchor="ctr" anchorCtr="1"/>
              <a:lstStyle/>
              <a:p>
                <a:pPr>
                  <a:defRPr sz="28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Teachers</c:v>
                </c:pt>
                <c:pt idx="1">
                  <c:v>Master Teachers</c:v>
                </c:pt>
                <c:pt idx="2">
                  <c:v>School Heads</c:v>
                </c:pt>
                <c:pt idx="3">
                  <c:v>SDS, ASDS, Supervisors</c:v>
                </c:pt>
              </c:strCache>
            </c:strRef>
          </c:cat>
          <c:val>
            <c:numRef>
              <c:f>Sheet1!$B$2:$B$5</c:f>
              <c:numCache>
                <c:formatCode>General</c:formatCode>
                <c:ptCount val="4"/>
                <c:pt idx="0">
                  <c:v>56</c:v>
                </c:pt>
                <c:pt idx="1">
                  <c:v>37</c:v>
                </c:pt>
                <c:pt idx="2">
                  <c:v>39</c:v>
                </c:pt>
                <c:pt idx="3">
                  <c:v>38</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2927750020669293"/>
          <c:y val="0.19465237540182992"/>
          <c:w val="0.37072246907855938"/>
          <c:h val="0.72843722831412727"/>
        </c:manualLayout>
      </c:layout>
      <c:overlay val="0"/>
      <c:spPr>
        <a:noFill/>
        <a:ln>
          <a:noFill/>
        </a:ln>
        <a:effectLst/>
      </c:spPr>
      <c:txPr>
        <a:bodyPr rot="0" spcFirstLastPara="1" vertOverflow="ellipsis" vert="horz" wrap="square" anchor="ctr" anchorCtr="1"/>
        <a:lstStyle/>
        <a:p>
          <a:pPr>
            <a:defRPr sz="2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28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5C47DE-BEFE-4F43-9B0F-906E4AC3B8CF}" type="doc">
      <dgm:prSet loTypeId="urn:microsoft.com/office/officeart/2005/8/layout/venn2" loCatId="relationship" qsTypeId="urn:microsoft.com/office/officeart/2005/8/quickstyle/simple1" qsCatId="simple" csTypeId="urn:microsoft.com/office/officeart/2005/8/colors/colorful5" csCatId="colorful" phldr="1"/>
      <dgm:spPr/>
      <dgm:t>
        <a:bodyPr/>
        <a:lstStyle/>
        <a:p>
          <a:endParaRPr lang="en-US"/>
        </a:p>
      </dgm:t>
    </dgm:pt>
    <dgm:pt modelId="{E8CCF25A-A96C-49A1-B6D0-1E1442BDCB93}">
      <dgm:prSet phldrT="[Text]" custT="1"/>
      <dgm:spPr/>
      <dgm:t>
        <a:bodyPr/>
        <a:lstStyle/>
        <a:p>
          <a:r>
            <a:rPr lang="en-US" sz="700" b="1" dirty="0" smtClean="0">
              <a:solidFill>
                <a:schemeClr val="tx1"/>
              </a:solidFill>
              <a:latin typeface="Gotham Medium"/>
              <a:cs typeface="Gotham Medium"/>
            </a:rPr>
            <a:t>CENTRAL</a:t>
          </a:r>
          <a:endParaRPr lang="en-US" sz="700" b="1" dirty="0">
            <a:solidFill>
              <a:schemeClr val="tx1"/>
            </a:solidFill>
            <a:latin typeface="Gotham Medium"/>
            <a:cs typeface="Gotham Medium"/>
          </a:endParaRPr>
        </a:p>
      </dgm:t>
    </dgm:pt>
    <dgm:pt modelId="{BC50354F-DAEC-4CA3-B658-DFAB1C1859B9}" type="parTrans" cxnId="{353D1754-78C6-4325-927C-38C1AC7FE4EF}">
      <dgm:prSet/>
      <dgm:spPr/>
      <dgm:t>
        <a:bodyPr/>
        <a:lstStyle/>
        <a:p>
          <a:endParaRPr lang="en-US">
            <a:latin typeface="Gotham Medium"/>
            <a:cs typeface="Gotham Medium"/>
          </a:endParaRPr>
        </a:p>
      </dgm:t>
    </dgm:pt>
    <dgm:pt modelId="{89D5E3DB-A208-47C4-9476-11D907784F02}" type="sibTrans" cxnId="{353D1754-78C6-4325-927C-38C1AC7FE4EF}">
      <dgm:prSet/>
      <dgm:spPr/>
      <dgm:t>
        <a:bodyPr/>
        <a:lstStyle/>
        <a:p>
          <a:endParaRPr lang="en-US">
            <a:latin typeface="Gotham Medium"/>
            <a:cs typeface="Gotham Medium"/>
          </a:endParaRPr>
        </a:p>
      </dgm:t>
    </dgm:pt>
    <dgm:pt modelId="{DCD5D361-50F0-4C5A-B3CB-D2255529B8BE}">
      <dgm:prSet phldrT="[Text]" custT="1"/>
      <dgm:spPr/>
      <dgm:t>
        <a:bodyPr/>
        <a:lstStyle/>
        <a:p>
          <a:r>
            <a:rPr lang="en-US" sz="700" b="1" dirty="0" smtClean="0">
              <a:solidFill>
                <a:schemeClr val="tx1"/>
              </a:solidFill>
              <a:latin typeface="Gotham Medium"/>
              <a:cs typeface="Gotham Medium"/>
            </a:rPr>
            <a:t>REGIONAL</a:t>
          </a:r>
          <a:endParaRPr lang="en-US" sz="700" b="1" dirty="0">
            <a:solidFill>
              <a:schemeClr val="tx1"/>
            </a:solidFill>
            <a:latin typeface="Gotham Medium"/>
            <a:cs typeface="Gotham Medium"/>
          </a:endParaRPr>
        </a:p>
      </dgm:t>
    </dgm:pt>
    <dgm:pt modelId="{2B4C3B03-1270-49E7-9200-C2A5D5BF0A70}" type="parTrans" cxnId="{C7119350-401E-4E6F-9AE3-DA10F8B171B5}">
      <dgm:prSet/>
      <dgm:spPr/>
      <dgm:t>
        <a:bodyPr/>
        <a:lstStyle/>
        <a:p>
          <a:endParaRPr lang="en-US">
            <a:latin typeface="Gotham Medium"/>
            <a:cs typeface="Gotham Medium"/>
          </a:endParaRPr>
        </a:p>
      </dgm:t>
    </dgm:pt>
    <dgm:pt modelId="{0AC050D9-0EBA-4AD2-92BB-0887EC3C1A0D}" type="sibTrans" cxnId="{C7119350-401E-4E6F-9AE3-DA10F8B171B5}">
      <dgm:prSet/>
      <dgm:spPr/>
      <dgm:t>
        <a:bodyPr/>
        <a:lstStyle/>
        <a:p>
          <a:endParaRPr lang="en-US">
            <a:latin typeface="Gotham Medium"/>
            <a:cs typeface="Gotham Medium"/>
          </a:endParaRPr>
        </a:p>
      </dgm:t>
    </dgm:pt>
    <dgm:pt modelId="{261DFCB3-D002-4118-AAE6-C070255B2548}">
      <dgm:prSet phldrT="[Text]"/>
      <dgm:spPr/>
      <dgm:t>
        <a:bodyPr/>
        <a:lstStyle/>
        <a:p>
          <a:r>
            <a:rPr lang="en-US" b="1" dirty="0" smtClean="0">
              <a:solidFill>
                <a:schemeClr val="tx1"/>
              </a:solidFill>
              <a:latin typeface="Gotham Medium"/>
              <a:cs typeface="Gotham Medium"/>
            </a:rPr>
            <a:t>DIVISION</a:t>
          </a:r>
          <a:endParaRPr lang="en-US" b="1" dirty="0">
            <a:solidFill>
              <a:schemeClr val="tx1"/>
            </a:solidFill>
            <a:latin typeface="Gotham Medium"/>
            <a:cs typeface="Gotham Medium"/>
          </a:endParaRPr>
        </a:p>
      </dgm:t>
    </dgm:pt>
    <dgm:pt modelId="{4D2D7C40-41F1-4AE9-93DB-D918F52CCDCD}" type="parTrans" cxnId="{E0C97961-DED0-42BA-9D22-F04FA5EDAF85}">
      <dgm:prSet/>
      <dgm:spPr/>
      <dgm:t>
        <a:bodyPr/>
        <a:lstStyle/>
        <a:p>
          <a:endParaRPr lang="en-US">
            <a:latin typeface="Gotham Medium"/>
            <a:cs typeface="Gotham Medium"/>
          </a:endParaRPr>
        </a:p>
      </dgm:t>
    </dgm:pt>
    <dgm:pt modelId="{BD3B64C0-E79B-4BFC-A399-D4810E346517}" type="sibTrans" cxnId="{E0C97961-DED0-42BA-9D22-F04FA5EDAF85}">
      <dgm:prSet/>
      <dgm:spPr/>
      <dgm:t>
        <a:bodyPr/>
        <a:lstStyle/>
        <a:p>
          <a:endParaRPr lang="en-US">
            <a:latin typeface="Gotham Medium"/>
            <a:cs typeface="Gotham Medium"/>
          </a:endParaRPr>
        </a:p>
      </dgm:t>
    </dgm:pt>
    <dgm:pt modelId="{BC445AD3-4DFF-4726-BBEF-035FE86244A4}">
      <dgm:prSet phldrT="[Text]" custT="1"/>
      <dgm:spPr/>
      <dgm:t>
        <a:bodyPr/>
        <a:lstStyle/>
        <a:p>
          <a:r>
            <a:rPr lang="en-US" sz="700" b="1" dirty="0" smtClean="0">
              <a:solidFill>
                <a:schemeClr val="tx1"/>
              </a:solidFill>
              <a:latin typeface="Gotham Medium"/>
              <a:cs typeface="Gotham Medium"/>
            </a:rPr>
            <a:t>SCHOOLS</a:t>
          </a:r>
          <a:endParaRPr lang="en-US" sz="700" b="1" dirty="0">
            <a:solidFill>
              <a:schemeClr val="tx1"/>
            </a:solidFill>
            <a:latin typeface="Gotham Medium"/>
            <a:cs typeface="Gotham Medium"/>
          </a:endParaRPr>
        </a:p>
      </dgm:t>
    </dgm:pt>
    <dgm:pt modelId="{D1BD87F8-0148-47CF-A8AD-6F5C5338D7CE}" type="parTrans" cxnId="{90BEF8DE-A4DF-4039-BA18-218D0A42DB07}">
      <dgm:prSet/>
      <dgm:spPr/>
      <dgm:t>
        <a:bodyPr/>
        <a:lstStyle/>
        <a:p>
          <a:endParaRPr lang="en-US">
            <a:latin typeface="Gotham Medium"/>
            <a:cs typeface="Gotham Medium"/>
          </a:endParaRPr>
        </a:p>
      </dgm:t>
    </dgm:pt>
    <dgm:pt modelId="{BD705108-68BF-4CF2-9F6F-675E18A5B372}" type="sibTrans" cxnId="{90BEF8DE-A4DF-4039-BA18-218D0A42DB07}">
      <dgm:prSet/>
      <dgm:spPr/>
      <dgm:t>
        <a:bodyPr/>
        <a:lstStyle/>
        <a:p>
          <a:endParaRPr lang="en-US">
            <a:latin typeface="Gotham Medium"/>
            <a:cs typeface="Gotham Medium"/>
          </a:endParaRPr>
        </a:p>
      </dgm:t>
    </dgm:pt>
    <dgm:pt modelId="{1AD469BC-6FFA-40E6-A096-7243BD139DDA}" type="pres">
      <dgm:prSet presAssocID="{A65C47DE-BEFE-4F43-9B0F-906E4AC3B8CF}" presName="Name0" presStyleCnt="0">
        <dgm:presLayoutVars>
          <dgm:chMax val="7"/>
          <dgm:resizeHandles val="exact"/>
        </dgm:presLayoutVars>
      </dgm:prSet>
      <dgm:spPr/>
      <dgm:t>
        <a:bodyPr/>
        <a:lstStyle/>
        <a:p>
          <a:endParaRPr lang="en-PH"/>
        </a:p>
      </dgm:t>
    </dgm:pt>
    <dgm:pt modelId="{B268CC0D-4F26-4F93-8126-ECED101D1CB6}" type="pres">
      <dgm:prSet presAssocID="{A65C47DE-BEFE-4F43-9B0F-906E4AC3B8CF}" presName="comp1" presStyleCnt="0"/>
      <dgm:spPr/>
      <dgm:t>
        <a:bodyPr/>
        <a:lstStyle/>
        <a:p>
          <a:endParaRPr lang="en-US"/>
        </a:p>
      </dgm:t>
    </dgm:pt>
    <dgm:pt modelId="{C5257EA9-7C95-4C31-926C-908C9A4D28B5}" type="pres">
      <dgm:prSet presAssocID="{A65C47DE-BEFE-4F43-9B0F-906E4AC3B8CF}" presName="circle1" presStyleLbl="node1" presStyleIdx="0" presStyleCnt="4" custLinFactNeighborY="-1035"/>
      <dgm:spPr/>
      <dgm:t>
        <a:bodyPr/>
        <a:lstStyle/>
        <a:p>
          <a:endParaRPr lang="en-PH"/>
        </a:p>
      </dgm:t>
    </dgm:pt>
    <dgm:pt modelId="{DD70D065-FCDE-4CB4-8B6A-33AB37BDED2B}" type="pres">
      <dgm:prSet presAssocID="{A65C47DE-BEFE-4F43-9B0F-906E4AC3B8CF}" presName="c1text" presStyleLbl="node1" presStyleIdx="0" presStyleCnt="4">
        <dgm:presLayoutVars>
          <dgm:bulletEnabled val="1"/>
        </dgm:presLayoutVars>
      </dgm:prSet>
      <dgm:spPr/>
      <dgm:t>
        <a:bodyPr/>
        <a:lstStyle/>
        <a:p>
          <a:endParaRPr lang="en-PH"/>
        </a:p>
      </dgm:t>
    </dgm:pt>
    <dgm:pt modelId="{752AFD45-48CD-43F7-9225-80E5FD32F8F8}" type="pres">
      <dgm:prSet presAssocID="{A65C47DE-BEFE-4F43-9B0F-906E4AC3B8CF}" presName="comp2" presStyleCnt="0"/>
      <dgm:spPr/>
      <dgm:t>
        <a:bodyPr/>
        <a:lstStyle/>
        <a:p>
          <a:endParaRPr lang="en-US"/>
        </a:p>
      </dgm:t>
    </dgm:pt>
    <dgm:pt modelId="{5926504D-8B1F-486A-BD69-2C283F558C2B}" type="pres">
      <dgm:prSet presAssocID="{A65C47DE-BEFE-4F43-9B0F-906E4AC3B8CF}" presName="circle2" presStyleLbl="node1" presStyleIdx="1" presStyleCnt="4"/>
      <dgm:spPr/>
      <dgm:t>
        <a:bodyPr/>
        <a:lstStyle/>
        <a:p>
          <a:endParaRPr lang="en-PH"/>
        </a:p>
      </dgm:t>
    </dgm:pt>
    <dgm:pt modelId="{A4BD7A3B-DCEE-483A-883D-866DE8A287C5}" type="pres">
      <dgm:prSet presAssocID="{A65C47DE-BEFE-4F43-9B0F-906E4AC3B8CF}" presName="c2text" presStyleLbl="node1" presStyleIdx="1" presStyleCnt="4">
        <dgm:presLayoutVars>
          <dgm:bulletEnabled val="1"/>
        </dgm:presLayoutVars>
      </dgm:prSet>
      <dgm:spPr/>
      <dgm:t>
        <a:bodyPr/>
        <a:lstStyle/>
        <a:p>
          <a:endParaRPr lang="en-PH"/>
        </a:p>
      </dgm:t>
    </dgm:pt>
    <dgm:pt modelId="{A1F7A9EF-3D4A-4BDE-A7AB-7DBB35017623}" type="pres">
      <dgm:prSet presAssocID="{A65C47DE-BEFE-4F43-9B0F-906E4AC3B8CF}" presName="comp3" presStyleCnt="0"/>
      <dgm:spPr/>
      <dgm:t>
        <a:bodyPr/>
        <a:lstStyle/>
        <a:p>
          <a:endParaRPr lang="en-US"/>
        </a:p>
      </dgm:t>
    </dgm:pt>
    <dgm:pt modelId="{BD7B3C02-F3F2-4812-B15B-5139E8E026D8}" type="pres">
      <dgm:prSet presAssocID="{A65C47DE-BEFE-4F43-9B0F-906E4AC3B8CF}" presName="circle3" presStyleLbl="node1" presStyleIdx="2" presStyleCnt="4"/>
      <dgm:spPr/>
      <dgm:t>
        <a:bodyPr/>
        <a:lstStyle/>
        <a:p>
          <a:endParaRPr lang="en-PH"/>
        </a:p>
      </dgm:t>
    </dgm:pt>
    <dgm:pt modelId="{FEAA21BF-C0BC-44C4-A42E-D9FF717EF572}" type="pres">
      <dgm:prSet presAssocID="{A65C47DE-BEFE-4F43-9B0F-906E4AC3B8CF}" presName="c3text" presStyleLbl="node1" presStyleIdx="2" presStyleCnt="4">
        <dgm:presLayoutVars>
          <dgm:bulletEnabled val="1"/>
        </dgm:presLayoutVars>
      </dgm:prSet>
      <dgm:spPr/>
      <dgm:t>
        <a:bodyPr/>
        <a:lstStyle/>
        <a:p>
          <a:endParaRPr lang="en-PH"/>
        </a:p>
      </dgm:t>
    </dgm:pt>
    <dgm:pt modelId="{B2D69F9A-CA53-404D-B552-858B944B0C28}" type="pres">
      <dgm:prSet presAssocID="{A65C47DE-BEFE-4F43-9B0F-906E4AC3B8CF}" presName="comp4" presStyleCnt="0"/>
      <dgm:spPr/>
      <dgm:t>
        <a:bodyPr/>
        <a:lstStyle/>
        <a:p>
          <a:endParaRPr lang="en-US"/>
        </a:p>
      </dgm:t>
    </dgm:pt>
    <dgm:pt modelId="{DAC9FE7B-7156-4C2A-A28D-D19991BB90AD}" type="pres">
      <dgm:prSet presAssocID="{A65C47DE-BEFE-4F43-9B0F-906E4AC3B8CF}" presName="circle4" presStyleLbl="node1" presStyleIdx="3" presStyleCnt="4"/>
      <dgm:spPr/>
      <dgm:t>
        <a:bodyPr/>
        <a:lstStyle/>
        <a:p>
          <a:endParaRPr lang="en-PH"/>
        </a:p>
      </dgm:t>
    </dgm:pt>
    <dgm:pt modelId="{C5FD8168-D007-457B-8E51-6BEE4B7C1058}" type="pres">
      <dgm:prSet presAssocID="{A65C47DE-BEFE-4F43-9B0F-906E4AC3B8CF}" presName="c4text" presStyleLbl="node1" presStyleIdx="3" presStyleCnt="4">
        <dgm:presLayoutVars>
          <dgm:bulletEnabled val="1"/>
        </dgm:presLayoutVars>
      </dgm:prSet>
      <dgm:spPr/>
      <dgm:t>
        <a:bodyPr/>
        <a:lstStyle/>
        <a:p>
          <a:endParaRPr lang="en-PH"/>
        </a:p>
      </dgm:t>
    </dgm:pt>
  </dgm:ptLst>
  <dgm:cxnLst>
    <dgm:cxn modelId="{3F51EB2D-3E54-4771-ABC6-0D9949B287EB}" type="presOf" srcId="{E8CCF25A-A96C-49A1-B6D0-1E1442BDCB93}" destId="{DD70D065-FCDE-4CB4-8B6A-33AB37BDED2B}" srcOrd="1" destOrd="0" presId="urn:microsoft.com/office/officeart/2005/8/layout/venn2"/>
    <dgm:cxn modelId="{1DCB5E2D-7452-40A8-80C7-DC04F037C722}" type="presOf" srcId="{E8CCF25A-A96C-49A1-B6D0-1E1442BDCB93}" destId="{C5257EA9-7C95-4C31-926C-908C9A4D28B5}" srcOrd="0" destOrd="0" presId="urn:microsoft.com/office/officeart/2005/8/layout/venn2"/>
    <dgm:cxn modelId="{C7119350-401E-4E6F-9AE3-DA10F8B171B5}" srcId="{A65C47DE-BEFE-4F43-9B0F-906E4AC3B8CF}" destId="{DCD5D361-50F0-4C5A-B3CB-D2255529B8BE}" srcOrd="1" destOrd="0" parTransId="{2B4C3B03-1270-49E7-9200-C2A5D5BF0A70}" sibTransId="{0AC050D9-0EBA-4AD2-92BB-0887EC3C1A0D}"/>
    <dgm:cxn modelId="{5FC56719-21E1-42EA-858F-A9E27D34037D}" type="presOf" srcId="{261DFCB3-D002-4118-AAE6-C070255B2548}" destId="{BD7B3C02-F3F2-4812-B15B-5139E8E026D8}" srcOrd="0" destOrd="0" presId="urn:microsoft.com/office/officeart/2005/8/layout/venn2"/>
    <dgm:cxn modelId="{E0C97961-DED0-42BA-9D22-F04FA5EDAF85}" srcId="{A65C47DE-BEFE-4F43-9B0F-906E4AC3B8CF}" destId="{261DFCB3-D002-4118-AAE6-C070255B2548}" srcOrd="2" destOrd="0" parTransId="{4D2D7C40-41F1-4AE9-93DB-D918F52CCDCD}" sibTransId="{BD3B64C0-E79B-4BFC-A399-D4810E346517}"/>
    <dgm:cxn modelId="{1F1CA17E-9BD4-46EE-8F9C-6B703AC3C8A4}" type="presOf" srcId="{BC445AD3-4DFF-4726-BBEF-035FE86244A4}" destId="{C5FD8168-D007-457B-8E51-6BEE4B7C1058}" srcOrd="1" destOrd="0" presId="urn:microsoft.com/office/officeart/2005/8/layout/venn2"/>
    <dgm:cxn modelId="{B134422A-282F-4ED5-98DC-310903459813}" type="presOf" srcId="{261DFCB3-D002-4118-AAE6-C070255B2548}" destId="{FEAA21BF-C0BC-44C4-A42E-D9FF717EF572}" srcOrd="1" destOrd="0" presId="urn:microsoft.com/office/officeart/2005/8/layout/venn2"/>
    <dgm:cxn modelId="{82DE72C9-561E-4A6F-AEB6-F3033365E89E}" type="presOf" srcId="{DCD5D361-50F0-4C5A-B3CB-D2255529B8BE}" destId="{5926504D-8B1F-486A-BD69-2C283F558C2B}" srcOrd="0" destOrd="0" presId="urn:microsoft.com/office/officeart/2005/8/layout/venn2"/>
    <dgm:cxn modelId="{084307ED-4463-4187-943C-8D0A75B02315}" type="presOf" srcId="{A65C47DE-BEFE-4F43-9B0F-906E4AC3B8CF}" destId="{1AD469BC-6FFA-40E6-A096-7243BD139DDA}" srcOrd="0" destOrd="0" presId="urn:microsoft.com/office/officeart/2005/8/layout/venn2"/>
    <dgm:cxn modelId="{4C87BB4E-6075-4062-8091-94B1B9CFA1D5}" type="presOf" srcId="{DCD5D361-50F0-4C5A-B3CB-D2255529B8BE}" destId="{A4BD7A3B-DCEE-483A-883D-866DE8A287C5}" srcOrd="1" destOrd="0" presId="urn:microsoft.com/office/officeart/2005/8/layout/venn2"/>
    <dgm:cxn modelId="{90BEF8DE-A4DF-4039-BA18-218D0A42DB07}" srcId="{A65C47DE-BEFE-4F43-9B0F-906E4AC3B8CF}" destId="{BC445AD3-4DFF-4726-BBEF-035FE86244A4}" srcOrd="3" destOrd="0" parTransId="{D1BD87F8-0148-47CF-A8AD-6F5C5338D7CE}" sibTransId="{BD705108-68BF-4CF2-9F6F-675E18A5B372}"/>
    <dgm:cxn modelId="{89C85536-863C-4DD6-A9D0-F57B758449B7}" type="presOf" srcId="{BC445AD3-4DFF-4726-BBEF-035FE86244A4}" destId="{DAC9FE7B-7156-4C2A-A28D-D19991BB90AD}" srcOrd="0" destOrd="0" presId="urn:microsoft.com/office/officeart/2005/8/layout/venn2"/>
    <dgm:cxn modelId="{353D1754-78C6-4325-927C-38C1AC7FE4EF}" srcId="{A65C47DE-BEFE-4F43-9B0F-906E4AC3B8CF}" destId="{E8CCF25A-A96C-49A1-B6D0-1E1442BDCB93}" srcOrd="0" destOrd="0" parTransId="{BC50354F-DAEC-4CA3-B658-DFAB1C1859B9}" sibTransId="{89D5E3DB-A208-47C4-9476-11D907784F02}"/>
    <dgm:cxn modelId="{83185623-3AB8-4937-B4D5-3D27764FCCA2}" type="presParOf" srcId="{1AD469BC-6FFA-40E6-A096-7243BD139DDA}" destId="{B268CC0D-4F26-4F93-8126-ECED101D1CB6}" srcOrd="0" destOrd="0" presId="urn:microsoft.com/office/officeart/2005/8/layout/venn2"/>
    <dgm:cxn modelId="{DFA2093C-7C93-44F0-8B76-007F25921167}" type="presParOf" srcId="{B268CC0D-4F26-4F93-8126-ECED101D1CB6}" destId="{C5257EA9-7C95-4C31-926C-908C9A4D28B5}" srcOrd="0" destOrd="0" presId="urn:microsoft.com/office/officeart/2005/8/layout/venn2"/>
    <dgm:cxn modelId="{1E4DF280-AD0F-4210-AA05-2D15E25823F3}" type="presParOf" srcId="{B268CC0D-4F26-4F93-8126-ECED101D1CB6}" destId="{DD70D065-FCDE-4CB4-8B6A-33AB37BDED2B}" srcOrd="1" destOrd="0" presId="urn:microsoft.com/office/officeart/2005/8/layout/venn2"/>
    <dgm:cxn modelId="{8F0A17C0-9D84-48B0-BADB-383B7FA8D3D9}" type="presParOf" srcId="{1AD469BC-6FFA-40E6-A096-7243BD139DDA}" destId="{752AFD45-48CD-43F7-9225-80E5FD32F8F8}" srcOrd="1" destOrd="0" presId="urn:microsoft.com/office/officeart/2005/8/layout/venn2"/>
    <dgm:cxn modelId="{1B56A763-F539-40FE-BFEF-DBA44224B535}" type="presParOf" srcId="{752AFD45-48CD-43F7-9225-80E5FD32F8F8}" destId="{5926504D-8B1F-486A-BD69-2C283F558C2B}" srcOrd="0" destOrd="0" presId="urn:microsoft.com/office/officeart/2005/8/layout/venn2"/>
    <dgm:cxn modelId="{597842F6-B6C6-4BC3-BC57-EE18F7154F0D}" type="presParOf" srcId="{752AFD45-48CD-43F7-9225-80E5FD32F8F8}" destId="{A4BD7A3B-DCEE-483A-883D-866DE8A287C5}" srcOrd="1" destOrd="0" presId="urn:microsoft.com/office/officeart/2005/8/layout/venn2"/>
    <dgm:cxn modelId="{A346F45A-758C-48DB-B034-8CC7CF049218}" type="presParOf" srcId="{1AD469BC-6FFA-40E6-A096-7243BD139DDA}" destId="{A1F7A9EF-3D4A-4BDE-A7AB-7DBB35017623}" srcOrd="2" destOrd="0" presId="urn:microsoft.com/office/officeart/2005/8/layout/venn2"/>
    <dgm:cxn modelId="{F7D54AA9-63D2-46C2-896B-59D76D9642E3}" type="presParOf" srcId="{A1F7A9EF-3D4A-4BDE-A7AB-7DBB35017623}" destId="{BD7B3C02-F3F2-4812-B15B-5139E8E026D8}" srcOrd="0" destOrd="0" presId="urn:microsoft.com/office/officeart/2005/8/layout/venn2"/>
    <dgm:cxn modelId="{1DECFD49-250B-4C93-A3FC-AA819E604646}" type="presParOf" srcId="{A1F7A9EF-3D4A-4BDE-A7AB-7DBB35017623}" destId="{FEAA21BF-C0BC-44C4-A42E-D9FF717EF572}" srcOrd="1" destOrd="0" presId="urn:microsoft.com/office/officeart/2005/8/layout/venn2"/>
    <dgm:cxn modelId="{E8F14F8A-3EEE-4967-86D7-33DD0A34495E}" type="presParOf" srcId="{1AD469BC-6FFA-40E6-A096-7243BD139DDA}" destId="{B2D69F9A-CA53-404D-B552-858B944B0C28}" srcOrd="3" destOrd="0" presId="urn:microsoft.com/office/officeart/2005/8/layout/venn2"/>
    <dgm:cxn modelId="{4982719D-B062-4736-B156-5362ECF75B71}" type="presParOf" srcId="{B2D69F9A-CA53-404D-B552-858B944B0C28}" destId="{DAC9FE7B-7156-4C2A-A28D-D19991BB90AD}" srcOrd="0" destOrd="0" presId="urn:microsoft.com/office/officeart/2005/8/layout/venn2"/>
    <dgm:cxn modelId="{2CD6539D-3BE1-4545-B20E-3D14DE806B95}" type="presParOf" srcId="{B2D69F9A-CA53-404D-B552-858B944B0C28}" destId="{C5FD8168-D007-457B-8E51-6BEE4B7C1058}"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D345D66-23E1-6B42-BE0A-3A659753377A}" type="doc">
      <dgm:prSet loTypeId="urn:microsoft.com/office/officeart/2005/8/layout/vList4" loCatId="" qsTypeId="urn:microsoft.com/office/officeart/2005/8/quickstyle/simple4" qsCatId="simple" csTypeId="urn:microsoft.com/office/officeart/2005/8/colors/colorful2" csCatId="colorful" phldr="1"/>
      <dgm:spPr/>
      <dgm:t>
        <a:bodyPr/>
        <a:lstStyle/>
        <a:p>
          <a:endParaRPr lang="en-US"/>
        </a:p>
      </dgm:t>
    </dgm:pt>
    <dgm:pt modelId="{AA660CA3-A372-3441-8C7F-9AB2B2AB7D60}">
      <dgm:prSet phldrT="[Text]" custT="1"/>
      <dgm:spPr/>
      <dgm:t>
        <a:bodyPr/>
        <a:lstStyle/>
        <a:p>
          <a:r>
            <a:rPr lang="en-US" sz="3200" dirty="0" smtClean="0"/>
            <a:t>No Disturbances</a:t>
          </a:r>
          <a:endParaRPr lang="en-US" sz="3200" dirty="0"/>
        </a:p>
      </dgm:t>
    </dgm:pt>
    <dgm:pt modelId="{CEF5628F-E257-6A42-BA35-03E9E29F8B7A}" type="parTrans" cxnId="{D5900756-B3BF-0848-8ED4-8C6D603DD861}">
      <dgm:prSet/>
      <dgm:spPr/>
      <dgm:t>
        <a:bodyPr/>
        <a:lstStyle/>
        <a:p>
          <a:endParaRPr lang="en-US" sz="3200"/>
        </a:p>
      </dgm:t>
    </dgm:pt>
    <dgm:pt modelId="{18183B38-F2AD-8641-B5F0-F89F80135F1A}" type="sibTrans" cxnId="{D5900756-B3BF-0848-8ED4-8C6D603DD861}">
      <dgm:prSet/>
      <dgm:spPr/>
      <dgm:t>
        <a:bodyPr/>
        <a:lstStyle/>
        <a:p>
          <a:endParaRPr lang="en-US" sz="3200"/>
        </a:p>
      </dgm:t>
    </dgm:pt>
    <dgm:pt modelId="{A4668FA3-6A84-4D4C-B09E-4A2CB3C2E246}">
      <dgm:prSet custT="1"/>
      <dgm:spPr/>
      <dgm:t>
        <a:bodyPr/>
        <a:lstStyle/>
        <a:p>
          <a:r>
            <a:rPr lang="en-US" sz="3200" dirty="0" smtClean="0"/>
            <a:t>Punctuality</a:t>
          </a:r>
          <a:endParaRPr lang="en-US" sz="3200" dirty="0"/>
        </a:p>
      </dgm:t>
    </dgm:pt>
    <dgm:pt modelId="{42851120-CDED-424A-A971-D1888EF43CBC}" type="sibTrans" cxnId="{0FD70A44-AEDA-6741-BA09-4A7D57ADD617}">
      <dgm:prSet/>
      <dgm:spPr/>
      <dgm:t>
        <a:bodyPr/>
        <a:lstStyle/>
        <a:p>
          <a:endParaRPr lang="en-US" sz="3200"/>
        </a:p>
      </dgm:t>
    </dgm:pt>
    <dgm:pt modelId="{7D54741F-E575-FC4C-8C7B-490024F3DFD6}" type="parTrans" cxnId="{0FD70A44-AEDA-6741-BA09-4A7D57ADD617}">
      <dgm:prSet/>
      <dgm:spPr/>
      <dgm:t>
        <a:bodyPr/>
        <a:lstStyle/>
        <a:p>
          <a:endParaRPr lang="en-US" sz="3200"/>
        </a:p>
      </dgm:t>
    </dgm:pt>
    <dgm:pt modelId="{8C52D9D8-4575-0847-BB7F-27033E1F6804}">
      <dgm:prSet custT="1"/>
      <dgm:spPr/>
      <dgm:t>
        <a:bodyPr/>
        <a:lstStyle/>
        <a:p>
          <a:r>
            <a:rPr lang="en-US" sz="3200" dirty="0" smtClean="0"/>
            <a:t>Ask  Questions</a:t>
          </a:r>
          <a:endParaRPr lang="en-US" sz="3200" dirty="0"/>
        </a:p>
      </dgm:t>
    </dgm:pt>
    <dgm:pt modelId="{C01E2A88-5D13-994B-9923-5E5D6A76EE9A}" type="parTrans" cxnId="{0F0D05D5-EFA9-D342-87A8-762B21E9AC7F}">
      <dgm:prSet/>
      <dgm:spPr/>
      <dgm:t>
        <a:bodyPr/>
        <a:lstStyle/>
        <a:p>
          <a:endParaRPr lang="en-US" sz="3200"/>
        </a:p>
      </dgm:t>
    </dgm:pt>
    <dgm:pt modelId="{45853ACB-66D0-8347-B9EB-CB55AD6A38CC}" type="sibTrans" cxnId="{0F0D05D5-EFA9-D342-87A8-762B21E9AC7F}">
      <dgm:prSet/>
      <dgm:spPr/>
      <dgm:t>
        <a:bodyPr/>
        <a:lstStyle/>
        <a:p>
          <a:endParaRPr lang="en-US" sz="3200"/>
        </a:p>
      </dgm:t>
    </dgm:pt>
    <dgm:pt modelId="{826504D2-6DE2-3D49-8EED-FC0D5933C6B6}" type="pres">
      <dgm:prSet presAssocID="{CD345D66-23E1-6B42-BE0A-3A659753377A}" presName="linear" presStyleCnt="0">
        <dgm:presLayoutVars>
          <dgm:dir/>
          <dgm:resizeHandles val="exact"/>
        </dgm:presLayoutVars>
      </dgm:prSet>
      <dgm:spPr/>
      <dgm:t>
        <a:bodyPr/>
        <a:lstStyle/>
        <a:p>
          <a:endParaRPr lang="en-US"/>
        </a:p>
      </dgm:t>
    </dgm:pt>
    <dgm:pt modelId="{79E29694-90CA-624F-B3BC-F8F796DE85DC}" type="pres">
      <dgm:prSet presAssocID="{AA660CA3-A372-3441-8C7F-9AB2B2AB7D60}" presName="comp" presStyleCnt="0"/>
      <dgm:spPr/>
      <dgm:t>
        <a:bodyPr/>
        <a:lstStyle/>
        <a:p>
          <a:endParaRPr lang="en-US"/>
        </a:p>
      </dgm:t>
    </dgm:pt>
    <dgm:pt modelId="{8811B126-7C2C-5C43-9FF5-3F08A7B4B588}" type="pres">
      <dgm:prSet presAssocID="{AA660CA3-A372-3441-8C7F-9AB2B2AB7D60}" presName="box" presStyleLbl="node1" presStyleIdx="0" presStyleCnt="3"/>
      <dgm:spPr/>
      <dgm:t>
        <a:bodyPr/>
        <a:lstStyle/>
        <a:p>
          <a:endParaRPr lang="en-US"/>
        </a:p>
      </dgm:t>
    </dgm:pt>
    <dgm:pt modelId="{5A0E438E-B212-2C4F-A66B-283E378D9BB5}" type="pres">
      <dgm:prSet presAssocID="{AA660CA3-A372-3441-8C7F-9AB2B2AB7D60}" presName="img" presStyleLbl="fgImgPlace1" presStyleIdx="0" presStyleCnt="3"/>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 t="-5434" r="5956" b="-11068"/>
          </a:stretch>
        </a:blipFill>
      </dgm:spPr>
      <dgm:t>
        <a:bodyPr/>
        <a:lstStyle/>
        <a:p>
          <a:endParaRPr lang="en-US"/>
        </a:p>
      </dgm:t>
    </dgm:pt>
    <dgm:pt modelId="{4D659041-C8FD-FF4C-8772-7A3F7EC9B78E}" type="pres">
      <dgm:prSet presAssocID="{AA660CA3-A372-3441-8C7F-9AB2B2AB7D60}" presName="text" presStyleLbl="node1" presStyleIdx="0" presStyleCnt="3">
        <dgm:presLayoutVars>
          <dgm:bulletEnabled val="1"/>
        </dgm:presLayoutVars>
      </dgm:prSet>
      <dgm:spPr/>
      <dgm:t>
        <a:bodyPr/>
        <a:lstStyle/>
        <a:p>
          <a:endParaRPr lang="en-US"/>
        </a:p>
      </dgm:t>
    </dgm:pt>
    <dgm:pt modelId="{AC286BF4-6505-DB40-9289-380FB82AAA29}" type="pres">
      <dgm:prSet presAssocID="{18183B38-F2AD-8641-B5F0-F89F80135F1A}" presName="spacer" presStyleCnt="0"/>
      <dgm:spPr/>
      <dgm:t>
        <a:bodyPr/>
        <a:lstStyle/>
        <a:p>
          <a:endParaRPr lang="en-US"/>
        </a:p>
      </dgm:t>
    </dgm:pt>
    <dgm:pt modelId="{53D441A8-6488-324F-841E-A26B0598F239}" type="pres">
      <dgm:prSet presAssocID="{A4668FA3-6A84-4D4C-B09E-4A2CB3C2E246}" presName="comp" presStyleCnt="0"/>
      <dgm:spPr/>
      <dgm:t>
        <a:bodyPr/>
        <a:lstStyle/>
        <a:p>
          <a:endParaRPr lang="en-US"/>
        </a:p>
      </dgm:t>
    </dgm:pt>
    <dgm:pt modelId="{7E9804D9-F85C-7049-92F5-37EA4607C925}" type="pres">
      <dgm:prSet presAssocID="{A4668FA3-6A84-4D4C-B09E-4A2CB3C2E246}" presName="box" presStyleLbl="node1" presStyleIdx="1" presStyleCnt="3" custLinFactNeighborY="-2754"/>
      <dgm:spPr/>
      <dgm:t>
        <a:bodyPr/>
        <a:lstStyle/>
        <a:p>
          <a:endParaRPr lang="en-US"/>
        </a:p>
      </dgm:t>
    </dgm:pt>
    <dgm:pt modelId="{B81312E7-93BF-274C-9DFE-0A748DC84359}" type="pres">
      <dgm:prSet presAssocID="{A4668FA3-6A84-4D4C-B09E-4A2CB3C2E246}" presName="img" presStyleLbl="fgImgPlace1" presStyleIdx="1" presStyleCnt="3"/>
      <dgm:spPr>
        <a:blipFill rotWithShape="1">
          <a:blip xmlns:r="http://schemas.openxmlformats.org/officeDocument/2006/relationships" r:embed="rId2"/>
          <a:stretch>
            <a:fillRect/>
          </a:stretch>
        </a:blipFill>
      </dgm:spPr>
      <dgm:t>
        <a:bodyPr/>
        <a:lstStyle/>
        <a:p>
          <a:endParaRPr lang="en-US"/>
        </a:p>
      </dgm:t>
    </dgm:pt>
    <dgm:pt modelId="{E7BF7582-4BC3-334E-BB0A-E7D5DBED1898}" type="pres">
      <dgm:prSet presAssocID="{A4668FA3-6A84-4D4C-B09E-4A2CB3C2E246}" presName="text" presStyleLbl="node1" presStyleIdx="1" presStyleCnt="3">
        <dgm:presLayoutVars>
          <dgm:bulletEnabled val="1"/>
        </dgm:presLayoutVars>
      </dgm:prSet>
      <dgm:spPr/>
      <dgm:t>
        <a:bodyPr/>
        <a:lstStyle/>
        <a:p>
          <a:endParaRPr lang="en-US"/>
        </a:p>
      </dgm:t>
    </dgm:pt>
    <dgm:pt modelId="{4BE1D26B-0C88-9347-B19B-1006A18339CD}" type="pres">
      <dgm:prSet presAssocID="{42851120-CDED-424A-A971-D1888EF43CBC}" presName="spacer" presStyleCnt="0"/>
      <dgm:spPr/>
      <dgm:t>
        <a:bodyPr/>
        <a:lstStyle/>
        <a:p>
          <a:endParaRPr lang="en-US"/>
        </a:p>
      </dgm:t>
    </dgm:pt>
    <dgm:pt modelId="{D1DF6AB9-03F7-D545-97B9-5A39C7E3FBB7}" type="pres">
      <dgm:prSet presAssocID="{8C52D9D8-4575-0847-BB7F-27033E1F6804}" presName="comp" presStyleCnt="0"/>
      <dgm:spPr/>
      <dgm:t>
        <a:bodyPr/>
        <a:lstStyle/>
        <a:p>
          <a:endParaRPr lang="en-US"/>
        </a:p>
      </dgm:t>
    </dgm:pt>
    <dgm:pt modelId="{DE0D1249-EF1F-684B-99FA-BFDB37479EB1}" type="pres">
      <dgm:prSet presAssocID="{8C52D9D8-4575-0847-BB7F-27033E1F6804}" presName="box" presStyleLbl="node1" presStyleIdx="2" presStyleCnt="3" custLinFactNeighborY="-6885"/>
      <dgm:spPr/>
      <dgm:t>
        <a:bodyPr/>
        <a:lstStyle/>
        <a:p>
          <a:endParaRPr lang="en-US"/>
        </a:p>
      </dgm:t>
    </dgm:pt>
    <dgm:pt modelId="{50173CCD-3567-7D42-AA6B-346D4B9FA091}" type="pres">
      <dgm:prSet presAssocID="{8C52D9D8-4575-0847-BB7F-27033E1F6804}" presName="img" presStyleLbl="fgImgPlace1" presStyleIdx="2" presStyleCnt="3" custLinFactNeighborY="-6884"/>
      <dgm:spPr>
        <a:blipFill rotWithShape="1">
          <a:blip xmlns:r="http://schemas.openxmlformats.org/officeDocument/2006/relationships" r:embed="rId3"/>
          <a:stretch>
            <a:fillRect/>
          </a:stretch>
        </a:blipFill>
      </dgm:spPr>
      <dgm:t>
        <a:bodyPr/>
        <a:lstStyle/>
        <a:p>
          <a:endParaRPr lang="en-US"/>
        </a:p>
      </dgm:t>
    </dgm:pt>
    <dgm:pt modelId="{1A101048-7A1F-CF4E-84B6-16103B2AABCA}" type="pres">
      <dgm:prSet presAssocID="{8C52D9D8-4575-0847-BB7F-27033E1F6804}" presName="text" presStyleLbl="node1" presStyleIdx="2" presStyleCnt="3">
        <dgm:presLayoutVars>
          <dgm:bulletEnabled val="1"/>
        </dgm:presLayoutVars>
      </dgm:prSet>
      <dgm:spPr/>
      <dgm:t>
        <a:bodyPr/>
        <a:lstStyle/>
        <a:p>
          <a:endParaRPr lang="en-US"/>
        </a:p>
      </dgm:t>
    </dgm:pt>
  </dgm:ptLst>
  <dgm:cxnLst>
    <dgm:cxn modelId="{4EDAA1CB-703D-754A-927E-503E7FA5DBD0}" type="presOf" srcId="{8C52D9D8-4575-0847-BB7F-27033E1F6804}" destId="{1A101048-7A1F-CF4E-84B6-16103B2AABCA}" srcOrd="1" destOrd="0" presId="urn:microsoft.com/office/officeart/2005/8/layout/vList4"/>
    <dgm:cxn modelId="{0F0D05D5-EFA9-D342-87A8-762B21E9AC7F}" srcId="{CD345D66-23E1-6B42-BE0A-3A659753377A}" destId="{8C52D9D8-4575-0847-BB7F-27033E1F6804}" srcOrd="2" destOrd="0" parTransId="{C01E2A88-5D13-994B-9923-5E5D6A76EE9A}" sibTransId="{45853ACB-66D0-8347-B9EB-CB55AD6A38CC}"/>
    <dgm:cxn modelId="{0FD70A44-AEDA-6741-BA09-4A7D57ADD617}" srcId="{CD345D66-23E1-6B42-BE0A-3A659753377A}" destId="{A4668FA3-6A84-4D4C-B09E-4A2CB3C2E246}" srcOrd="1" destOrd="0" parTransId="{7D54741F-E575-FC4C-8C7B-490024F3DFD6}" sibTransId="{42851120-CDED-424A-A971-D1888EF43CBC}"/>
    <dgm:cxn modelId="{D5900756-B3BF-0848-8ED4-8C6D603DD861}" srcId="{CD345D66-23E1-6B42-BE0A-3A659753377A}" destId="{AA660CA3-A372-3441-8C7F-9AB2B2AB7D60}" srcOrd="0" destOrd="0" parTransId="{CEF5628F-E257-6A42-BA35-03E9E29F8B7A}" sibTransId="{18183B38-F2AD-8641-B5F0-F89F80135F1A}"/>
    <dgm:cxn modelId="{8B028437-B459-7E40-B6DB-3BC778DB0119}" type="presOf" srcId="{AA660CA3-A372-3441-8C7F-9AB2B2AB7D60}" destId="{4D659041-C8FD-FF4C-8772-7A3F7EC9B78E}" srcOrd="1" destOrd="0" presId="urn:microsoft.com/office/officeart/2005/8/layout/vList4"/>
    <dgm:cxn modelId="{5FD9D52C-5084-3E45-8AB6-4C47B61CEE55}" type="presOf" srcId="{AA660CA3-A372-3441-8C7F-9AB2B2AB7D60}" destId="{8811B126-7C2C-5C43-9FF5-3F08A7B4B588}" srcOrd="0" destOrd="0" presId="urn:microsoft.com/office/officeart/2005/8/layout/vList4"/>
    <dgm:cxn modelId="{DAB6B778-22C8-9447-82A2-39D40019C2E6}" type="presOf" srcId="{8C52D9D8-4575-0847-BB7F-27033E1F6804}" destId="{DE0D1249-EF1F-684B-99FA-BFDB37479EB1}" srcOrd="0" destOrd="0" presId="urn:microsoft.com/office/officeart/2005/8/layout/vList4"/>
    <dgm:cxn modelId="{611568CB-117B-FE4A-A6F5-EF32B61FFDE9}" type="presOf" srcId="{CD345D66-23E1-6B42-BE0A-3A659753377A}" destId="{826504D2-6DE2-3D49-8EED-FC0D5933C6B6}" srcOrd="0" destOrd="0" presId="urn:microsoft.com/office/officeart/2005/8/layout/vList4"/>
    <dgm:cxn modelId="{F94F1A2E-2D65-A248-8B66-80FD0DDFD0FD}" type="presOf" srcId="{A4668FA3-6A84-4D4C-B09E-4A2CB3C2E246}" destId="{7E9804D9-F85C-7049-92F5-37EA4607C925}" srcOrd="0" destOrd="0" presId="urn:microsoft.com/office/officeart/2005/8/layout/vList4"/>
    <dgm:cxn modelId="{3722D2A4-8E21-A240-91C2-9DCDC92C9256}" type="presOf" srcId="{A4668FA3-6A84-4D4C-B09E-4A2CB3C2E246}" destId="{E7BF7582-4BC3-334E-BB0A-E7D5DBED1898}" srcOrd="1" destOrd="0" presId="urn:microsoft.com/office/officeart/2005/8/layout/vList4"/>
    <dgm:cxn modelId="{68BAFE71-3093-7342-8A30-78D3721E6A8B}" type="presParOf" srcId="{826504D2-6DE2-3D49-8EED-FC0D5933C6B6}" destId="{79E29694-90CA-624F-B3BC-F8F796DE85DC}" srcOrd="0" destOrd="0" presId="urn:microsoft.com/office/officeart/2005/8/layout/vList4"/>
    <dgm:cxn modelId="{4A978F22-65E3-E54F-8E7B-8709F65CE458}" type="presParOf" srcId="{79E29694-90CA-624F-B3BC-F8F796DE85DC}" destId="{8811B126-7C2C-5C43-9FF5-3F08A7B4B588}" srcOrd="0" destOrd="0" presId="urn:microsoft.com/office/officeart/2005/8/layout/vList4"/>
    <dgm:cxn modelId="{A26D8DB3-3A57-FF4E-9BCE-81B25DC829E6}" type="presParOf" srcId="{79E29694-90CA-624F-B3BC-F8F796DE85DC}" destId="{5A0E438E-B212-2C4F-A66B-283E378D9BB5}" srcOrd="1" destOrd="0" presId="urn:microsoft.com/office/officeart/2005/8/layout/vList4"/>
    <dgm:cxn modelId="{5B6FF2C8-C7D4-2D46-93C3-793244268101}" type="presParOf" srcId="{79E29694-90CA-624F-B3BC-F8F796DE85DC}" destId="{4D659041-C8FD-FF4C-8772-7A3F7EC9B78E}" srcOrd="2" destOrd="0" presId="urn:microsoft.com/office/officeart/2005/8/layout/vList4"/>
    <dgm:cxn modelId="{00C37465-08CC-6A4B-84E1-407AAC42C2AF}" type="presParOf" srcId="{826504D2-6DE2-3D49-8EED-FC0D5933C6B6}" destId="{AC286BF4-6505-DB40-9289-380FB82AAA29}" srcOrd="1" destOrd="0" presId="urn:microsoft.com/office/officeart/2005/8/layout/vList4"/>
    <dgm:cxn modelId="{A098AF50-14E8-584A-9966-B95AA6B5D96E}" type="presParOf" srcId="{826504D2-6DE2-3D49-8EED-FC0D5933C6B6}" destId="{53D441A8-6488-324F-841E-A26B0598F239}" srcOrd="2" destOrd="0" presId="urn:microsoft.com/office/officeart/2005/8/layout/vList4"/>
    <dgm:cxn modelId="{D63DA26C-F2A9-F04B-B720-CFC7FD3A5921}" type="presParOf" srcId="{53D441A8-6488-324F-841E-A26B0598F239}" destId="{7E9804D9-F85C-7049-92F5-37EA4607C925}" srcOrd="0" destOrd="0" presId="urn:microsoft.com/office/officeart/2005/8/layout/vList4"/>
    <dgm:cxn modelId="{B935DEF4-9E81-F646-8433-11446915FF41}" type="presParOf" srcId="{53D441A8-6488-324F-841E-A26B0598F239}" destId="{B81312E7-93BF-274C-9DFE-0A748DC84359}" srcOrd="1" destOrd="0" presId="urn:microsoft.com/office/officeart/2005/8/layout/vList4"/>
    <dgm:cxn modelId="{FD736D6B-A92C-954B-B61B-756F010AC28E}" type="presParOf" srcId="{53D441A8-6488-324F-841E-A26B0598F239}" destId="{E7BF7582-4BC3-334E-BB0A-E7D5DBED1898}" srcOrd="2" destOrd="0" presId="urn:microsoft.com/office/officeart/2005/8/layout/vList4"/>
    <dgm:cxn modelId="{6F4EBB9F-C044-AE45-9723-74D86D465AB9}" type="presParOf" srcId="{826504D2-6DE2-3D49-8EED-FC0D5933C6B6}" destId="{4BE1D26B-0C88-9347-B19B-1006A18339CD}" srcOrd="3" destOrd="0" presId="urn:microsoft.com/office/officeart/2005/8/layout/vList4"/>
    <dgm:cxn modelId="{052E8FF4-0741-7F40-9742-C487A0DD9A2A}" type="presParOf" srcId="{826504D2-6DE2-3D49-8EED-FC0D5933C6B6}" destId="{D1DF6AB9-03F7-D545-97B9-5A39C7E3FBB7}" srcOrd="4" destOrd="0" presId="urn:microsoft.com/office/officeart/2005/8/layout/vList4"/>
    <dgm:cxn modelId="{CD4D3204-0A3B-944E-87D0-C4CCDF74B659}" type="presParOf" srcId="{D1DF6AB9-03F7-D545-97B9-5A39C7E3FBB7}" destId="{DE0D1249-EF1F-684B-99FA-BFDB37479EB1}" srcOrd="0" destOrd="0" presId="urn:microsoft.com/office/officeart/2005/8/layout/vList4"/>
    <dgm:cxn modelId="{4E620D15-A8D5-8A4B-88DC-8F2ECFF2774C}" type="presParOf" srcId="{D1DF6AB9-03F7-D545-97B9-5A39C7E3FBB7}" destId="{50173CCD-3567-7D42-AA6B-346D4B9FA091}" srcOrd="1" destOrd="0" presId="urn:microsoft.com/office/officeart/2005/8/layout/vList4"/>
    <dgm:cxn modelId="{BABD3E74-EE05-CA4B-9AF8-5EF49D6115D7}" type="presParOf" srcId="{D1DF6AB9-03F7-D545-97B9-5A39C7E3FBB7}" destId="{1A101048-7A1F-CF4E-84B6-16103B2AABCA}"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257EA9-7C95-4C31-926C-908C9A4D28B5}">
      <dsp:nvSpPr>
        <dsp:cNvPr id="0" name=""/>
        <dsp:cNvSpPr/>
      </dsp:nvSpPr>
      <dsp:spPr>
        <a:xfrm>
          <a:off x="320124" y="0"/>
          <a:ext cx="2116117" cy="2116117"/>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en-US" sz="700" b="1" kern="1200" dirty="0" smtClean="0">
              <a:solidFill>
                <a:schemeClr val="tx1"/>
              </a:solidFill>
              <a:latin typeface="Gotham Medium"/>
              <a:cs typeface="Gotham Medium"/>
            </a:rPr>
            <a:t>CENTRAL</a:t>
          </a:r>
          <a:endParaRPr lang="en-US" sz="700" b="1" kern="1200" dirty="0">
            <a:solidFill>
              <a:schemeClr val="tx1"/>
            </a:solidFill>
            <a:latin typeface="Gotham Medium"/>
            <a:cs typeface="Gotham Medium"/>
          </a:endParaRPr>
        </a:p>
      </dsp:txBody>
      <dsp:txXfrm>
        <a:off x="1082349" y="105805"/>
        <a:ext cx="591666" cy="317417"/>
      </dsp:txXfrm>
    </dsp:sp>
    <dsp:sp modelId="{5926504D-8B1F-486A-BD69-2C283F558C2B}">
      <dsp:nvSpPr>
        <dsp:cNvPr id="0" name=""/>
        <dsp:cNvSpPr/>
      </dsp:nvSpPr>
      <dsp:spPr>
        <a:xfrm>
          <a:off x="531736" y="423223"/>
          <a:ext cx="1692893" cy="1692893"/>
        </a:xfrm>
        <a:prstGeom prst="ellips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en-US" sz="700" b="1" kern="1200" dirty="0" smtClean="0">
              <a:solidFill>
                <a:schemeClr val="tx1"/>
              </a:solidFill>
              <a:latin typeface="Gotham Medium"/>
              <a:cs typeface="Gotham Medium"/>
            </a:rPr>
            <a:t>REGIONAL</a:t>
          </a:r>
          <a:endParaRPr lang="en-US" sz="700" b="1" kern="1200" dirty="0">
            <a:solidFill>
              <a:schemeClr val="tx1"/>
            </a:solidFill>
            <a:latin typeface="Gotham Medium"/>
            <a:cs typeface="Gotham Medium"/>
          </a:endParaRPr>
        </a:p>
      </dsp:txBody>
      <dsp:txXfrm>
        <a:off x="1082349" y="524797"/>
        <a:ext cx="591666" cy="304720"/>
      </dsp:txXfrm>
    </dsp:sp>
    <dsp:sp modelId="{BD7B3C02-F3F2-4812-B15B-5139E8E026D8}">
      <dsp:nvSpPr>
        <dsp:cNvPr id="0" name=""/>
        <dsp:cNvSpPr/>
      </dsp:nvSpPr>
      <dsp:spPr>
        <a:xfrm>
          <a:off x="743347" y="846446"/>
          <a:ext cx="1269670" cy="1269670"/>
        </a:xfrm>
        <a:prstGeom prst="ellips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lvl="0" algn="ctr" defTabSz="355600">
            <a:lnSpc>
              <a:spcPct val="90000"/>
            </a:lnSpc>
            <a:spcBef>
              <a:spcPct val="0"/>
            </a:spcBef>
            <a:spcAft>
              <a:spcPct val="35000"/>
            </a:spcAft>
          </a:pPr>
          <a:r>
            <a:rPr lang="en-US" sz="800" b="1" kern="1200" dirty="0" smtClean="0">
              <a:solidFill>
                <a:schemeClr val="tx1"/>
              </a:solidFill>
              <a:latin typeface="Gotham Medium"/>
              <a:cs typeface="Gotham Medium"/>
            </a:rPr>
            <a:t>DIVISION</a:t>
          </a:r>
          <a:endParaRPr lang="en-US" sz="800" b="1" kern="1200" dirty="0">
            <a:solidFill>
              <a:schemeClr val="tx1"/>
            </a:solidFill>
            <a:latin typeface="Gotham Medium"/>
            <a:cs typeface="Gotham Medium"/>
          </a:endParaRPr>
        </a:p>
      </dsp:txBody>
      <dsp:txXfrm>
        <a:off x="1082349" y="941672"/>
        <a:ext cx="591666" cy="285675"/>
      </dsp:txXfrm>
    </dsp:sp>
    <dsp:sp modelId="{DAC9FE7B-7156-4C2A-A28D-D19991BB90AD}">
      <dsp:nvSpPr>
        <dsp:cNvPr id="0" name=""/>
        <dsp:cNvSpPr/>
      </dsp:nvSpPr>
      <dsp:spPr>
        <a:xfrm>
          <a:off x="954959" y="1269670"/>
          <a:ext cx="846446" cy="846446"/>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en-US" sz="700" b="1" kern="1200" dirty="0" smtClean="0">
              <a:solidFill>
                <a:schemeClr val="tx1"/>
              </a:solidFill>
              <a:latin typeface="Gotham Medium"/>
              <a:cs typeface="Gotham Medium"/>
            </a:rPr>
            <a:t>SCHOOLS</a:t>
          </a:r>
          <a:endParaRPr lang="en-US" sz="700" b="1" kern="1200" dirty="0">
            <a:solidFill>
              <a:schemeClr val="tx1"/>
            </a:solidFill>
            <a:latin typeface="Gotham Medium"/>
            <a:cs typeface="Gotham Medium"/>
          </a:endParaRPr>
        </a:p>
      </dsp:txBody>
      <dsp:txXfrm>
        <a:off x="1078918" y="1481281"/>
        <a:ext cx="598528" cy="4232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11B126-7C2C-5C43-9FF5-3F08A7B4B588}">
      <dsp:nvSpPr>
        <dsp:cNvPr id="0" name=""/>
        <dsp:cNvSpPr/>
      </dsp:nvSpPr>
      <dsp:spPr>
        <a:xfrm>
          <a:off x="0" y="0"/>
          <a:ext cx="7742903" cy="107096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No Disturbances</a:t>
          </a:r>
          <a:endParaRPr lang="en-US" sz="3200" kern="1200" dirty="0"/>
        </a:p>
      </dsp:txBody>
      <dsp:txXfrm>
        <a:off x="1655676" y="0"/>
        <a:ext cx="6087226" cy="1070960"/>
      </dsp:txXfrm>
    </dsp:sp>
    <dsp:sp modelId="{5A0E438E-B212-2C4F-A66B-283E378D9BB5}">
      <dsp:nvSpPr>
        <dsp:cNvPr id="0" name=""/>
        <dsp:cNvSpPr/>
      </dsp:nvSpPr>
      <dsp:spPr>
        <a:xfrm>
          <a:off x="107096" y="107096"/>
          <a:ext cx="1548580" cy="856768"/>
        </a:xfrm>
        <a:prstGeom prst="roundRect">
          <a:avLst>
            <a:gd name="adj" fmla="val 10000"/>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 t="-5434" r="5956" b="-11068"/>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E9804D9-F85C-7049-92F5-37EA4607C925}">
      <dsp:nvSpPr>
        <dsp:cNvPr id="0" name=""/>
        <dsp:cNvSpPr/>
      </dsp:nvSpPr>
      <dsp:spPr>
        <a:xfrm>
          <a:off x="0" y="1148562"/>
          <a:ext cx="7742903" cy="1070960"/>
        </a:xfrm>
        <a:prstGeom prst="roundRect">
          <a:avLst>
            <a:gd name="adj" fmla="val 10000"/>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Punctuality</a:t>
          </a:r>
          <a:endParaRPr lang="en-US" sz="3200" kern="1200" dirty="0"/>
        </a:p>
      </dsp:txBody>
      <dsp:txXfrm>
        <a:off x="1655676" y="1148562"/>
        <a:ext cx="6087226" cy="1070960"/>
      </dsp:txXfrm>
    </dsp:sp>
    <dsp:sp modelId="{B81312E7-93BF-274C-9DFE-0A748DC84359}">
      <dsp:nvSpPr>
        <dsp:cNvPr id="0" name=""/>
        <dsp:cNvSpPr/>
      </dsp:nvSpPr>
      <dsp:spPr>
        <a:xfrm>
          <a:off x="107096" y="1285152"/>
          <a:ext cx="1548580" cy="856768"/>
        </a:xfrm>
        <a:prstGeom prst="roundRect">
          <a:avLst>
            <a:gd name="adj" fmla="val 10000"/>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E0D1249-EF1F-684B-99FA-BFDB37479EB1}">
      <dsp:nvSpPr>
        <dsp:cNvPr id="0" name=""/>
        <dsp:cNvSpPr/>
      </dsp:nvSpPr>
      <dsp:spPr>
        <a:xfrm>
          <a:off x="0" y="2282377"/>
          <a:ext cx="7742903" cy="1070960"/>
        </a:xfrm>
        <a:prstGeom prst="roundRect">
          <a:avLst>
            <a:gd name="adj" fmla="val 10000"/>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Ask  Questions</a:t>
          </a:r>
          <a:endParaRPr lang="en-US" sz="3200" kern="1200" dirty="0"/>
        </a:p>
      </dsp:txBody>
      <dsp:txXfrm>
        <a:off x="1655676" y="2282377"/>
        <a:ext cx="6087226" cy="1070960"/>
      </dsp:txXfrm>
    </dsp:sp>
    <dsp:sp modelId="{50173CCD-3567-7D42-AA6B-346D4B9FA091}">
      <dsp:nvSpPr>
        <dsp:cNvPr id="0" name=""/>
        <dsp:cNvSpPr/>
      </dsp:nvSpPr>
      <dsp:spPr>
        <a:xfrm>
          <a:off x="107096" y="2404228"/>
          <a:ext cx="1548580" cy="856768"/>
        </a:xfrm>
        <a:prstGeom prst="roundRect">
          <a:avLst>
            <a:gd name="adj" fmla="val 10000"/>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7276" cy="469087"/>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sz="quarter" idx="1"/>
          </p:nvPr>
        </p:nvSpPr>
        <p:spPr>
          <a:xfrm>
            <a:off x="4008169" y="0"/>
            <a:ext cx="3067276" cy="469087"/>
          </a:xfrm>
          <a:prstGeom prst="rect">
            <a:avLst/>
          </a:prstGeom>
        </p:spPr>
        <p:txBody>
          <a:bodyPr vert="horz" lIns="91440" tIns="45720" rIns="91440" bIns="45720" rtlCol="0"/>
          <a:lstStyle>
            <a:lvl1pPr algn="r">
              <a:defRPr sz="1200"/>
            </a:lvl1pPr>
          </a:lstStyle>
          <a:p>
            <a:fld id="{60AB2523-BB12-4AA4-A938-CD20D455DA77}" type="datetimeFigureOut">
              <a:rPr lang="en-PH" smtClean="0"/>
              <a:t>15/04/2019</a:t>
            </a:fld>
            <a:endParaRPr lang="en-PH"/>
          </a:p>
        </p:txBody>
      </p:sp>
      <p:sp>
        <p:nvSpPr>
          <p:cNvPr id="4" name="Footer Placeholder 3"/>
          <p:cNvSpPr>
            <a:spLocks noGrp="1"/>
          </p:cNvSpPr>
          <p:nvPr>
            <p:ph type="ftr" sz="quarter" idx="2"/>
          </p:nvPr>
        </p:nvSpPr>
        <p:spPr>
          <a:xfrm>
            <a:off x="1" y="8900340"/>
            <a:ext cx="3067276" cy="469086"/>
          </a:xfrm>
          <a:prstGeom prst="rect">
            <a:avLst/>
          </a:prstGeom>
        </p:spPr>
        <p:txBody>
          <a:bodyPr vert="horz" lIns="91440" tIns="45720" rIns="91440" bIns="45720" rtlCol="0" anchor="b"/>
          <a:lstStyle>
            <a:lvl1pPr algn="l">
              <a:defRPr sz="1200"/>
            </a:lvl1pPr>
          </a:lstStyle>
          <a:p>
            <a:endParaRPr lang="en-PH"/>
          </a:p>
        </p:txBody>
      </p:sp>
      <p:sp>
        <p:nvSpPr>
          <p:cNvPr id="5" name="Slide Number Placeholder 4"/>
          <p:cNvSpPr>
            <a:spLocks noGrp="1"/>
          </p:cNvSpPr>
          <p:nvPr>
            <p:ph type="sldNum" sz="quarter" idx="3"/>
          </p:nvPr>
        </p:nvSpPr>
        <p:spPr>
          <a:xfrm>
            <a:off x="4008169" y="8900340"/>
            <a:ext cx="3067276" cy="469086"/>
          </a:xfrm>
          <a:prstGeom prst="rect">
            <a:avLst/>
          </a:prstGeom>
        </p:spPr>
        <p:txBody>
          <a:bodyPr vert="horz" lIns="91440" tIns="45720" rIns="91440" bIns="45720" rtlCol="0" anchor="b"/>
          <a:lstStyle>
            <a:lvl1pPr algn="r">
              <a:defRPr sz="1200"/>
            </a:lvl1pPr>
          </a:lstStyle>
          <a:p>
            <a:fld id="{22D34AC1-8E09-4DF8-BCBB-FEF8FC65FC71}" type="slidenum">
              <a:rPr lang="en-PH" smtClean="0"/>
              <a:t>‹#›</a:t>
            </a:fld>
            <a:endParaRPr lang="en-PH"/>
          </a:p>
        </p:txBody>
      </p:sp>
    </p:spTree>
    <p:extLst>
      <p:ext uri="{BB962C8B-B14F-4D97-AF65-F5344CB8AC3E}">
        <p14:creationId xmlns:p14="http://schemas.microsoft.com/office/powerpoint/2010/main" val="204212210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70098"/>
          </a:xfrm>
          <a:prstGeom prst="rect">
            <a:avLst/>
          </a:prstGeom>
        </p:spPr>
        <p:txBody>
          <a:bodyPr vert="horz" lIns="94631" tIns="47316" rIns="94631" bIns="47316" rtlCol="0"/>
          <a:lstStyle>
            <a:lvl1pPr algn="l">
              <a:defRPr sz="1200"/>
            </a:lvl1pPr>
          </a:lstStyle>
          <a:p>
            <a:endParaRPr lang="en-PH"/>
          </a:p>
        </p:txBody>
      </p:sp>
      <p:sp>
        <p:nvSpPr>
          <p:cNvPr id="3" name="Date Placeholder 2"/>
          <p:cNvSpPr>
            <a:spLocks noGrp="1"/>
          </p:cNvSpPr>
          <p:nvPr>
            <p:ph type="dt" idx="1"/>
          </p:nvPr>
        </p:nvSpPr>
        <p:spPr>
          <a:xfrm>
            <a:off x="4008705" y="0"/>
            <a:ext cx="3066732" cy="470098"/>
          </a:xfrm>
          <a:prstGeom prst="rect">
            <a:avLst/>
          </a:prstGeom>
        </p:spPr>
        <p:txBody>
          <a:bodyPr vert="horz" lIns="94631" tIns="47316" rIns="94631" bIns="47316" rtlCol="0"/>
          <a:lstStyle>
            <a:lvl1pPr algn="r">
              <a:defRPr sz="1200"/>
            </a:lvl1pPr>
          </a:lstStyle>
          <a:p>
            <a:fld id="{2AEB8423-9917-4717-BE6A-C07CB660CBC6}" type="datetimeFigureOut">
              <a:rPr lang="en-PH" smtClean="0"/>
              <a:t>15/04/2019</a:t>
            </a:fld>
            <a:endParaRPr lang="en-PH"/>
          </a:p>
        </p:txBody>
      </p:sp>
      <p:sp>
        <p:nvSpPr>
          <p:cNvPr id="4" name="Slide Image Placeholder 3"/>
          <p:cNvSpPr>
            <a:spLocks noGrp="1" noRot="1" noChangeAspect="1"/>
          </p:cNvSpPr>
          <p:nvPr>
            <p:ph type="sldImg" idx="2"/>
          </p:nvPr>
        </p:nvSpPr>
        <p:spPr>
          <a:xfrm>
            <a:off x="1430338" y="1169988"/>
            <a:ext cx="4216400" cy="3163887"/>
          </a:xfrm>
          <a:prstGeom prst="rect">
            <a:avLst/>
          </a:prstGeom>
          <a:noFill/>
          <a:ln w="12700">
            <a:solidFill>
              <a:prstClr val="black"/>
            </a:solidFill>
          </a:ln>
        </p:spPr>
        <p:txBody>
          <a:bodyPr vert="horz" lIns="94631" tIns="47316" rIns="94631" bIns="47316" rtlCol="0" anchor="ctr"/>
          <a:lstStyle/>
          <a:p>
            <a:endParaRPr lang="en-PH"/>
          </a:p>
        </p:txBody>
      </p:sp>
      <p:sp>
        <p:nvSpPr>
          <p:cNvPr id="5" name="Notes Placeholder 4"/>
          <p:cNvSpPr>
            <a:spLocks noGrp="1"/>
          </p:cNvSpPr>
          <p:nvPr>
            <p:ph type="body" sz="quarter" idx="3"/>
          </p:nvPr>
        </p:nvSpPr>
        <p:spPr>
          <a:xfrm>
            <a:off x="707708" y="4509036"/>
            <a:ext cx="5661660" cy="3689211"/>
          </a:xfrm>
          <a:prstGeom prst="rect">
            <a:avLst/>
          </a:prstGeom>
        </p:spPr>
        <p:txBody>
          <a:bodyPr vert="horz" lIns="94631" tIns="47316" rIns="94631" bIns="4731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1" y="8899329"/>
            <a:ext cx="3066732" cy="470097"/>
          </a:xfrm>
          <a:prstGeom prst="rect">
            <a:avLst/>
          </a:prstGeom>
        </p:spPr>
        <p:txBody>
          <a:bodyPr vert="horz" lIns="94631" tIns="47316" rIns="94631" bIns="47316" rtlCol="0" anchor="b"/>
          <a:lstStyle>
            <a:lvl1pPr algn="l">
              <a:defRPr sz="1200"/>
            </a:lvl1pPr>
          </a:lstStyle>
          <a:p>
            <a:endParaRPr lang="en-PH"/>
          </a:p>
        </p:txBody>
      </p:sp>
      <p:sp>
        <p:nvSpPr>
          <p:cNvPr id="7" name="Slide Number Placeholder 6"/>
          <p:cNvSpPr>
            <a:spLocks noGrp="1"/>
          </p:cNvSpPr>
          <p:nvPr>
            <p:ph type="sldNum" sz="quarter" idx="5"/>
          </p:nvPr>
        </p:nvSpPr>
        <p:spPr>
          <a:xfrm>
            <a:off x="4008705" y="8899329"/>
            <a:ext cx="3066732" cy="470097"/>
          </a:xfrm>
          <a:prstGeom prst="rect">
            <a:avLst/>
          </a:prstGeom>
        </p:spPr>
        <p:txBody>
          <a:bodyPr vert="horz" lIns="94631" tIns="47316" rIns="94631" bIns="47316" rtlCol="0" anchor="b"/>
          <a:lstStyle>
            <a:lvl1pPr algn="r">
              <a:defRPr sz="1200"/>
            </a:lvl1pPr>
          </a:lstStyle>
          <a:p>
            <a:fld id="{8D5CA482-E013-4395-AE30-54CC254D2EDD}" type="slidenum">
              <a:rPr lang="en-PH" smtClean="0"/>
              <a:t>‹#›</a:t>
            </a:fld>
            <a:endParaRPr lang="en-PH"/>
          </a:p>
        </p:txBody>
      </p:sp>
    </p:spTree>
    <p:extLst>
      <p:ext uri="{BB962C8B-B14F-4D97-AF65-F5344CB8AC3E}">
        <p14:creationId xmlns:p14="http://schemas.microsoft.com/office/powerpoint/2010/main" val="330207818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introduce the RPMS-PPST Orientation for S.Y. 2019-2020.</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a:buFont typeface="Arial" panose="020B0604020202020204" pitchFamily="34" charset="0"/>
              <a:buChar char="•"/>
            </a:pPr>
            <a:r>
              <a:rPr lang="en-PH" sz="1200" i="0" kern="1200" dirty="0" smtClean="0">
                <a:solidFill>
                  <a:schemeClr val="tx1"/>
                </a:solidFill>
                <a:effectLst/>
                <a:latin typeface="Helvetica" panose="020B0604020202020204" pitchFamily="34" charset="0"/>
                <a:ea typeface="+mn-ea"/>
                <a:cs typeface="Helvetica" panose="020B0604020202020204" pitchFamily="34" charset="0"/>
              </a:rPr>
              <a:t>SAY:</a:t>
            </a:r>
          </a:p>
          <a:p>
            <a:pPr marL="0" indent="0">
              <a:buFont typeface="Arial" panose="020B0604020202020204" pitchFamily="34" charset="0"/>
              <a:buNone/>
            </a:pPr>
            <a:r>
              <a:rPr lang="en-PH" sz="1200" i="0" kern="1200" dirty="0" smtClean="0">
                <a:solidFill>
                  <a:schemeClr val="tx1"/>
                </a:solidFill>
                <a:effectLst/>
                <a:latin typeface="Helvetica" panose="020B0604020202020204" pitchFamily="34" charset="0"/>
                <a:ea typeface="+mn-ea"/>
                <a:cs typeface="Helvetica" panose="020B0604020202020204" pitchFamily="34" charset="0"/>
              </a:rPr>
              <a:t>	</a:t>
            </a:r>
            <a:r>
              <a:rPr lang="en-PH" sz="1200" i="1" kern="1200" dirty="0" smtClean="0">
                <a:solidFill>
                  <a:schemeClr val="tx1"/>
                </a:solidFill>
                <a:effectLst/>
                <a:latin typeface="Helvetica" panose="020B0604020202020204" pitchFamily="34" charset="0"/>
                <a:ea typeface="+mn-ea"/>
                <a:cs typeface="Helvetica" panose="020B0604020202020204" pitchFamily="34" charset="0"/>
              </a:rPr>
              <a:t>Good morning everyone and welcome to RPMS-PPST Orientation for School Year 2019-2020.</a:t>
            </a:r>
          </a:p>
          <a:p>
            <a:pPr marL="171450" indent="-171450">
              <a:buFont typeface="Arial" panose="020B0604020202020204" pitchFamily="34" charset="0"/>
              <a:buChar char="•"/>
            </a:pPr>
            <a:r>
              <a:rPr lang="en-PH" sz="1200" i="0" kern="1200" baseline="0" dirty="0" smtClean="0">
                <a:solidFill>
                  <a:schemeClr val="tx1"/>
                </a:solidFill>
                <a:effectLst/>
                <a:latin typeface="Helvetica" panose="020B0604020202020204" pitchFamily="34" charset="0"/>
                <a:ea typeface="+mn-ea"/>
                <a:cs typeface="Helvetica" panose="020B0604020202020204" pitchFamily="34" charset="0"/>
              </a:rPr>
              <a:t>Thank the participants coming and attending the orientation.</a:t>
            </a:r>
            <a:endParaRPr lang="en-PH" sz="1200" i="0" kern="1200" dirty="0">
              <a:solidFill>
                <a:schemeClr val="tx1"/>
              </a:solidFill>
              <a:effectLst/>
              <a:latin typeface="Helvetica" panose="020B0604020202020204" pitchFamily="34" charset="0"/>
              <a:ea typeface="+mn-ea"/>
              <a:cs typeface="Helvetica" panose="020B0604020202020204" pitchFamily="34" charset="0"/>
            </a:endParaRPr>
          </a:p>
        </p:txBody>
      </p:sp>
    </p:spTree>
    <p:extLst>
      <p:ext uri="{BB962C8B-B14F-4D97-AF65-F5344CB8AC3E}">
        <p14:creationId xmlns:p14="http://schemas.microsoft.com/office/powerpoint/2010/main" val="3927938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84288" y="1184275"/>
            <a:ext cx="4265612" cy="3200400"/>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discuss the RPMS Framework and how it enables DepEd to actualize its strategic goals and vision.</a:t>
            </a: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65100" indent="-165100" defTabSz="892175">
              <a:spcBef>
                <a:spcPct val="0"/>
              </a:spcBef>
            </a:pPr>
            <a:r>
              <a:rPr lang="en-AU" dirty="0" smtClean="0">
                <a:latin typeface="Calibri" charset="0"/>
              </a:rPr>
              <a:t>SAY: </a:t>
            </a:r>
          </a:p>
          <a:p>
            <a:pPr marL="628650" lvl="1" indent="-171450" defTabSz="892175">
              <a:spcBef>
                <a:spcPct val="0"/>
              </a:spcBef>
              <a:buFont typeface="Arial" panose="020B0604020202020204" pitchFamily="34" charset="0"/>
              <a:buChar char="•"/>
            </a:pPr>
            <a:r>
              <a:rPr lang="en-AU" i="1" dirty="0" smtClean="0">
                <a:latin typeface="Calibri" charset="0"/>
              </a:rPr>
              <a:t>The RPMS framework</a:t>
            </a:r>
            <a:r>
              <a:rPr lang="en-AU" i="1" baseline="0" dirty="0" smtClean="0">
                <a:latin typeface="Calibri" charset="0"/>
              </a:rPr>
              <a:t>  did not change wherein a</a:t>
            </a:r>
            <a:r>
              <a:rPr lang="en-PH" altLang="en-US" i="1" dirty="0" smtClean="0"/>
              <a:t>t the top center of the framework is the Vision/Mission of DepEd.</a:t>
            </a:r>
          </a:p>
          <a:p>
            <a:pPr marL="628650" lvl="1" indent="-171450" defTabSz="892175">
              <a:spcBef>
                <a:spcPct val="0"/>
              </a:spcBef>
              <a:buFont typeface="Arial" panose="020B0604020202020204" pitchFamily="34" charset="0"/>
              <a:buChar char="•"/>
            </a:pPr>
            <a:r>
              <a:rPr lang="en-PH" altLang="en-US" i="1" dirty="0" smtClean="0"/>
              <a:t>At the left-hand side is the "WHAT" consisting of Strategic Priorities broken down into Department/Functional Key Result Areas (KRAs) and Objectives.</a:t>
            </a:r>
          </a:p>
          <a:p>
            <a:pPr marL="628650" lvl="1" indent="-171450" defTabSz="892175">
              <a:spcBef>
                <a:spcPct val="0"/>
              </a:spcBef>
              <a:buFont typeface="Arial" panose="020B0604020202020204" pitchFamily="34" charset="0"/>
              <a:buChar char="•"/>
            </a:pPr>
            <a:r>
              <a:rPr lang="en-PH" altLang="en-US" i="1" dirty="0" smtClean="0"/>
              <a:t>At the right-hand side are the core values of DepEd broken down into enabling competencies.</a:t>
            </a:r>
          </a:p>
          <a:p>
            <a:pPr marL="628650" lvl="1" indent="-171450" defTabSz="892175">
              <a:spcBef>
                <a:spcPct val="0"/>
              </a:spcBef>
              <a:buFont typeface="Arial" panose="020B0604020202020204" pitchFamily="34" charset="0"/>
              <a:buChar char="•"/>
            </a:pPr>
            <a:r>
              <a:rPr lang="en-PH" altLang="en-US" i="1" dirty="0" smtClean="0"/>
              <a:t>However,</a:t>
            </a:r>
            <a:r>
              <a:rPr lang="en-PH" altLang="en-US" i="1" baseline="0" dirty="0" smtClean="0"/>
              <a:t> because of the adoption of the PPST through </a:t>
            </a:r>
            <a:r>
              <a:rPr lang="en-PH" altLang="en-US" i="1" baseline="0" dirty="0" err="1" smtClean="0"/>
              <a:t>DepED</a:t>
            </a:r>
            <a:r>
              <a:rPr lang="en-PH" altLang="en-US" i="1" baseline="0" dirty="0" smtClean="0"/>
              <a:t> Order No. 42, s. 2017 wherein the performance appraisal system shall be based on this set of standards, it led to the alignment of the RPMS with the PPST.</a:t>
            </a:r>
            <a:endParaRPr lang="en-PH" altLang="en-US" i="1" dirty="0" smtClean="0"/>
          </a:p>
        </p:txBody>
      </p:sp>
      <p:sp>
        <p:nvSpPr>
          <p:cNvPr id="4" name="Slide Number Placeholder 3"/>
          <p:cNvSpPr>
            <a:spLocks noGrp="1"/>
          </p:cNvSpPr>
          <p:nvPr>
            <p:ph type="sldNum" sz="quarter" idx="10"/>
          </p:nvPr>
        </p:nvSpPr>
        <p:spPr/>
        <p:txBody>
          <a:bodyPr/>
          <a:lstStyle/>
          <a:p>
            <a:fld id="{47400312-A67F-D44B-8CAE-1CF2CAF05855}" type="slidenum">
              <a:rPr lang="en-US" smtClean="0"/>
              <a:t>10</a:t>
            </a:fld>
            <a:endParaRPr lang="en-US"/>
          </a:p>
        </p:txBody>
      </p:sp>
    </p:spTree>
    <p:extLst>
      <p:ext uri="{BB962C8B-B14F-4D97-AF65-F5344CB8AC3E}">
        <p14:creationId xmlns:p14="http://schemas.microsoft.com/office/powerpoint/2010/main" val="1205341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8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8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that PPST has already been integrated in teachers’ everyday lives through PPST-based RPMS.</a:t>
            </a:r>
            <a:endParaRPr lang="en-PH" sz="18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8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8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800" b="1" i="0" kern="1200" dirty="0" smtClean="0">
              <a:solidFill>
                <a:schemeClr val="tx1"/>
              </a:solidFill>
              <a:effectLst/>
              <a:latin typeface="Helvetica" panose="020B0604020202020204" pitchFamily="34" charset="0"/>
              <a:ea typeface="+mn-ea"/>
              <a:cs typeface="Helvetica" panose="020B0604020202020204" pitchFamily="34" charset="0"/>
            </a:endParaRPr>
          </a:p>
          <a:p>
            <a:pPr marL="285750" indent="-285750" defTabSz="892175">
              <a:spcBef>
                <a:spcPct val="0"/>
              </a:spcBef>
              <a:buFont typeface="Arial" pitchFamily="34" charset="0"/>
              <a:buChar char="•"/>
            </a:pPr>
            <a:r>
              <a:rPr lang="en-AU" sz="1800" dirty="0" smtClean="0">
                <a:latin typeface="Calibri" charset="0"/>
              </a:rPr>
              <a:t>Say: </a:t>
            </a:r>
          </a:p>
          <a:p>
            <a:pPr marL="742950" lvl="1" indent="-285750" defTabSz="994574">
              <a:buFont typeface="Arial" pitchFamily="34" charset="0"/>
              <a:buChar char="•"/>
            </a:pPr>
            <a:r>
              <a:rPr lang="en-PH" sz="1800" i="1" dirty="0" smtClean="0"/>
              <a:t>Beginning</a:t>
            </a:r>
            <a:r>
              <a:rPr lang="en-PH" sz="1800" i="1" baseline="0" dirty="0" smtClean="0"/>
              <a:t> 2018, through the development and implementation of the RPMS Manual for Teachers, the RPMS is now focus on:</a:t>
            </a:r>
          </a:p>
          <a:p>
            <a:pPr marL="742950" lvl="1" indent="-285750" defTabSz="994574">
              <a:buFontTx/>
              <a:buChar char="-"/>
            </a:pPr>
            <a:r>
              <a:rPr lang="en-PH" sz="1800" i="1" baseline="0" dirty="0" smtClean="0"/>
              <a:t>Teacher Quality</a:t>
            </a:r>
          </a:p>
          <a:p>
            <a:pPr marL="742950" lvl="1" indent="-285750" defTabSz="994574">
              <a:buFontTx/>
              <a:buChar char="-"/>
            </a:pPr>
            <a:r>
              <a:rPr lang="en-PH" sz="1800" i="1" baseline="0" dirty="0" smtClean="0"/>
              <a:t>Uniform assessment of teachers performance</a:t>
            </a:r>
          </a:p>
          <a:p>
            <a:pPr marL="742950" lvl="1" indent="-285750" defTabSz="994574">
              <a:buFontTx/>
              <a:buChar char="-"/>
            </a:pPr>
            <a:r>
              <a:rPr lang="en-PH" sz="1800" i="1" baseline="0" dirty="0" smtClean="0"/>
              <a:t>Tool to support for teacher professional development required for teach career stage</a:t>
            </a:r>
          </a:p>
          <a:p>
            <a:pPr marL="742950" lvl="1" indent="-285750" defTabSz="994574">
              <a:buFont typeface="Arial" pitchFamily="34" charset="0"/>
              <a:buChar char="•"/>
            </a:pPr>
            <a:r>
              <a:rPr lang="en-PH" sz="1800" i="1" dirty="0" smtClean="0"/>
              <a:t>We</a:t>
            </a:r>
            <a:r>
              <a:rPr lang="en-PH" sz="1800" i="1" baseline="0" dirty="0" smtClean="0"/>
              <a:t> the aim to make PPST become part of our teachers’ everyday lives</a:t>
            </a:r>
            <a:endParaRPr lang="en-PH" sz="1800" i="1" dirty="0"/>
          </a:p>
        </p:txBody>
      </p:sp>
    </p:spTree>
    <p:extLst>
      <p:ext uri="{BB962C8B-B14F-4D97-AF65-F5344CB8AC3E}">
        <p14:creationId xmlns:p14="http://schemas.microsoft.com/office/powerpoint/2010/main" val="4196514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highlight benefits of PPST-RPMS alignment to teachers.</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defTabSz="892175">
              <a:spcBef>
                <a:spcPct val="0"/>
              </a:spcBef>
              <a:buFont typeface="Arial" pitchFamily="34" charset="0"/>
              <a:buChar char="•"/>
            </a:pPr>
            <a:r>
              <a:rPr lang="en-AU" dirty="0" smtClean="0">
                <a:latin typeface="Calibri" charset="0"/>
              </a:rPr>
              <a:t>Say:</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PH" sz="1200" i="1" baseline="0" dirty="0" smtClean="0"/>
              <a:t>This initiative is allowing them to focus on teaching, resolve past issues and problems of our teachers with RPMS having difficulty coming up with IPCRF and compiling voluminous and irrelevant MOVs.</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PH" sz="1200" i="1" baseline="0" dirty="0" smtClean="0"/>
              <a:t>Also, this simplified the process for our teachers in understanding PPST and RPMS because they can now understand and appreciate PPST and RPMS in just one document (RPMS Manual).</a:t>
            </a:r>
            <a:endParaRPr lang="en-PH" i="1" dirty="0"/>
          </a:p>
        </p:txBody>
      </p:sp>
    </p:spTree>
    <p:extLst>
      <p:ext uri="{BB962C8B-B14F-4D97-AF65-F5344CB8AC3E}">
        <p14:creationId xmlns:p14="http://schemas.microsoft.com/office/powerpoint/2010/main" val="2323896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highlight benefits of PPST-RPMS alignment to teachers.</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defTabSz="892175">
              <a:spcBef>
                <a:spcPct val="0"/>
              </a:spcBef>
              <a:buFont typeface="Arial" pitchFamily="34" charset="0"/>
              <a:buChar char="•"/>
            </a:pPr>
            <a:r>
              <a:rPr lang="en-AU" dirty="0" smtClean="0">
                <a:latin typeface="Calibri" charset="0"/>
              </a:rPr>
              <a:t>Say: </a:t>
            </a:r>
          </a:p>
          <a:p>
            <a:pPr marL="457200" lvl="1" indent="0">
              <a:buFont typeface="Arial" pitchFamily="34" charset="0"/>
              <a:buNone/>
            </a:pPr>
            <a:r>
              <a:rPr lang="en-PH" sz="1200" b="0" i="1" baseline="0" dirty="0" smtClean="0"/>
              <a:t>It also </a:t>
            </a:r>
            <a:r>
              <a:rPr lang="fil-PH" sz="1200" b="0" i="1" baseline="0" dirty="0" smtClean="0">
                <a:solidFill>
                  <a:srgbClr val="5B9BD5">
                    <a:lumMod val="50000"/>
                  </a:srgbClr>
                </a:solidFill>
                <a:latin typeface="Calibri" panose="020F0502020204030204" pitchFamily="34" charset="0"/>
                <a:cs typeface="Calibri" panose="020F0502020204030204" pitchFamily="34" charset="0"/>
              </a:rPr>
              <a:t>e</a:t>
            </a:r>
            <a:r>
              <a:rPr lang="fil-PH" sz="1200" b="0" i="1" dirty="0" smtClean="0">
                <a:solidFill>
                  <a:srgbClr val="5B9BD5">
                    <a:lumMod val="50000"/>
                  </a:srgbClr>
                </a:solidFill>
                <a:latin typeface="Calibri" panose="020F0502020204030204" pitchFamily="34" charset="0"/>
                <a:cs typeface="Calibri" panose="020F0502020204030204" pitchFamily="34" charset="0"/>
              </a:rPr>
              <a:t>ngages teachers to </a:t>
            </a:r>
            <a:r>
              <a:rPr lang="fil-PH" sz="1200" b="0" i="1" dirty="0" smtClean="0">
                <a:solidFill>
                  <a:schemeClr val="accent1"/>
                </a:solidFill>
                <a:latin typeface="Calibri" panose="020F0502020204030204" pitchFamily="34" charset="0"/>
                <a:cs typeface="Calibri" panose="020F0502020204030204" pitchFamily="34" charset="0"/>
              </a:rPr>
              <a:t>embrace ongoing professional learning</a:t>
            </a:r>
            <a:r>
              <a:rPr lang="fil-PH" sz="1200" b="0" i="1" dirty="0" smtClean="0">
                <a:solidFill>
                  <a:srgbClr val="5B9BD5">
                    <a:lumMod val="50000"/>
                  </a:srgbClr>
                </a:solidFill>
                <a:latin typeface="Calibri" panose="020F0502020204030204" pitchFamily="34" charset="0"/>
                <a:cs typeface="Calibri" panose="020F0502020204030204" pitchFamily="34" charset="0"/>
              </a:rPr>
              <a:t> for their professional development to enhance their own teaching; and</a:t>
            </a:r>
            <a:r>
              <a:rPr lang="fil-PH" sz="1200" b="0" i="1" baseline="0" dirty="0" smtClean="0">
                <a:solidFill>
                  <a:srgbClr val="5B9BD5">
                    <a:lumMod val="50000"/>
                  </a:srgbClr>
                </a:solidFill>
                <a:latin typeface="Calibri" panose="020F0502020204030204" pitchFamily="34" charset="0"/>
                <a:cs typeface="Calibri" panose="020F0502020204030204" pitchFamily="34" charset="0"/>
              </a:rPr>
              <a:t> now provide a</a:t>
            </a:r>
            <a:r>
              <a:rPr lang="fil-PH" sz="1200" b="0" i="1" dirty="0" smtClean="0">
                <a:solidFill>
                  <a:srgbClr val="5B9BD5">
                    <a:lumMod val="50000"/>
                  </a:srgbClr>
                </a:solidFill>
                <a:latin typeface="Calibri" panose="020F0502020204030204" pitchFamily="34" charset="0"/>
                <a:cs typeface="Calibri" panose="020F0502020204030204" pitchFamily="34" charset="0"/>
              </a:rPr>
              <a:t> framework of </a:t>
            </a:r>
            <a:r>
              <a:rPr lang="fil-PH" sz="1200" b="0" i="1" dirty="0" smtClean="0">
                <a:solidFill>
                  <a:schemeClr val="accent1"/>
                </a:solidFill>
                <a:latin typeface="Calibri" panose="020F0502020204030204" pitchFamily="34" charset="0"/>
                <a:cs typeface="Calibri" panose="020F0502020204030204" pitchFamily="34" charset="0"/>
              </a:rPr>
              <a:t>uniform measures to assess</a:t>
            </a:r>
            <a:r>
              <a:rPr lang="fil-PH" sz="1200" b="0" i="1" dirty="0" smtClean="0">
                <a:solidFill>
                  <a:srgbClr val="5B9BD5">
                    <a:lumMod val="50000"/>
                  </a:srgbClr>
                </a:solidFill>
                <a:latin typeface="Calibri" panose="020F0502020204030204" pitchFamily="34" charset="0"/>
                <a:cs typeface="Calibri" panose="020F0502020204030204" pitchFamily="34" charset="0"/>
              </a:rPr>
              <a:t> teacher performance; a basis for a </a:t>
            </a:r>
            <a:r>
              <a:rPr lang="en-PH" sz="1200" b="0" i="1" dirty="0" smtClean="0">
                <a:solidFill>
                  <a:srgbClr val="5B9BD5">
                    <a:lumMod val="50000"/>
                  </a:srgbClr>
                </a:solidFill>
                <a:latin typeface="Calibri" panose="020F0502020204030204" pitchFamily="34" charset="0"/>
                <a:cs typeface="Calibri" panose="020F0502020204030204" pitchFamily="34" charset="0"/>
              </a:rPr>
              <a:t>more objective and fair dialogue about performance, development and career related issues.</a:t>
            </a: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aseline="0" dirty="0" smtClean="0"/>
          </a:p>
          <a:p>
            <a:endParaRPr lang="en-PH" dirty="0"/>
          </a:p>
        </p:txBody>
      </p:sp>
    </p:spTree>
    <p:extLst>
      <p:ext uri="{BB962C8B-B14F-4D97-AF65-F5344CB8AC3E}">
        <p14:creationId xmlns:p14="http://schemas.microsoft.com/office/powerpoint/2010/main" val="915410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show transition in the use of PPST Indicators.</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defTabSz="892175">
              <a:spcBef>
                <a:spcPct val="0"/>
              </a:spcBef>
              <a:buFont typeface="Arial" panose="020B0604020202020204" pitchFamily="34" charset="0"/>
              <a:buChar char="•"/>
            </a:pPr>
            <a:r>
              <a:rPr lang="en-US" dirty="0" smtClean="0"/>
              <a:t>SAY: </a:t>
            </a:r>
          </a:p>
          <a:p>
            <a:pPr marL="628650" lvl="1" indent="-171450">
              <a:buFont typeface="Arial" pitchFamily="34" charset="0"/>
              <a:buChar char="•"/>
            </a:pPr>
            <a:r>
              <a:rPr lang="en-US" sz="1200" i="1" kern="1200" dirty="0" smtClean="0">
                <a:solidFill>
                  <a:schemeClr val="tx1"/>
                </a:solidFill>
                <a:effectLst/>
                <a:latin typeface="+mn-lt"/>
                <a:ea typeface="+mn-ea"/>
                <a:cs typeface="+mn-cs"/>
              </a:rPr>
              <a:t>During the first and second year of implementation, the 2 RPMS tools will determine whether indicators of the PPST are met or not met. For S.Y. 2019-2020, teachers will still be using the same 12 PPST indicators.</a:t>
            </a:r>
          </a:p>
          <a:p>
            <a:pPr marL="628650" lvl="1" indent="-171450">
              <a:buFont typeface="Arial" pitchFamily="34" charset="0"/>
              <a:buChar char="•"/>
            </a:pPr>
            <a:r>
              <a:rPr lang="en-US" sz="1200" i="1" kern="1200" dirty="0" smtClean="0">
                <a:solidFill>
                  <a:schemeClr val="tx1"/>
                </a:solidFill>
                <a:effectLst/>
                <a:latin typeface="+mn-lt"/>
                <a:ea typeface="+mn-ea"/>
                <a:cs typeface="+mn-cs"/>
              </a:rPr>
              <a:t>As an implication of the repeat of the first 12 indicators this coming SY 2019-2020, the next 12 PPST indicators will be implemented in SY 2020-2021 while the remaining 13 indicators will be used the RPMS for School Year 2021-2022.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576A103-5EB7-0047-812C-4452418BCF4D}" type="slidenum">
              <a:rPr lang="en-US" smtClean="0"/>
              <a:pPr/>
              <a:t>14</a:t>
            </a:fld>
            <a:endParaRPr lang="en-US"/>
          </a:p>
        </p:txBody>
      </p:sp>
    </p:spTree>
    <p:extLst>
      <p:ext uri="{BB962C8B-B14F-4D97-AF65-F5344CB8AC3E}">
        <p14:creationId xmlns:p14="http://schemas.microsoft.com/office/powerpoint/2010/main" val="1650111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prompt participants on the discussion about the use of RPMS Year 1 Tools for SY 2019-2020.</a:t>
            </a:r>
            <a:endParaRPr lang="en-PH" baseline="0" dirty="0" smtClean="0"/>
          </a:p>
          <a:p>
            <a:pPr marL="171450" indent="-171450">
              <a:buFont typeface="Arial" panose="020B0604020202020204" pitchFamily="34" charset="0"/>
              <a:buChar char="•"/>
            </a:pPr>
            <a:endParaRPr lang="en-PH" dirty="0" smtClean="0"/>
          </a:p>
          <a:p>
            <a:r>
              <a:rPr lang="en-PH" b="1" dirty="0" smtClean="0"/>
              <a:t>Note</a:t>
            </a:r>
            <a:r>
              <a:rPr lang="en-PH" b="1" baseline="0" dirty="0" smtClean="0"/>
              <a:t> to Presenter:</a:t>
            </a:r>
          </a:p>
          <a:p>
            <a:pPr marL="171450" indent="-171450">
              <a:buFont typeface="Arial" panose="020B0604020202020204" pitchFamily="34" charset="0"/>
              <a:buChar char="•"/>
            </a:pPr>
            <a:r>
              <a:rPr lang="en-PH" b="0" i="0" baseline="0" dirty="0" smtClean="0"/>
              <a:t>This is a title slide.</a:t>
            </a:r>
            <a:endParaRPr lang="en-PH" b="0" i="0" dirty="0" smtClean="0"/>
          </a:p>
          <a:p>
            <a:endParaRPr lang="en-PH" dirty="0"/>
          </a:p>
        </p:txBody>
      </p:sp>
    </p:spTree>
    <p:extLst>
      <p:ext uri="{BB962C8B-B14F-4D97-AF65-F5344CB8AC3E}">
        <p14:creationId xmlns:p14="http://schemas.microsoft.com/office/powerpoint/2010/main" val="1201431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that the idea to use RPMS 2018 tools for S.Y. 2019-2020 was suggested and finalized during the series of workshops, FGDs, and consultation workshops with teachers, school heads, and education leaders from across the country.</a:t>
            </a:r>
            <a:endParaRPr lang="en-PH" baseline="0" dirty="0" smtClean="0"/>
          </a:p>
          <a:p>
            <a:pPr marL="171450" indent="-171450">
              <a:buFont typeface="Arial" panose="020B0604020202020204" pitchFamily="34" charset="0"/>
              <a:buChar char="•"/>
            </a:pPr>
            <a:endParaRPr lang="en-PH" dirty="0" smtClean="0"/>
          </a:p>
          <a:p>
            <a:r>
              <a:rPr lang="en-PH" b="1" dirty="0" smtClean="0"/>
              <a:t>Note</a:t>
            </a:r>
            <a:r>
              <a:rPr lang="en-PH" b="1" baseline="0" dirty="0" smtClean="0"/>
              <a:t> to Presenter: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kern="1200" dirty="0" smtClean="0">
                <a:solidFill>
                  <a:schemeClr val="tx1"/>
                </a:solidFill>
                <a:effectLst/>
                <a:latin typeface="+mn-lt"/>
                <a:ea typeface="+mn-ea"/>
                <a:cs typeface="+mn-cs"/>
              </a:rPr>
              <a:t>Emphasize</a:t>
            </a:r>
            <a:r>
              <a:rPr lang="en-PH" sz="1200" kern="1200" baseline="0" dirty="0" smtClean="0">
                <a:solidFill>
                  <a:schemeClr val="tx1"/>
                </a:solidFill>
                <a:effectLst/>
                <a:latin typeface="+mn-lt"/>
                <a:ea typeface="+mn-ea"/>
                <a:cs typeface="+mn-cs"/>
              </a:rPr>
              <a:t> that t</a:t>
            </a:r>
            <a:r>
              <a:rPr lang="en-PH" sz="1200" kern="1200" dirty="0" smtClean="0">
                <a:solidFill>
                  <a:schemeClr val="tx1"/>
                </a:solidFill>
                <a:effectLst/>
                <a:latin typeface="+mn-lt"/>
                <a:ea typeface="+mn-ea"/>
                <a:cs typeface="+mn-cs"/>
              </a:rPr>
              <a:t>he workshops and focus group discussions involved mostly teachers and principals who are the grassroots implementers of the PPST-based RPMS in the school level. Supervisors, chiefs and education leaders (i.e. Superintendents), responsible for ensuring the strategic, responsive and effective implementation of the PPST-based RPMS also participated the workshops.</a:t>
            </a:r>
          </a:p>
          <a:p>
            <a:pPr marL="171450" indent="-171450">
              <a:buFont typeface="Arial" panose="020B0604020202020204" pitchFamily="34" charset="0"/>
              <a:buChar char="•"/>
            </a:pPr>
            <a:endParaRPr lang="en-PH" dirty="0"/>
          </a:p>
        </p:txBody>
      </p:sp>
    </p:spTree>
    <p:extLst>
      <p:ext uri="{BB962C8B-B14F-4D97-AF65-F5344CB8AC3E}">
        <p14:creationId xmlns:p14="http://schemas.microsoft.com/office/powerpoint/2010/main" val="3336997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 of the Slide: </a:t>
            </a:r>
            <a:r>
              <a:rPr lang="en-US" b="0" dirty="0" smtClean="0"/>
              <a:t>To emphasize</a:t>
            </a:r>
            <a:r>
              <a:rPr lang="en-US" b="0" baseline="0" dirty="0" smtClean="0"/>
              <a:t> that the participants of workshops and FGD conducted on issues and concerns on RPMS 2018 implementation are teachers, master teachers, school heads and education leaders.</a:t>
            </a:r>
            <a:endParaRPr lang="en-US" b="1" dirty="0" smtClean="0"/>
          </a:p>
          <a:p>
            <a:endParaRPr lang="en-US" b="1" dirty="0" smtClean="0"/>
          </a:p>
          <a:p>
            <a:r>
              <a:rPr lang="en-US" b="1" dirty="0" smtClean="0"/>
              <a:t>Notes to Presenter:</a:t>
            </a:r>
          </a:p>
          <a:p>
            <a:pPr marL="171450" lvl="0" indent="-171450">
              <a:buFont typeface="Arial" pitchFamily="34" charset="0"/>
              <a:buChar char="•"/>
            </a:pPr>
            <a:r>
              <a:rPr lang="en-PH" sz="1200" kern="1200" dirty="0" smtClean="0">
                <a:solidFill>
                  <a:schemeClr val="tx1"/>
                </a:solidFill>
                <a:effectLst/>
                <a:latin typeface="+mn-lt"/>
                <a:ea typeface="+mn-ea"/>
                <a:cs typeface="+mn-cs"/>
              </a:rPr>
              <a:t>Mention that DepEd and the Philippine National Research Center for Teacher Quality conducted national workshops and FGD to gather issues, concerns, and comments on the RPMS 2018 implementation and use of tools.</a:t>
            </a:r>
            <a:endParaRPr lang="en-US" sz="1200" b="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kern="1200" dirty="0" smtClean="0">
                <a:solidFill>
                  <a:schemeClr val="tx1"/>
                </a:solidFill>
                <a:effectLst/>
                <a:latin typeface="+mn-lt"/>
                <a:ea typeface="+mn-ea"/>
                <a:cs typeface="+mn-cs"/>
              </a:rPr>
              <a:t>Emphasize</a:t>
            </a:r>
            <a:r>
              <a:rPr lang="en-US" sz="1200" b="0" kern="1200" baseline="0" dirty="0" smtClean="0">
                <a:solidFill>
                  <a:schemeClr val="tx1"/>
                </a:solidFill>
                <a:effectLst/>
                <a:latin typeface="+mn-lt"/>
                <a:ea typeface="+mn-ea"/>
                <a:cs typeface="+mn-cs"/>
              </a:rPr>
              <a:t> that the </a:t>
            </a:r>
            <a:r>
              <a:rPr lang="en-US" b="0" baseline="0" dirty="0" smtClean="0"/>
              <a:t>participants of workshops and FGD conducted on issues and concerns on RPMS 2018 implementation are teachers, master teachers, school heads and education leaders.</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sz="1200" kern="1200" dirty="0" smtClean="0">
                <a:solidFill>
                  <a:schemeClr val="tx1"/>
                </a:solidFill>
                <a:effectLst/>
                <a:latin typeface="+mn-lt"/>
                <a:ea typeface="+mn-ea"/>
                <a:cs typeface="+mn-cs"/>
              </a:rPr>
              <a:t>A total of 170 teachers, school heads and educational leaders from across the country participated the workshops and FGDs. The table shows the distribution of participants by position.</a:t>
            </a:r>
            <a:endParaRPr lang="en-US" b="1" dirty="0" smtClean="0"/>
          </a:p>
          <a:p>
            <a:pPr marL="171450" lvl="0" indent="-171450">
              <a:buFont typeface="Arial" pitchFamily="34" charset="0"/>
              <a:buChar char="•"/>
            </a:pP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3143757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 of the Slide: </a:t>
            </a:r>
            <a:r>
              <a:rPr lang="en-US" b="0" dirty="0" smtClean="0"/>
              <a:t>To highlight the use</a:t>
            </a:r>
            <a:r>
              <a:rPr lang="en-US" b="0" baseline="0" dirty="0" smtClean="0"/>
              <a:t> of RPMS 2018 tools for School Year 2019-2020.</a:t>
            </a:r>
            <a:endParaRPr lang="en-US" b="1" dirty="0" smtClean="0"/>
          </a:p>
          <a:p>
            <a:endParaRPr lang="en-US" b="1" dirty="0" smtClean="0"/>
          </a:p>
          <a:p>
            <a:r>
              <a:rPr lang="en-US" b="1" dirty="0" smtClean="0"/>
              <a:t>Notes to Presenter: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dirty="0" smtClean="0"/>
              <a:t>Emphasize that</a:t>
            </a:r>
            <a:r>
              <a:rPr lang="en-PH" baseline="0" dirty="0" smtClean="0"/>
              <a:t> </a:t>
            </a:r>
            <a:r>
              <a:rPr lang="en-PH" sz="1200" kern="1200" baseline="0" dirty="0" smtClean="0">
                <a:solidFill>
                  <a:schemeClr val="tx1"/>
                </a:solidFill>
                <a:effectLst/>
                <a:latin typeface="+mn-lt"/>
                <a:ea typeface="+mn-ea"/>
                <a:cs typeface="+mn-cs"/>
              </a:rPr>
              <a:t>i</a:t>
            </a:r>
            <a:r>
              <a:rPr lang="en-PH" sz="1200" kern="1200" dirty="0" smtClean="0">
                <a:solidFill>
                  <a:schemeClr val="tx1"/>
                </a:solidFill>
                <a:effectLst/>
                <a:latin typeface="+mn-lt"/>
                <a:ea typeface="+mn-ea"/>
                <a:cs typeface="+mn-cs"/>
              </a:rPr>
              <a:t>n the</a:t>
            </a:r>
            <a:r>
              <a:rPr lang="en-PH" sz="1200" kern="1200" baseline="0" dirty="0" smtClean="0">
                <a:solidFill>
                  <a:schemeClr val="tx1"/>
                </a:solidFill>
                <a:effectLst/>
                <a:latin typeface="+mn-lt"/>
                <a:ea typeface="+mn-ea"/>
                <a:cs typeface="+mn-cs"/>
              </a:rPr>
              <a:t> </a:t>
            </a:r>
            <a:r>
              <a:rPr lang="en-PH" sz="1200" kern="1200" dirty="0" smtClean="0">
                <a:solidFill>
                  <a:schemeClr val="tx1"/>
                </a:solidFill>
                <a:effectLst/>
                <a:latin typeface="+mn-lt"/>
                <a:ea typeface="+mn-ea"/>
                <a:cs typeface="+mn-cs"/>
              </a:rPr>
              <a:t>consultations, it is consensually agreed to reinforce the 12 Indicators used in 2018.</a:t>
            </a:r>
          </a:p>
        </p:txBody>
      </p:sp>
    </p:spTree>
    <p:extLst>
      <p:ext uri="{BB962C8B-B14F-4D97-AF65-F5344CB8AC3E}">
        <p14:creationId xmlns:p14="http://schemas.microsoft.com/office/powerpoint/2010/main" val="2070663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the purpose for using RPMS Year 1 Tools for S.Y. 2019-2020.</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defTabSz="892175">
              <a:spcBef>
                <a:spcPct val="0"/>
              </a:spcBef>
              <a:buFont typeface="Arial" panose="020B0604020202020204" pitchFamily="34" charset="0"/>
              <a:buChar char="•"/>
            </a:pPr>
            <a:r>
              <a:rPr lang="en-AU" sz="1200" i="0" kern="1200" dirty="0" smtClean="0">
                <a:solidFill>
                  <a:schemeClr val="tx1"/>
                </a:solidFill>
                <a:effectLst/>
                <a:latin typeface="Calibri" charset="0"/>
                <a:ea typeface="+mn-ea"/>
                <a:cs typeface="+mn-cs"/>
              </a:rPr>
              <a:t>Say:</a:t>
            </a:r>
            <a:endParaRPr lang="en-AU" sz="1200" i="0" kern="1200" baseline="0" dirty="0" smtClean="0">
              <a:solidFill>
                <a:schemeClr val="tx1"/>
              </a:solidFill>
              <a:effectLst/>
              <a:latin typeface="Calibri" charset="0"/>
              <a:ea typeface="+mn-ea"/>
              <a:cs typeface="+mn-cs"/>
            </a:endParaRPr>
          </a:p>
          <a:p>
            <a:pPr marL="628650" lvl="1" indent="-171450">
              <a:buFont typeface="Arial" pitchFamily="34" charset="0"/>
              <a:buChar char="•"/>
            </a:pPr>
            <a:r>
              <a:rPr lang="en-AU" sz="1200" kern="1200" dirty="0" smtClean="0">
                <a:solidFill>
                  <a:schemeClr val="tx1"/>
                </a:solidFill>
                <a:effectLst/>
                <a:latin typeface="+mn-lt"/>
                <a:ea typeface="+mn-ea"/>
                <a:cs typeface="+mn-cs"/>
              </a:rPr>
              <a:t>We need to reinforce use of 2018 Indicators</a:t>
            </a:r>
            <a:r>
              <a:rPr lang="en-AU" sz="1200" kern="1200" baseline="0" dirty="0" smtClean="0">
                <a:solidFill>
                  <a:schemeClr val="tx1"/>
                </a:solidFill>
                <a:effectLst/>
                <a:latin typeface="+mn-lt"/>
                <a:ea typeface="+mn-ea"/>
                <a:cs typeface="+mn-cs"/>
              </a:rPr>
              <a:t> to </a:t>
            </a:r>
            <a:r>
              <a:rPr lang="en-AU" sz="1200" kern="1200" dirty="0" smtClean="0">
                <a:solidFill>
                  <a:schemeClr val="tx1"/>
                </a:solidFill>
                <a:effectLst/>
                <a:latin typeface="+mn-lt"/>
                <a:ea typeface="+mn-ea"/>
                <a:cs typeface="+mn-cs"/>
              </a:rPr>
              <a:t>remedy the issues</a:t>
            </a:r>
            <a:r>
              <a:rPr lang="en-AU" sz="1200" kern="1200" baseline="0" dirty="0" smtClean="0">
                <a:solidFill>
                  <a:schemeClr val="tx1"/>
                </a:solidFill>
                <a:effectLst/>
                <a:latin typeface="+mn-lt"/>
                <a:ea typeface="+mn-ea"/>
                <a:cs typeface="+mn-cs"/>
              </a:rPr>
              <a:t> and concerns on the RPMS 2018.</a:t>
            </a:r>
            <a:r>
              <a:rPr lang="en-US" sz="1200" kern="1200" baseline="0" dirty="0" smtClean="0">
                <a:solidFill>
                  <a:schemeClr val="tx1"/>
                </a:solidFill>
                <a:effectLst/>
                <a:latin typeface="+mn-lt"/>
                <a:ea typeface="+mn-ea"/>
                <a:cs typeface="+mn-cs"/>
              </a:rPr>
              <a:t> </a:t>
            </a:r>
            <a:r>
              <a:rPr lang="en-PH" i="0" dirty="0" smtClean="0"/>
              <a:t>The use</a:t>
            </a:r>
            <a:r>
              <a:rPr lang="en-PH" i="0" baseline="0" dirty="0" smtClean="0"/>
              <a:t> of RPMS 2018 tools / first 12 PPST indicators for SY 2019-2020 is in view of the concerns of the late roll-out during the SY 2018-2019 and other issues that teachers and school heads have encountered during their respective division/school roll-out. </a:t>
            </a:r>
          </a:p>
          <a:p>
            <a:pPr marL="628650" lvl="1" indent="-171450">
              <a:buFont typeface="Arial" pitchFamily="34" charset="0"/>
              <a:buChar char="•"/>
            </a:pPr>
            <a:r>
              <a:rPr lang="en-PH" i="0" baseline="0" dirty="0" smtClean="0"/>
              <a:t>The repeat of the indicators for SY 2019-2020 will now </a:t>
            </a:r>
            <a:r>
              <a:rPr lang="en-PH" sz="1200" i="0" dirty="0" smtClean="0">
                <a:latin typeface="Helvetica" charset="0"/>
                <a:ea typeface="Helvetica" charset="0"/>
                <a:cs typeface="Helvetica" charset="0"/>
              </a:rPr>
              <a:t>allow schools and divisions to follow the RPMS Cycle and all its activities and schedules.</a:t>
            </a:r>
          </a:p>
          <a:p>
            <a:pPr marL="628650" lvl="1" indent="-171450">
              <a:buFont typeface="Arial" pitchFamily="34" charset="0"/>
              <a:buChar char="•"/>
            </a:pPr>
            <a:r>
              <a:rPr lang="en-PH" sz="1200" i="0" dirty="0" smtClean="0">
                <a:latin typeface="Helvetica" charset="0"/>
                <a:ea typeface="Helvetica" charset="0"/>
                <a:cs typeface="Helvetica" charset="0"/>
              </a:rPr>
              <a:t>This</a:t>
            </a:r>
            <a:r>
              <a:rPr lang="en-PH" sz="1200" i="0" baseline="0" dirty="0" smtClean="0">
                <a:latin typeface="Helvetica" charset="0"/>
                <a:ea typeface="Helvetica" charset="0"/>
                <a:cs typeface="Helvetica" charset="0"/>
              </a:rPr>
              <a:t> will also ensure that divisions an schools are immersed well in the PPST-based RPMS tools and other associated tools.</a:t>
            </a:r>
          </a:p>
        </p:txBody>
      </p:sp>
    </p:spTree>
    <p:extLst>
      <p:ext uri="{BB962C8B-B14F-4D97-AF65-F5344CB8AC3E}">
        <p14:creationId xmlns:p14="http://schemas.microsoft.com/office/powerpoint/2010/main" val="2688541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introduce participants discussion on RPMS for Teachers.</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a:buFont typeface="Arial" panose="020B0604020202020204" pitchFamily="34" charset="0"/>
              <a:buChar char="•"/>
            </a:pPr>
            <a:r>
              <a:rPr lang="en-PH" dirty="0" smtClean="0"/>
              <a:t>This slide is a title slide to build</a:t>
            </a:r>
            <a:r>
              <a:rPr lang="en-PH" baseline="0" dirty="0" smtClean="0"/>
              <a:t> context of the participants on the orientation.</a:t>
            </a:r>
          </a:p>
          <a:p>
            <a:pPr marL="171450" indent="-171450">
              <a:buFont typeface="Arial" panose="020B0604020202020204" pitchFamily="34" charset="0"/>
              <a:buChar char="•"/>
            </a:pPr>
            <a:r>
              <a:rPr lang="en-PH" dirty="0" smtClean="0"/>
              <a:t>SAY:</a:t>
            </a:r>
          </a:p>
          <a:p>
            <a:pPr marL="457200" lvl="1" indent="0">
              <a:buFont typeface="Arial" panose="020B0604020202020204" pitchFamily="34" charset="0"/>
              <a:buNone/>
            </a:pPr>
            <a:r>
              <a:rPr lang="en-PH" i="1" dirty="0" smtClean="0"/>
              <a:t>Just</a:t>
            </a:r>
            <a:r>
              <a:rPr lang="en-PH" i="1" baseline="0" dirty="0" smtClean="0"/>
              <a:t> to give you a short context why we are doing this orientation, I’d like you to listen and understand the context behind the RPMS for Teachers</a:t>
            </a:r>
          </a:p>
        </p:txBody>
      </p:sp>
    </p:spTree>
    <p:extLst>
      <p:ext uri="{BB962C8B-B14F-4D97-AF65-F5344CB8AC3E}">
        <p14:creationId xmlns:p14="http://schemas.microsoft.com/office/powerpoint/2010/main" val="1493954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the journey of DepEd towards teacher quality.</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AU" dirty="0" smtClean="0">
              <a:latin typeface="Calibri" charset="0"/>
            </a:endParaRPr>
          </a:p>
          <a:p>
            <a:pPr marL="171450" indent="-171450">
              <a:buFont typeface="Arial" pitchFamily="34" charset="0"/>
              <a:buChar char="•"/>
            </a:pPr>
            <a:r>
              <a:rPr lang="en-PH" dirty="0" smtClean="0"/>
              <a:t>Say:</a:t>
            </a:r>
          </a:p>
          <a:p>
            <a:pPr marL="457200" lvl="1" indent="0">
              <a:buFont typeface="Arial" pitchFamily="34" charset="0"/>
              <a:buNone/>
            </a:pPr>
            <a:r>
              <a:rPr lang="en-PH" i="1" dirty="0" smtClean="0"/>
              <a:t>So let’s continue our journey this coming SY 2019-2020 towards teacher quality using</a:t>
            </a:r>
            <a:r>
              <a:rPr lang="en-PH" i="1" baseline="0" dirty="0" smtClean="0"/>
              <a:t> our hashtag #QualityTeachers=QualityEducation</a:t>
            </a:r>
            <a:endParaRPr lang="en-PH" i="1" dirty="0"/>
          </a:p>
        </p:txBody>
      </p:sp>
    </p:spTree>
    <p:extLst>
      <p:ext uri="{BB962C8B-B14F-4D97-AF65-F5344CB8AC3E}">
        <p14:creationId xmlns:p14="http://schemas.microsoft.com/office/powerpoint/2010/main" val="3113792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close the session.</a:t>
            </a: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r>
              <a:rPr lang="en-PH" dirty="0" smtClean="0"/>
              <a:t>Thank</a:t>
            </a:r>
            <a:r>
              <a:rPr lang="en-PH" baseline="0" dirty="0" smtClean="0"/>
              <a:t> the participant for listening and proceed to presenting the program overview</a:t>
            </a:r>
            <a:endParaRPr lang="en-PH" dirty="0" smtClean="0"/>
          </a:p>
          <a:p>
            <a:endParaRPr lang="en-PH" dirty="0"/>
          </a:p>
        </p:txBody>
      </p:sp>
    </p:spTree>
    <p:extLst>
      <p:ext uri="{BB962C8B-B14F-4D97-AF65-F5344CB8AC3E}">
        <p14:creationId xmlns:p14="http://schemas.microsoft.com/office/powerpoint/2010/main" val="2520971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prompt participants on the next presentation.</a:t>
            </a:r>
            <a:endParaRPr lang="en-PH" baseline="0" dirty="0" smtClean="0"/>
          </a:p>
          <a:p>
            <a:pPr marL="171450" indent="-171450">
              <a:buFont typeface="Arial" panose="020B0604020202020204" pitchFamily="34" charset="0"/>
              <a:buChar char="•"/>
            </a:pPr>
            <a:endParaRPr lang="en-PH" dirty="0" smtClean="0"/>
          </a:p>
          <a:p>
            <a:r>
              <a:rPr lang="en-PH" b="1" dirty="0" smtClean="0"/>
              <a:t>Note</a:t>
            </a:r>
            <a:r>
              <a:rPr lang="en-PH" b="1" baseline="0" dirty="0" smtClean="0"/>
              <a:t> to Presenter:</a:t>
            </a:r>
          </a:p>
          <a:p>
            <a:pPr marL="171450" indent="-171450">
              <a:buFont typeface="Arial" panose="020B0604020202020204" pitchFamily="34" charset="0"/>
              <a:buChar char="•"/>
            </a:pPr>
            <a:r>
              <a:rPr lang="en-PH" b="0" i="0" baseline="0" dirty="0" smtClean="0"/>
              <a:t>This is a title slide.</a:t>
            </a:r>
            <a:endParaRPr lang="en-PH" b="0" i="0" dirty="0" smtClean="0"/>
          </a:p>
          <a:p>
            <a:endParaRPr lang="en-PH"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3650A9-E8B7-4B74-A432-E38C7DF314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4999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r>
              <a:rPr lang="en-PH" b="1" dirty="0" smtClean="0"/>
              <a:t>Purpose of the Slide: </a:t>
            </a:r>
            <a:r>
              <a:rPr lang="en-PH" b="0" dirty="0" smtClean="0"/>
              <a:t>To highlight</a:t>
            </a:r>
            <a:r>
              <a:rPr lang="en-PH" b="0" baseline="0" dirty="0" smtClean="0"/>
              <a:t> the objectives of the RPMS-PPST Orientation for S.Y. 2019-2020.</a:t>
            </a:r>
            <a:endParaRPr lang="en-PH" b="1" dirty="0" smtClean="0"/>
          </a:p>
          <a:p>
            <a:endParaRPr lang="en-PH" b="1" dirty="0" smtClean="0"/>
          </a:p>
        </p:txBody>
      </p:sp>
    </p:spTree>
    <p:extLst>
      <p:ext uri="{BB962C8B-B14F-4D97-AF65-F5344CB8AC3E}">
        <p14:creationId xmlns:p14="http://schemas.microsoft.com/office/powerpoint/2010/main" val="3467151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Purpose of the Slide: </a:t>
            </a:r>
            <a:r>
              <a:rPr lang="en-PH" sz="1200" b="0" i="0" kern="1200" dirty="0" smtClean="0">
                <a:solidFill>
                  <a:schemeClr val="tx1"/>
                </a:solidFill>
                <a:effectLst/>
                <a:latin typeface="+mn-lt"/>
                <a:ea typeface="+mn-ea"/>
                <a:cs typeface="+mn-cs"/>
              </a:rPr>
              <a:t>To show the 2-day</a:t>
            </a:r>
            <a:r>
              <a:rPr lang="en-PH" sz="1200" b="0" i="0" kern="1200" baseline="0" dirty="0" smtClean="0">
                <a:solidFill>
                  <a:schemeClr val="tx1"/>
                </a:solidFill>
                <a:effectLst/>
                <a:latin typeface="+mn-lt"/>
                <a:ea typeface="+mn-ea"/>
                <a:cs typeface="+mn-cs"/>
              </a:rPr>
              <a:t> program of the RPMS-PPST Orientation for S.Y. 2019-2020.</a:t>
            </a: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Note</a:t>
            </a:r>
            <a:r>
              <a:rPr lang="en-PH" sz="1200" b="1" i="0" kern="1200" baseline="0" dirty="0" smtClean="0">
                <a:solidFill>
                  <a:schemeClr val="tx1"/>
                </a:solidFill>
                <a:effectLst/>
                <a:latin typeface="+mn-lt"/>
                <a:ea typeface="+mn-ea"/>
                <a:cs typeface="+mn-cs"/>
              </a:rPr>
              <a:t> to Presenter:</a:t>
            </a:r>
            <a:endParaRPr lang="en-PH" sz="1200" b="1"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i="0" kern="1200" dirty="0" smtClean="0">
                <a:solidFill>
                  <a:schemeClr val="tx1"/>
                </a:solidFill>
                <a:effectLst/>
                <a:latin typeface="+mn-lt"/>
                <a:ea typeface="+mn-ea"/>
                <a:cs typeface="+mn-cs"/>
              </a:rPr>
              <a:t>Show slides of the 2-</a:t>
            </a:r>
            <a:r>
              <a:rPr lang="en-PH" sz="1200" i="0" kern="1200" baseline="0" dirty="0" smtClean="0">
                <a:solidFill>
                  <a:schemeClr val="tx1"/>
                </a:solidFill>
                <a:effectLst/>
                <a:latin typeface="+mn-lt"/>
                <a:ea typeface="+mn-ea"/>
                <a:cs typeface="+mn-cs"/>
              </a:rPr>
              <a:t>day program schedule.</a:t>
            </a:r>
          </a:p>
          <a:p>
            <a:endParaRPr lang="en-PH" dirty="0" smtClean="0"/>
          </a:p>
          <a:p>
            <a:endParaRPr lang="en-PH" dirty="0"/>
          </a:p>
        </p:txBody>
      </p:sp>
    </p:spTree>
    <p:extLst>
      <p:ext uri="{BB962C8B-B14F-4D97-AF65-F5344CB8AC3E}">
        <p14:creationId xmlns:p14="http://schemas.microsoft.com/office/powerpoint/2010/main" val="1174445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Purpose of the Slide: </a:t>
            </a:r>
            <a:r>
              <a:rPr lang="en-PH" sz="1200" b="0" i="0" kern="1200" dirty="0" smtClean="0">
                <a:solidFill>
                  <a:schemeClr val="tx1"/>
                </a:solidFill>
                <a:effectLst/>
                <a:latin typeface="+mn-lt"/>
                <a:ea typeface="+mn-ea"/>
                <a:cs typeface="+mn-cs"/>
              </a:rPr>
              <a:t>To show the 2-day</a:t>
            </a:r>
            <a:r>
              <a:rPr lang="en-PH" sz="1200" b="0" i="0" kern="1200" baseline="0" dirty="0" smtClean="0">
                <a:solidFill>
                  <a:schemeClr val="tx1"/>
                </a:solidFill>
                <a:effectLst/>
                <a:latin typeface="+mn-lt"/>
                <a:ea typeface="+mn-ea"/>
                <a:cs typeface="+mn-cs"/>
              </a:rPr>
              <a:t> program of the RPMS-PPST Orientation for S.Y. 2019-2020.</a:t>
            </a: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Note</a:t>
            </a:r>
            <a:r>
              <a:rPr lang="en-PH" sz="1200" b="1" i="0" kern="1200" baseline="0" dirty="0" smtClean="0">
                <a:solidFill>
                  <a:schemeClr val="tx1"/>
                </a:solidFill>
                <a:effectLst/>
                <a:latin typeface="+mn-lt"/>
                <a:ea typeface="+mn-ea"/>
                <a:cs typeface="+mn-cs"/>
              </a:rPr>
              <a:t> to Presenter:</a:t>
            </a:r>
            <a:endParaRPr lang="en-PH" sz="1200" b="1"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i="0" kern="1200" dirty="0" smtClean="0">
                <a:solidFill>
                  <a:schemeClr val="tx1"/>
                </a:solidFill>
                <a:effectLst/>
                <a:latin typeface="+mn-lt"/>
                <a:ea typeface="+mn-ea"/>
                <a:cs typeface="+mn-cs"/>
              </a:rPr>
              <a:t>Show slides of the 2-</a:t>
            </a:r>
            <a:r>
              <a:rPr lang="en-PH" sz="1200" i="0" kern="1200" baseline="0" dirty="0" smtClean="0">
                <a:solidFill>
                  <a:schemeClr val="tx1"/>
                </a:solidFill>
                <a:effectLst/>
                <a:latin typeface="+mn-lt"/>
                <a:ea typeface="+mn-ea"/>
                <a:cs typeface="+mn-cs"/>
              </a:rPr>
              <a:t>day program schedule.</a:t>
            </a:r>
          </a:p>
          <a:p>
            <a:endParaRPr lang="en-PH" dirty="0" smtClean="0"/>
          </a:p>
          <a:p>
            <a:endParaRPr lang="en-PH" dirty="0"/>
          </a:p>
        </p:txBody>
      </p:sp>
    </p:spTree>
    <p:extLst>
      <p:ext uri="{BB962C8B-B14F-4D97-AF65-F5344CB8AC3E}">
        <p14:creationId xmlns:p14="http://schemas.microsoft.com/office/powerpoint/2010/main" val="2199688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Purpose of the Slide: </a:t>
            </a:r>
            <a:r>
              <a:rPr lang="en-PH" sz="1200" b="0" i="0" kern="1200" dirty="0" smtClean="0">
                <a:solidFill>
                  <a:schemeClr val="tx1"/>
                </a:solidFill>
                <a:effectLst/>
                <a:latin typeface="+mn-lt"/>
                <a:ea typeface="+mn-ea"/>
                <a:cs typeface="+mn-cs"/>
              </a:rPr>
              <a:t>To emphasize</a:t>
            </a:r>
            <a:r>
              <a:rPr lang="en-PH" sz="1200" b="0" i="0" kern="1200" baseline="0" dirty="0" smtClean="0">
                <a:solidFill>
                  <a:schemeClr val="tx1"/>
                </a:solidFill>
                <a:effectLst/>
                <a:latin typeface="+mn-lt"/>
                <a:ea typeface="+mn-ea"/>
                <a:cs typeface="+mn-cs"/>
              </a:rPr>
              <a:t> the session norms for the Orientation.</a:t>
            </a: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Note</a:t>
            </a:r>
            <a:r>
              <a:rPr lang="en-PH" sz="1200" b="1" i="0" kern="1200" baseline="0" dirty="0" smtClean="0">
                <a:solidFill>
                  <a:schemeClr val="tx1"/>
                </a:solidFill>
                <a:effectLst/>
                <a:latin typeface="+mn-lt"/>
                <a:ea typeface="+mn-ea"/>
                <a:cs typeface="+mn-cs"/>
              </a:rPr>
              <a:t> to Presenter:</a:t>
            </a:r>
            <a:endParaRPr lang="en-PH" sz="1200" b="1" i="0" kern="1200" dirty="0" smtClean="0">
              <a:solidFill>
                <a:schemeClr val="tx1"/>
              </a:solidFill>
              <a:effectLst/>
              <a:latin typeface="+mn-lt"/>
              <a:ea typeface="+mn-ea"/>
              <a:cs typeface="+mn-cs"/>
            </a:endParaRPr>
          </a:p>
          <a:p>
            <a:r>
              <a:rPr lang="en-US" b="0" dirty="0" smtClean="0"/>
              <a:t>SAY: </a:t>
            </a:r>
            <a:r>
              <a:rPr lang="en-US" b="0" i="1" dirty="0" smtClean="0"/>
              <a:t>In order for</a:t>
            </a:r>
            <a:r>
              <a:rPr lang="en-US" b="0" i="1" baseline="0" dirty="0" smtClean="0"/>
              <a:t> the orientation to be successful and to be able to achieve our objective, we’ve set some session norms for you to remember:</a:t>
            </a:r>
            <a:endParaRPr lang="en-US" b="0" i="1" dirty="0" smtClean="0"/>
          </a:p>
          <a:p>
            <a:endParaRPr lang="en-US" b="0" dirty="0" smtClean="0"/>
          </a:p>
          <a:p>
            <a:r>
              <a:rPr lang="en-US" b="1" dirty="0" smtClean="0"/>
              <a:t>No Disturbances: </a:t>
            </a:r>
            <a:r>
              <a:rPr lang="en-US" dirty="0" smtClean="0"/>
              <a:t>Cell phones should be turned off at the beginning of the workshop and should remain off until the end except during breaks. Avoid side conversations – if you are unclear about the topic being discussed or the instructions, please ask the facilitator to clarify. </a:t>
            </a:r>
          </a:p>
          <a:p>
            <a:endParaRPr lang="en-US" dirty="0" smtClean="0"/>
          </a:p>
          <a:p>
            <a:r>
              <a:rPr lang="en-US" b="1" dirty="0" smtClean="0"/>
              <a:t>Punctuality</a:t>
            </a:r>
            <a:r>
              <a:rPr lang="en-US" dirty="0" smtClean="0"/>
              <a:t>: Arrive on time to each workshop session. Arriving late is a sign of disrespect to the trainer and to your fellow participants.</a:t>
            </a:r>
          </a:p>
          <a:p>
            <a:endParaRPr lang="en-US" dirty="0" smtClean="0"/>
          </a:p>
          <a:p>
            <a:r>
              <a:rPr lang="en-US" b="1" dirty="0" smtClean="0"/>
              <a:t>Ask Questions:</a:t>
            </a:r>
            <a:r>
              <a:rPr lang="en-US" b="1" baseline="0" dirty="0" smtClean="0"/>
              <a:t> </a:t>
            </a:r>
            <a:r>
              <a:rPr lang="en-US" b="0" baseline="0" dirty="0" smtClean="0"/>
              <a:t>Its ok to ask question especially if you want to clarifying things</a:t>
            </a:r>
          </a:p>
          <a:p>
            <a:endParaRPr lang="en-US" b="0" baseline="0" dirty="0" smtClean="0"/>
          </a:p>
          <a:p>
            <a:r>
              <a:rPr lang="en-US" b="1" dirty="0" smtClean="0"/>
              <a:t>Participation: </a:t>
            </a:r>
            <a:r>
              <a:rPr lang="en-US" dirty="0" smtClean="0"/>
              <a:t>Each one of you brings a wealth of experience to the program. The workshop can only be successful if it is a two-way process and if everyone participates fully. Give everyone a chance to contribute and encourage others to do so. </a:t>
            </a:r>
          </a:p>
          <a:p>
            <a:endParaRPr lang="en-US" dirty="0" smtClean="0"/>
          </a:p>
          <a:p>
            <a:r>
              <a:rPr lang="en-US" b="1" dirty="0" smtClean="0"/>
              <a:t>Respect Others: </a:t>
            </a:r>
            <a:r>
              <a:rPr lang="en-US" dirty="0" smtClean="0"/>
              <a:t>Respect each other, yourselves, and the trainer. Do not speak when someone else is speaking. Listen actively. The trainer will be facilitating the discussions with your assistance.</a:t>
            </a:r>
            <a:endParaRPr lang="en-PH" dirty="0"/>
          </a:p>
        </p:txBody>
      </p:sp>
    </p:spTree>
    <p:extLst>
      <p:ext uri="{BB962C8B-B14F-4D97-AF65-F5344CB8AC3E}">
        <p14:creationId xmlns:p14="http://schemas.microsoft.com/office/powerpoint/2010/main" val="3321614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Purpose</a:t>
            </a:r>
            <a:r>
              <a:rPr lang="en-PH" sz="1200" b="1" i="0" kern="1200" baseline="0" dirty="0" smtClean="0">
                <a:solidFill>
                  <a:schemeClr val="tx1"/>
                </a:solidFill>
                <a:effectLst/>
                <a:latin typeface="+mn-lt"/>
                <a:ea typeface="+mn-ea"/>
                <a:cs typeface="+mn-cs"/>
              </a:rPr>
              <a:t> of the Slide: </a:t>
            </a:r>
            <a:r>
              <a:rPr lang="en-PH" sz="1200" b="0" i="0" kern="1200" baseline="0" dirty="0" smtClean="0">
                <a:solidFill>
                  <a:schemeClr val="tx1"/>
                </a:solidFill>
                <a:effectLst/>
                <a:latin typeface="+mn-lt"/>
                <a:ea typeface="+mn-ea"/>
                <a:cs typeface="+mn-cs"/>
              </a:rPr>
              <a:t>To remind participants to have fun during the 2-day orientation.</a:t>
            </a:r>
            <a:endParaRPr lang="en-PH" sz="1200" b="1"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dirty="0" smtClean="0">
                <a:solidFill>
                  <a:schemeClr val="tx1"/>
                </a:solidFill>
                <a:effectLst/>
                <a:latin typeface="+mn-lt"/>
                <a:ea typeface="+mn-ea"/>
                <a:cs typeface="+mn-cs"/>
              </a:rPr>
              <a:t>Note</a:t>
            </a:r>
            <a:r>
              <a:rPr lang="en-PH" sz="1200" b="1" i="0" kern="1200" baseline="0" dirty="0" smtClean="0">
                <a:solidFill>
                  <a:schemeClr val="tx1"/>
                </a:solidFill>
                <a:effectLst/>
                <a:latin typeface="+mn-lt"/>
                <a:ea typeface="+mn-ea"/>
                <a:cs typeface="+mn-cs"/>
              </a:rPr>
              <a:t> to Presenter:</a:t>
            </a:r>
            <a:endParaRPr lang="en-PH" sz="1200" b="1" i="0" kern="1200" dirty="0" smtClean="0">
              <a:solidFill>
                <a:schemeClr val="tx1"/>
              </a:solidFill>
              <a:effectLst/>
              <a:latin typeface="+mn-lt"/>
              <a:ea typeface="+mn-ea"/>
              <a:cs typeface="+mn-cs"/>
            </a:endParaRPr>
          </a:p>
          <a:p>
            <a:pPr marL="171450" indent="-171450">
              <a:buFont typeface="Arial" pitchFamily="34" charset="0"/>
              <a:buChar char="•"/>
            </a:pPr>
            <a:r>
              <a:rPr lang="en-PH" dirty="0" smtClean="0"/>
              <a:t>Say:</a:t>
            </a:r>
          </a:p>
          <a:p>
            <a:pPr marL="628650" lvl="1" indent="-171450">
              <a:buFont typeface="Arial" pitchFamily="34" charset="0"/>
              <a:buChar char="•"/>
            </a:pPr>
            <a:r>
              <a:rPr lang="en-PH" i="1" dirty="0" smtClean="0"/>
              <a:t>Don’t forget to have fun during our</a:t>
            </a:r>
            <a:r>
              <a:rPr lang="en-PH" i="1" baseline="0" dirty="0" smtClean="0"/>
              <a:t> 2-day orientation.</a:t>
            </a:r>
            <a:endParaRPr lang="en-PH" i="1" dirty="0"/>
          </a:p>
        </p:txBody>
      </p:sp>
    </p:spTree>
    <p:extLst>
      <p:ext uri="{BB962C8B-B14F-4D97-AF65-F5344CB8AC3E}">
        <p14:creationId xmlns:p14="http://schemas.microsoft.com/office/powerpoint/2010/main" val="23469446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close the session.</a:t>
            </a:r>
          </a:p>
          <a:p>
            <a:pPr marL="165100" marR="0" indent="-165100" algn="l" defTabSz="892175" rtl="0" eaLnBrk="1" fontAlgn="auto" latinLnBrk="0" hangingPunct="1">
              <a:lnSpc>
                <a:spcPct val="100000"/>
              </a:lnSpc>
              <a:spcBef>
                <a:spcPct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165100" marR="0" indent="-165100" algn="l" defTabSz="892175" rtl="0" eaLnBrk="1" fontAlgn="auto" latinLnBrk="0" hangingPunct="1">
              <a:lnSpc>
                <a:spcPct val="100000"/>
              </a:lnSpc>
              <a:spcBef>
                <a:spcPct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r>
              <a:rPr lang="en-PH" dirty="0" smtClean="0"/>
              <a:t>Thank</a:t>
            </a:r>
            <a:r>
              <a:rPr lang="en-PH" baseline="0" dirty="0" smtClean="0"/>
              <a:t> the participant for listening.</a:t>
            </a:r>
            <a:endParaRPr lang="en-PH" dirty="0"/>
          </a:p>
        </p:txBody>
      </p:sp>
    </p:spTree>
    <p:extLst>
      <p:ext uri="{BB962C8B-B14F-4D97-AF65-F5344CB8AC3E}">
        <p14:creationId xmlns:p14="http://schemas.microsoft.com/office/powerpoint/2010/main" val="1789309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Tree>
    <p:extLst>
      <p:ext uri="{BB962C8B-B14F-4D97-AF65-F5344CB8AC3E}">
        <p14:creationId xmlns:p14="http://schemas.microsoft.com/office/powerpoint/2010/main" val="1460824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6675" y="677863"/>
            <a:ext cx="4529138" cy="33972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highlight that DepEd has over 800,000 employees .</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a:buFont typeface="Arial" panose="020B0604020202020204" pitchFamily="34" charset="0"/>
              <a:buChar char="•"/>
            </a:pPr>
            <a:r>
              <a:rPr lang="en-US" dirty="0" smtClean="0"/>
              <a:t>Say:</a:t>
            </a:r>
          </a:p>
          <a:p>
            <a:pPr marL="457200" lvl="1" indent="0">
              <a:buFont typeface="Arial" panose="020B0604020202020204" pitchFamily="34" charset="0"/>
              <a:buNone/>
            </a:pPr>
            <a:r>
              <a:rPr lang="en-US" i="1" dirty="0" smtClean="0"/>
              <a:t>This</a:t>
            </a:r>
            <a:r>
              <a:rPr lang="en-US" i="1" baseline="0" dirty="0" smtClean="0"/>
              <a:t> is to show you that since 2018, we in the Department of Education are comprised already of more than 800,000 employees wherein 12% of which are non-teaching and 88% are composed of the teaching personnel and still counting in view of the creation of more teaching items.</a:t>
            </a:r>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36C3F8-4E99-2B44-A3BF-97BFF8B4BC3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6359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a:t>
            </a: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a:buFont typeface="Arial" panose="020B0604020202020204" pitchFamily="34" charset="0"/>
              <a:buChar char="•"/>
            </a:pPr>
            <a:r>
              <a:rPr lang="en-PH" dirty="0" smtClean="0"/>
              <a:t>Say:</a:t>
            </a:r>
          </a:p>
          <a:p>
            <a:pPr marL="628650" lvl="1" indent="-171450">
              <a:buFont typeface="Arial" panose="020B0604020202020204" pitchFamily="34" charset="0"/>
              <a:buChar char="•"/>
            </a:pPr>
            <a:r>
              <a:rPr lang="en-PH" i="1" dirty="0" smtClean="0"/>
              <a:t>The Bureau</a:t>
            </a:r>
            <a:r>
              <a:rPr lang="en-PH" i="1" baseline="0" dirty="0" smtClean="0"/>
              <a:t> of Human Resource and Organizational Development (BHROD) following the </a:t>
            </a:r>
            <a:r>
              <a:rPr lang="en-PH" i="1" dirty="0" smtClean="0"/>
              <a:t>HR continuum tracks our personnel from their entry into the profession through the RSPI system, to how</a:t>
            </a:r>
            <a:r>
              <a:rPr lang="en-PH" i="1" baseline="0" dirty="0" smtClean="0"/>
              <a:t> they work while within the department, through performance management, providing learning and development interventions, and providing rewards and recognition up to their retirement having at the center are a set of competencies (core, leadership and functional competencies).</a:t>
            </a:r>
          </a:p>
          <a:p>
            <a:pPr marL="628650" lvl="1" indent="-171450">
              <a:buFont typeface="Arial" panose="020B0604020202020204" pitchFamily="34" charset="0"/>
              <a:buChar char="•"/>
            </a:pPr>
            <a:endParaRPr lang="en-PH" i="1" baseline="0" dirty="0" smtClean="0"/>
          </a:p>
          <a:p>
            <a:pPr marL="628650" lvl="1" indent="-171450">
              <a:buFont typeface="Arial" panose="020B0604020202020204" pitchFamily="34" charset="0"/>
              <a:buChar char="•"/>
            </a:pPr>
            <a:r>
              <a:rPr lang="en-PH" i="1" baseline="0" dirty="0" smtClean="0"/>
              <a:t>In addition to the core competencies of a DepEd personnel, with the the help of our partner the Philippine Normal University – Philippine National Research Center for Teacher Quality (PNU-RCTQ), we now have the Philippine Professional Standards for Teachers (PPST) which defines the functional competencies of our teachers which comprises majority of the DepEd workforce that directly serves our learners. </a:t>
            </a:r>
            <a:endParaRPr lang="en-PH"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222990-7A57-4D73-A0FA-4ACDE0179FAF}"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4707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94574"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that DepEd have prioritized improving quality of teachers through PPST giving premium to teachers’ welfare and professional development.</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94574"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94574"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defTabSz="994574">
              <a:buFont typeface="Arial" panose="020B0604020202020204" pitchFamily="34" charset="0"/>
              <a:buChar char="•"/>
            </a:pPr>
            <a:r>
              <a:rPr lang="fil-PH" sz="1200" dirty="0" smtClean="0"/>
              <a:t>SAY:</a:t>
            </a:r>
          </a:p>
          <a:p>
            <a:pPr marL="628650" lvl="1" indent="-171450" defTabSz="994574">
              <a:buFont typeface="Arial" panose="020B0604020202020204" pitchFamily="34" charset="0"/>
              <a:buChar char="•"/>
            </a:pPr>
            <a:r>
              <a:rPr lang="fil-PH" sz="1200" i="1" baseline="0" dirty="0" smtClean="0"/>
              <a:t>According to Mckninsey and Co., 2007</a:t>
            </a:r>
            <a:r>
              <a:rPr lang="fil-PH" sz="1200" i="1" dirty="0" smtClean="0"/>
              <a:t> “the quality of an education system cannot exceed the quality of its teachers.” With this in mind, we, in the Department of Education, have made it our priority to develop and nurture our teachers. Thus, we give premium to our teachers’ welfare and professional development by continuously introducing human resource interventions</a:t>
            </a:r>
            <a:r>
              <a:rPr lang="fil-PH" sz="1200" i="1" baseline="0" dirty="0" smtClean="0"/>
              <a:t> such as the alignment of the Results-based Performance Management System (RPMS) with the PPST. </a:t>
            </a:r>
            <a:r>
              <a:rPr lang="fil-PH" sz="1200" i="1" dirty="0" smtClean="0"/>
              <a:t>With an agency as big as ours, we are no stranger to challenges and difficulties, but our commitment to both our learners and teachers has pulled us through. </a:t>
            </a:r>
          </a:p>
        </p:txBody>
      </p:sp>
    </p:spTree>
    <p:extLst>
      <p:ext uri="{BB962C8B-B14F-4D97-AF65-F5344CB8AC3E}">
        <p14:creationId xmlns:p14="http://schemas.microsoft.com/office/powerpoint/2010/main" val="83934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that DepEd adopts PPST through D.O. 42, s. 2017 and PPST is a framework for teacher quality.</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sz="1200" b="0" i="0" kern="1200" baseline="0" dirty="0" smtClean="0">
                <a:solidFill>
                  <a:schemeClr val="tx1"/>
                </a:solidFill>
                <a:effectLst/>
                <a:latin typeface="Helvetica" panose="020B0604020202020204" pitchFamily="34" charset="0"/>
                <a:ea typeface="+mn-ea"/>
              </a:rPr>
              <a:t>Mention that D</a:t>
            </a:r>
            <a:r>
              <a:rPr lang="en-PH" i="0" dirty="0" smtClean="0"/>
              <a:t>epEd adopts</a:t>
            </a:r>
            <a:r>
              <a:rPr lang="en-PH" i="0" baseline="0" dirty="0" smtClean="0"/>
              <a:t> the PPST because it sets the standards for teacher practice. It is an overarching framework for teacher quality which is now changing the face of the Philippine Education.</a:t>
            </a:r>
            <a:endParaRPr lang="en-PH" i="0" dirty="0"/>
          </a:p>
        </p:txBody>
      </p:sp>
    </p:spTree>
    <p:extLst>
      <p:ext uri="{BB962C8B-B14F-4D97-AF65-F5344CB8AC3E}">
        <p14:creationId xmlns:p14="http://schemas.microsoft.com/office/powerpoint/2010/main" val="2288526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that teachers have to embrace PPST in their every life as a teacher.</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dirty="0" smtClean="0"/>
              <a:t>Say:</a:t>
            </a:r>
            <a:r>
              <a:rPr lang="en-PH" baseline="0" dirty="0" smtClean="0"/>
              <a:t> </a:t>
            </a:r>
            <a:endParaRPr lang="en-PH" i="1" baseline="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i="1" baseline="0" dirty="0" smtClean="0"/>
              <a:t>W</a:t>
            </a:r>
            <a:r>
              <a:rPr lang="en-PH" i="1" dirty="0" smtClean="0"/>
              <a:t>e want to ensure that teachers live out the standards. We want to ensure that every teacher embrace</a:t>
            </a:r>
            <a:r>
              <a:rPr lang="en-PH" i="1" baseline="0" dirty="0" smtClean="0"/>
              <a:t> wholeheartedly</a:t>
            </a:r>
            <a:r>
              <a:rPr lang="en-PH" i="1" dirty="0" smtClean="0"/>
              <a:t> and lives up to the standards (PPST).</a:t>
            </a:r>
          </a:p>
          <a:p>
            <a:endParaRPr lang="en-PH" dirty="0"/>
          </a:p>
        </p:txBody>
      </p:sp>
    </p:spTree>
    <p:extLst>
      <p:ext uri="{BB962C8B-B14F-4D97-AF65-F5344CB8AC3E}">
        <p14:creationId xmlns:p14="http://schemas.microsoft.com/office/powerpoint/2010/main" val="1643788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emphasize that PPST has to be integrated in all aspects of teachers’ life.</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dirty="0" smtClean="0"/>
              <a:t>Mention that </a:t>
            </a:r>
            <a:r>
              <a:rPr lang="en-PH" i="0" dirty="0" smtClean="0"/>
              <a:t>the standards have to exist in all aspects of teacher life by</a:t>
            </a:r>
            <a:r>
              <a:rPr lang="en-PH" i="0" baseline="0" dirty="0" smtClean="0"/>
              <a:t> ensuring that the PPST is embedded into all HR system beginning with the RPMS</a:t>
            </a:r>
            <a:r>
              <a:rPr lang="en-PH" i="0" dirty="0" smtClean="0"/>
              <a:t>. Thus, to ensure that teachers embrace the standards, they have to be integrated in a way that is simple, seamless, uniform, and universal.</a:t>
            </a:r>
          </a:p>
          <a:p>
            <a:endParaRPr lang="en-PH" dirty="0"/>
          </a:p>
        </p:txBody>
      </p:sp>
    </p:spTree>
    <p:extLst>
      <p:ext uri="{BB962C8B-B14F-4D97-AF65-F5344CB8AC3E}">
        <p14:creationId xmlns:p14="http://schemas.microsoft.com/office/powerpoint/2010/main" val="1997766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69988"/>
            <a:ext cx="4216400" cy="31638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Purpose of the Slide: </a:t>
            </a:r>
            <a:r>
              <a:rPr lang="en-PH" sz="1200" b="0" i="0" kern="1200" baseline="0" dirty="0" smtClean="0">
                <a:solidFill>
                  <a:schemeClr val="tx1"/>
                </a:solidFill>
                <a:effectLst/>
                <a:latin typeface="Helvetica" panose="020B0604020202020204" pitchFamily="34" charset="0"/>
                <a:ea typeface="+mn-ea"/>
                <a:cs typeface="Helvetica" panose="020B0604020202020204" pitchFamily="34" charset="0"/>
              </a:rPr>
              <a:t>To highlight that RPMS is only one of the many HR systems that is aligned with PPST.</a:t>
            </a: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PH" sz="1200" b="1" i="0" kern="1200" baseline="0" dirty="0" smtClean="0">
              <a:solidFill>
                <a:schemeClr val="tx1"/>
              </a:solidFill>
              <a:effectLst/>
              <a:latin typeface="Helvetica" panose="020B0604020202020204" pitchFamily="34" charset="0"/>
              <a:ea typeface="+mn-ea"/>
              <a:cs typeface="Helvetica"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PH" sz="1200" b="1" i="0" kern="1200" baseline="0" dirty="0" smtClean="0">
                <a:solidFill>
                  <a:schemeClr val="tx1"/>
                </a:solidFill>
                <a:effectLst/>
                <a:latin typeface="Helvetica" panose="020B0604020202020204" pitchFamily="34" charset="0"/>
                <a:ea typeface="+mn-ea"/>
                <a:cs typeface="Helvetica" panose="020B0604020202020204" pitchFamily="34" charset="0"/>
              </a:rPr>
              <a:t>Notes to Presenter:</a:t>
            </a:r>
            <a:endParaRPr lang="en-PH" sz="1200" b="1" i="0" kern="1200" dirty="0" smtClean="0">
              <a:solidFill>
                <a:schemeClr val="tx1"/>
              </a:solidFill>
              <a:effectLst/>
              <a:latin typeface="Helvetica" panose="020B0604020202020204" pitchFamily="34" charset="0"/>
              <a:ea typeface="+mn-ea"/>
              <a:cs typeface="Helvetica" panose="020B0604020202020204" pitchFamily="34" charset="0"/>
            </a:endParaRPr>
          </a:p>
          <a:p>
            <a:pPr marL="171450" indent="-171450">
              <a:buFont typeface="Arial" pitchFamily="34" charset="0"/>
              <a:buChar char="•"/>
            </a:pPr>
            <a:r>
              <a:rPr lang="en-US" dirty="0" smtClean="0"/>
              <a:t>Say:</a:t>
            </a:r>
          </a:p>
          <a:p>
            <a:pPr marL="628650" lvl="1" indent="-171450">
              <a:buFont typeface="Arial" pitchFamily="34" charset="0"/>
              <a:buChar char="•"/>
            </a:pPr>
            <a:r>
              <a:rPr lang="en-US" i="1" dirty="0" smtClean="0"/>
              <a:t>This</a:t>
            </a:r>
            <a:r>
              <a:rPr lang="en-US" i="1" baseline="0" dirty="0" smtClean="0"/>
              <a:t> shows that the RPMS is only one of the many HR systems (a slice of a cake) wherein we can align with the PPST. Other slices include the L&amp;D, RSPI, Rewards and Recognition and other HR systems.</a:t>
            </a:r>
            <a:endParaRPr lang="en-US" i="1" dirty="0"/>
          </a:p>
        </p:txBody>
      </p:sp>
      <p:sp>
        <p:nvSpPr>
          <p:cNvPr id="4" name="Slide Number Placeholder 3"/>
          <p:cNvSpPr>
            <a:spLocks noGrp="1"/>
          </p:cNvSpPr>
          <p:nvPr>
            <p:ph type="sldNum" sz="quarter" idx="10"/>
          </p:nvPr>
        </p:nvSpPr>
        <p:spPr/>
        <p:txBody>
          <a:bodyPr/>
          <a:lstStyle/>
          <a:p>
            <a:fld id="{8EF74572-FFA5-7F40-99DF-37C5B216EC4D}" type="slidenum">
              <a:rPr lang="en-US" smtClean="0"/>
              <a:t>9</a:t>
            </a:fld>
            <a:endParaRPr lang="en-US"/>
          </a:p>
        </p:txBody>
      </p:sp>
    </p:spTree>
    <p:extLst>
      <p:ext uri="{BB962C8B-B14F-4D97-AF65-F5344CB8AC3E}">
        <p14:creationId xmlns:p14="http://schemas.microsoft.com/office/powerpoint/2010/main" val="34685412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grpSp>
        <p:nvGrpSpPr>
          <p:cNvPr id="7" name="Group 6">
            <a:extLst>
              <a:ext uri="{FF2B5EF4-FFF2-40B4-BE49-F238E27FC236}">
                <a16:creationId xmlns="" xmlns:a16="http://schemas.microsoft.com/office/drawing/2014/main" id="{4BCD7244-2665-44BD-B310-7FCB39E6084B}"/>
              </a:ext>
            </a:extLst>
          </p:cNvPr>
          <p:cNvGrpSpPr/>
          <p:nvPr userDrawn="1"/>
        </p:nvGrpSpPr>
        <p:grpSpPr>
          <a:xfrm>
            <a:off x="150038" y="6096000"/>
            <a:ext cx="8863332" cy="834150"/>
            <a:chOff x="0" y="550700"/>
            <a:chExt cx="8863332" cy="834150"/>
          </a:xfrm>
        </p:grpSpPr>
        <p:grpSp>
          <p:nvGrpSpPr>
            <p:cNvPr id="8" name="Group 7">
              <a:extLst>
                <a:ext uri="{FF2B5EF4-FFF2-40B4-BE49-F238E27FC236}">
                  <a16:creationId xmlns="" xmlns:a16="http://schemas.microsoft.com/office/drawing/2014/main" id="{8BEA1C44-A462-4098-BD96-A6280C03B95E}"/>
                </a:ext>
              </a:extLst>
            </p:cNvPr>
            <p:cNvGrpSpPr/>
            <p:nvPr/>
          </p:nvGrpSpPr>
          <p:grpSpPr>
            <a:xfrm>
              <a:off x="0" y="550700"/>
              <a:ext cx="8863332" cy="834150"/>
              <a:chOff x="128966" y="6090109"/>
              <a:chExt cx="8863332" cy="834150"/>
            </a:xfrm>
          </p:grpSpPr>
          <p:pic>
            <p:nvPicPr>
              <p:cNvPr id="10" name="Picture 9">
                <a:extLst>
                  <a:ext uri="{FF2B5EF4-FFF2-40B4-BE49-F238E27FC236}">
                    <a16:creationId xmlns="" xmlns:a16="http://schemas.microsoft.com/office/drawing/2014/main" id="{60786B31-5FD1-4DAD-959C-D2BD034B6D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966" y="6235721"/>
                <a:ext cx="1030152" cy="461263"/>
              </a:xfrm>
              <a:prstGeom prst="rect">
                <a:avLst/>
              </a:prstGeom>
            </p:spPr>
          </p:pic>
          <p:pic>
            <p:nvPicPr>
              <p:cNvPr id="11" name="Picture 10">
                <a:extLst>
                  <a:ext uri="{FF2B5EF4-FFF2-40B4-BE49-F238E27FC236}">
                    <a16:creationId xmlns="" xmlns:a16="http://schemas.microsoft.com/office/drawing/2014/main" id="{C8572592-E692-4189-A2A6-7D0EDE51CD65}"/>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61619" y="6137066"/>
                <a:ext cx="787193" cy="787193"/>
              </a:xfrm>
              <a:prstGeom prst="rect">
                <a:avLst/>
              </a:prstGeom>
            </p:spPr>
          </p:pic>
          <p:pic>
            <p:nvPicPr>
              <p:cNvPr id="12" name="Picture 11">
                <a:extLst>
                  <a:ext uri="{FF2B5EF4-FFF2-40B4-BE49-F238E27FC236}">
                    <a16:creationId xmlns="" xmlns:a16="http://schemas.microsoft.com/office/drawing/2014/main" id="{20B93EB2-46B4-485B-9EAD-A76847751B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5968" y="6216969"/>
                <a:ext cx="556330" cy="556330"/>
              </a:xfrm>
              <a:prstGeom prst="rect">
                <a:avLst/>
              </a:prstGeom>
            </p:spPr>
          </p:pic>
          <p:pic>
            <p:nvPicPr>
              <p:cNvPr id="13" name="Picture 12">
                <a:extLst>
                  <a:ext uri="{FF2B5EF4-FFF2-40B4-BE49-F238E27FC236}">
                    <a16:creationId xmlns="" xmlns:a16="http://schemas.microsoft.com/office/drawing/2014/main" id="{31F8954E-90BA-4A82-8AD2-8AABDD6525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3165" y="6230221"/>
                <a:ext cx="545202" cy="545202"/>
              </a:xfrm>
              <a:prstGeom prst="rect">
                <a:avLst/>
              </a:prstGeom>
            </p:spPr>
          </p:pic>
          <p:pic>
            <p:nvPicPr>
              <p:cNvPr id="14" name="Picture 13">
                <a:extLst>
                  <a:ext uri="{FF2B5EF4-FFF2-40B4-BE49-F238E27FC236}">
                    <a16:creationId xmlns="" xmlns:a16="http://schemas.microsoft.com/office/drawing/2014/main" id="{E8EFD482-C6C8-4222-A2CE-915DE7F63F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3870" y="6090109"/>
                <a:ext cx="767891" cy="767891"/>
              </a:xfrm>
              <a:prstGeom prst="rect">
                <a:avLst/>
              </a:prstGeom>
            </p:spPr>
          </p:pic>
        </p:grpSp>
        <p:pic>
          <p:nvPicPr>
            <p:cNvPr id="9" name="Picture 8">
              <a:extLst>
                <a:ext uri="{FF2B5EF4-FFF2-40B4-BE49-F238E27FC236}">
                  <a16:creationId xmlns="" xmlns:a16="http://schemas.microsoft.com/office/drawing/2014/main" id="{565F0E82-E496-473A-9019-5920630F40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98228" y="689106"/>
              <a:ext cx="446189" cy="406055"/>
            </a:xfrm>
            <a:prstGeom prst="rect">
              <a:avLst/>
            </a:prstGeom>
          </p:spPr>
        </p:pic>
      </p:grpSp>
    </p:spTree>
    <p:extLst>
      <p:ext uri="{BB962C8B-B14F-4D97-AF65-F5344CB8AC3E}">
        <p14:creationId xmlns:p14="http://schemas.microsoft.com/office/powerpoint/2010/main" val="4661370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32523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1987355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P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PH"/>
          </a:p>
        </p:txBody>
      </p:sp>
      <p:sp>
        <p:nvSpPr>
          <p:cNvPr id="4" name="Date Placeholder 3"/>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3511368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2754912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smtClean="0"/>
              <a:t>Click to edit Master title style</a:t>
            </a:r>
            <a:endParaRPr lang="en-PH"/>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1658910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Date Placeholder 4"/>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2590233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P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7" name="Date Placeholder 6"/>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8" name="Footer Placeholder 7"/>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552376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Date Placeholder 2"/>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4" name="Footer Placeholder 3"/>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27517961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3" name="Footer Placeholder 2"/>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3664279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PH"/>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28348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6279314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PH"/>
          </a:p>
        </p:txBody>
      </p:sp>
      <p:sp>
        <p:nvSpPr>
          <p:cNvPr id="3" name="Picture Placeholder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P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8864458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991309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PH"/>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357766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3733800"/>
            <a:ext cx="7772400" cy="914400"/>
          </a:xfrm>
        </p:spPr>
        <p:txBody>
          <a:bodyPr/>
          <a:lstStyle>
            <a:lvl1pPr>
              <a:defRPr>
                <a:solidFill>
                  <a:schemeClr val="bg1"/>
                </a:solidFill>
              </a:defRPr>
            </a:lvl1pPr>
          </a:lstStyle>
          <a:p>
            <a:r>
              <a:rPr lang="en-US" dirty="0"/>
              <a:t>Presentation Title</a:t>
            </a:r>
            <a:endParaRPr lang="fil-PH" dirty="0"/>
          </a:p>
        </p:txBody>
      </p:sp>
      <p:sp>
        <p:nvSpPr>
          <p:cNvPr id="3" name="Subtitle 2"/>
          <p:cNvSpPr>
            <a:spLocks noGrp="1"/>
          </p:cNvSpPr>
          <p:nvPr>
            <p:ph type="subTitle" idx="1" hasCustomPrompt="1"/>
          </p:nvPr>
        </p:nvSpPr>
        <p:spPr>
          <a:xfrm>
            <a:off x="1371600" y="4648200"/>
            <a:ext cx="6400800" cy="9144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 (optional)</a:t>
            </a:r>
            <a:endParaRPr lang="fil-PH" dirty="0"/>
          </a:p>
        </p:txBody>
      </p:sp>
      <p:pic>
        <p:nvPicPr>
          <p:cNvPr id="7" name="Picture 2" descr="E:\Abigail Godoy\DepEd Style Guide\DepEd Seal_small.png"/>
          <p:cNvPicPr>
            <a:picLocks noChangeAspect="1" noChangeArrowheads="1"/>
          </p:cNvPicPr>
          <p:nvPr userDrawn="1"/>
        </p:nvPicPr>
        <p:blipFill>
          <a:blip r:embed="rId2" cstate="print"/>
          <a:srcRect/>
          <a:stretch>
            <a:fillRect/>
          </a:stretch>
        </p:blipFill>
        <p:spPr bwMode="auto">
          <a:xfrm>
            <a:off x="3414525" y="1143000"/>
            <a:ext cx="2286000" cy="2286000"/>
          </a:xfrm>
          <a:prstGeom prst="rect">
            <a:avLst/>
          </a:prstGeom>
          <a:noFill/>
        </p:spPr>
      </p:pic>
    </p:spTree>
    <p:extLst>
      <p:ext uri="{BB962C8B-B14F-4D97-AF65-F5344CB8AC3E}">
        <p14:creationId xmlns:p14="http://schemas.microsoft.com/office/powerpoint/2010/main" val="8516582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l-PH"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Slide Title</a:t>
            </a:r>
            <a:endParaRPr lang="fil-PH"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l-PH"/>
          </a:p>
        </p:txBody>
      </p:sp>
      <p:sp>
        <p:nvSpPr>
          <p:cNvPr id="11"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12"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5" name="Rectangle 14"/>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8253160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solidFill>
                  <a:schemeClr val="tx2"/>
                </a:solidFill>
              </a:defRPr>
            </a:lvl1pPr>
          </a:lstStyle>
          <a:p>
            <a:r>
              <a:rPr lang="en-US" dirty="0"/>
              <a:t>Click to edit Master title style</a:t>
            </a:r>
            <a:endParaRPr lang="fil-PH"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pic>
        <p:nvPicPr>
          <p:cNvPr id="7" name="Picture 2" descr="E:\Abigail Godoy\DepEd Style Guide\DepEd Seal_small.png"/>
          <p:cNvPicPr>
            <a:picLocks noChangeAspect="1" noChangeArrowheads="1"/>
          </p:cNvPicPr>
          <p:nvPr userDrawn="1"/>
        </p:nvPicPr>
        <p:blipFill>
          <a:blip r:embed="rId2" cstate="print"/>
          <a:srcRect/>
          <a:stretch>
            <a:fillRect/>
          </a:stretch>
        </p:blipFill>
        <p:spPr bwMode="auto">
          <a:xfrm>
            <a:off x="762000" y="609600"/>
            <a:ext cx="2286000" cy="2286000"/>
          </a:xfrm>
          <a:prstGeom prst="rect">
            <a:avLst/>
          </a:prstGeom>
          <a:noFill/>
        </p:spPr>
      </p:pic>
      <p:sp>
        <p:nvSpPr>
          <p:cNvPr id="8"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9"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2" name="Rectangle 11"/>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31965340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userDrawn="1"/>
        </p:nvSpPr>
        <p:spPr>
          <a:xfrm>
            <a:off x="0" y="0"/>
            <a:ext cx="9144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l-PH"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Slide Title</a:t>
            </a:r>
            <a:endParaRPr lang="fil-PH" dirty="0"/>
          </a:p>
        </p:txBody>
      </p:sp>
      <p:sp>
        <p:nvSpPr>
          <p:cNvPr id="3" name="Content Placeholder 2"/>
          <p:cNvSpPr>
            <a:spLocks noGrp="1"/>
          </p:cNvSpPr>
          <p:nvPr>
            <p:ph sz="half" idx="1"/>
          </p:nvPr>
        </p:nvSpPr>
        <p:spPr>
          <a:xfrm>
            <a:off x="457200" y="1295402"/>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l-PH" dirty="0"/>
          </a:p>
        </p:txBody>
      </p:sp>
      <p:sp>
        <p:nvSpPr>
          <p:cNvPr id="4" name="Content Placeholder 3"/>
          <p:cNvSpPr>
            <a:spLocks noGrp="1"/>
          </p:cNvSpPr>
          <p:nvPr>
            <p:ph sz="half" idx="2"/>
          </p:nvPr>
        </p:nvSpPr>
        <p:spPr>
          <a:xfrm>
            <a:off x="4648200" y="1295402"/>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l-PH"/>
          </a:p>
        </p:txBody>
      </p:sp>
      <p:sp>
        <p:nvSpPr>
          <p:cNvPr id="9" name="Date Placeholder 3"/>
          <p:cNvSpPr>
            <a:spLocks noGrp="1"/>
          </p:cNvSpPr>
          <p:nvPr>
            <p:ph type="dt" sz="half" idx="10"/>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10"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3" name="Rectangle 12"/>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15700537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l-PH"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Slide Title</a:t>
            </a:r>
            <a:endParaRPr lang="fil-PH" dirty="0"/>
          </a:p>
        </p:txBody>
      </p:sp>
      <p:sp>
        <p:nvSpPr>
          <p:cNvPr id="3" name="Text Placeholder 2"/>
          <p:cNvSpPr>
            <a:spLocks noGrp="1"/>
          </p:cNvSpPr>
          <p:nvPr>
            <p:ph type="body" idx="1"/>
          </p:nvPr>
        </p:nvSpPr>
        <p:spPr>
          <a:xfrm>
            <a:off x="457200" y="1295400"/>
            <a:ext cx="4040188" cy="685800"/>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981202"/>
            <a:ext cx="4040188"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l-PH" dirty="0"/>
          </a:p>
        </p:txBody>
      </p:sp>
      <p:sp>
        <p:nvSpPr>
          <p:cNvPr id="5" name="Text Placeholder 4"/>
          <p:cNvSpPr>
            <a:spLocks noGrp="1"/>
          </p:cNvSpPr>
          <p:nvPr>
            <p:ph type="body" sz="quarter" idx="3"/>
          </p:nvPr>
        </p:nvSpPr>
        <p:spPr>
          <a:xfrm>
            <a:off x="4645026" y="1295400"/>
            <a:ext cx="4041775" cy="685800"/>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981202"/>
            <a:ext cx="4041775"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l-PH"/>
          </a:p>
        </p:txBody>
      </p:sp>
      <p:sp>
        <p:nvSpPr>
          <p:cNvPr id="11" name="Date Placeholder 3"/>
          <p:cNvSpPr>
            <a:spLocks noGrp="1"/>
          </p:cNvSpPr>
          <p:nvPr>
            <p:ph type="dt" sz="half" idx="10"/>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12" name="Slide Number Placeholder 5"/>
          <p:cNvSpPr>
            <a:spLocks noGrp="1"/>
          </p:cNvSpPr>
          <p:nvPr>
            <p:ph type="sldNum" sz="quarter" idx="11"/>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5" name="Rectangle 14"/>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13928461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0"/>
            <a:ext cx="9144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l-PH"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Slide Title</a:t>
            </a:r>
            <a:endParaRPr lang="fil-PH" dirty="0"/>
          </a:p>
        </p:txBody>
      </p:sp>
      <p:sp>
        <p:nvSpPr>
          <p:cNvPr id="7"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8"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1" name="Rectangle 10"/>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2940101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6"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9" name="Rectangle 8"/>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591527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3055173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solidFill>
                  <a:schemeClr val="tx2"/>
                </a:solidFill>
              </a:defRPr>
            </a:lvl1pPr>
          </a:lstStyle>
          <a:p>
            <a:r>
              <a:rPr lang="en-US"/>
              <a:t>Click to edit Master title style</a:t>
            </a:r>
            <a:endParaRPr lang="fil-PH"/>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l-PH"/>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3"/>
          <p:cNvSpPr>
            <a:spLocks noGrp="1"/>
          </p:cNvSpPr>
          <p:nvPr>
            <p:ph type="dt" sz="half" idx="10"/>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9"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2" name="Rectangle 11"/>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41584674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endParaRPr lang="fil-PH"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l-P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Date Placeholder 3"/>
          <p:cNvSpPr>
            <a:spLocks noGrp="1"/>
          </p:cNvSpPr>
          <p:nvPr>
            <p:ph type="dt" sz="half" idx="10"/>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9"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2" name="Rectangle 11"/>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26866269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userDrawn="1"/>
        </p:nvSpPr>
        <p:spPr>
          <a:xfrm>
            <a:off x="0" y="0"/>
            <a:ext cx="9144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l-PH"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Slide Title</a:t>
            </a:r>
            <a:endParaRPr lang="fil-PH"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l-PH"/>
          </a:p>
        </p:txBody>
      </p:sp>
      <p:sp>
        <p:nvSpPr>
          <p:cNvPr id="8"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9"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2" name="Rectangle 11"/>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42470005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endParaRPr lang="fil-PH"/>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l-PH"/>
          </a:p>
        </p:txBody>
      </p:sp>
      <p:sp>
        <p:nvSpPr>
          <p:cNvPr id="7"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8"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11" name="Rectangle 10"/>
          <p:cNvSpPr/>
          <p:nvPr userDrawn="1"/>
        </p:nvSpPr>
        <p:spPr>
          <a:xfrm>
            <a:off x="3124200" y="6553202"/>
            <a:ext cx="2895600" cy="304801"/>
          </a:xfrm>
          <a:prstGeom prst="rect">
            <a:avLst/>
          </a:prstGeom>
        </p:spPr>
        <p:txBody>
          <a:bodyPr wrap="square"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l-PH" sz="1200" b="0" i="0" u="none" strike="noStrike" kern="1200" cap="none" spc="0" normalizeH="0" baseline="0" noProof="0" dirty="0">
                <a:ln>
                  <a:noFill/>
                </a:ln>
                <a:solidFill>
                  <a:prstClr val="white"/>
                </a:solidFill>
                <a:effectLst/>
                <a:uLnTx/>
                <a:uFillTx/>
                <a:latin typeface="Bookman Old Style"/>
                <a:ea typeface="+mn-ea"/>
                <a:cs typeface="+mn-cs"/>
              </a:rPr>
              <a:t>DEPARTMENT OF EDUCATION</a:t>
            </a:r>
          </a:p>
        </p:txBody>
      </p:sp>
    </p:spTree>
    <p:extLst>
      <p:ext uri="{BB962C8B-B14F-4D97-AF65-F5344CB8AC3E}">
        <p14:creationId xmlns:p14="http://schemas.microsoft.com/office/powerpoint/2010/main" val="64945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291782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133933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9139882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7529043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0921513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246171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g"/><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D8BD707-D9CF-40AE-B4C6-C98DA3205C09}" type="datetimeFigureOut">
              <a:rPr lang="en-US" smtClean="0">
                <a:solidFill>
                  <a:prstClr val="black">
                    <a:tint val="75000"/>
                  </a:prstClr>
                </a:solidFill>
              </a:rPr>
              <a:pPr>
                <a:defRPr/>
              </a:pPr>
              <a:t>4/15/2019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6F15528-21DE-4FAA-801E-634DDDAF4B2B}" type="slidenum">
              <a:rPr lang="en-US" smtClean="0">
                <a:solidFill>
                  <a:prstClr val="black">
                    <a:tint val="75000"/>
                  </a:prstClr>
                </a:solidFill>
              </a:rPr>
              <a:pPr>
                <a:defRPr/>
              </a:pPr>
              <a:t>‹#›</a:t>
            </a:fld>
            <a:endParaRPr lang="en-US">
              <a:solidFill>
                <a:prstClr val="black">
                  <a:tint val="75000"/>
                </a:prstClr>
              </a:solidFill>
            </a:endParaRPr>
          </a:p>
        </p:txBody>
      </p:sp>
      <p:grpSp>
        <p:nvGrpSpPr>
          <p:cNvPr id="15" name="Group 14"/>
          <p:cNvGrpSpPr/>
          <p:nvPr userDrawn="1"/>
        </p:nvGrpSpPr>
        <p:grpSpPr>
          <a:xfrm>
            <a:off x="17222" y="-612328"/>
            <a:ext cx="9144000" cy="2453828"/>
            <a:chOff x="17221" y="-250474"/>
            <a:chExt cx="9144000" cy="969833"/>
          </a:xfrm>
        </p:grpSpPr>
        <p:grpSp>
          <p:nvGrpSpPr>
            <p:cNvPr id="16" name="Group 15"/>
            <p:cNvGrpSpPr/>
            <p:nvPr/>
          </p:nvGrpSpPr>
          <p:grpSpPr>
            <a:xfrm>
              <a:off x="17221" y="-250474"/>
              <a:ext cx="9144000" cy="836130"/>
              <a:chOff x="17221" y="-250474"/>
              <a:chExt cx="9144000" cy="836130"/>
            </a:xfrm>
          </p:grpSpPr>
          <p:grpSp>
            <p:nvGrpSpPr>
              <p:cNvPr id="18" name="Group 17"/>
              <p:cNvGrpSpPr/>
              <p:nvPr/>
            </p:nvGrpSpPr>
            <p:grpSpPr>
              <a:xfrm>
                <a:off x="17221" y="-250474"/>
                <a:ext cx="9144000" cy="836130"/>
                <a:chOff x="17221" y="-250474"/>
                <a:chExt cx="9144000" cy="836130"/>
              </a:xfrm>
            </p:grpSpPr>
            <p:sp>
              <p:nvSpPr>
                <p:cNvPr id="20" name="Rectangle 19"/>
                <p:cNvSpPr/>
                <p:nvPr/>
              </p:nvSpPr>
              <p:spPr>
                <a:xfrm>
                  <a:off x="17221" y="438"/>
                  <a:ext cx="9144000" cy="276997"/>
                </a:xfrm>
                <a:prstGeom prst="rect">
                  <a:avLst/>
                </a:prstGeom>
                <a:gradFill flip="none" rotWithShape="1">
                  <a:gsLst>
                    <a:gs pos="4000">
                      <a:srgbClr val="144F8A"/>
                    </a:gs>
                    <a:gs pos="54000">
                      <a:srgbClr val="86BAEE"/>
                    </a:gs>
                    <a:gs pos="100000">
                      <a:srgbClr val="144F8A"/>
                    </a:gs>
                  </a:gsLst>
                  <a:lin ang="0" scaled="1"/>
                  <a:tileRect/>
                </a:gradFill>
                <a:ln w="25400" cap="flat">
                  <a:noFill/>
                  <a:prstDash val="solid"/>
                  <a:round/>
                </a:ln>
                <a:effectLst>
                  <a:outerShdw blurRad="38100" dist="23000" dir="5400000" rotWithShape="0">
                    <a:srgbClr val="000000">
                      <a:alpha val="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marL="0" marR="0" lvl="0" indent="0" algn="l" defTabSz="342900" rtl="0" eaLnBrk="1" fontAlgn="auto" latinLnBrk="0" hangingPunct="0">
                    <a:lnSpc>
                      <a:spcPct val="100000"/>
                    </a:lnSpc>
                    <a:spcBef>
                      <a:spcPts val="0"/>
                    </a:spcBef>
                    <a:spcAft>
                      <a:spcPts val="0"/>
                    </a:spcAft>
                    <a:buClrTx/>
                    <a:buSzTx/>
                    <a:buFontTx/>
                    <a:buNone/>
                    <a:tabLst/>
                    <a:defRPr/>
                  </a:pPr>
                  <a:endParaRPr kumimoji="0" lang="en-PH" sz="1350" b="0" i="0" u="none" strike="noStrike" kern="1200" cap="none" spc="0" normalizeH="0" baseline="0" noProof="0">
                    <a:ln>
                      <a:noFill/>
                    </a:ln>
                    <a:solidFill>
                      <a:srgbClr val="000000"/>
                    </a:solidFill>
                    <a:effectLst/>
                    <a:uLnTx/>
                    <a:uFillTx/>
                    <a:latin typeface="Calibri"/>
                    <a:ea typeface="+mn-ea"/>
                    <a:cs typeface="+mn-cs"/>
                    <a:sym typeface="Helvetica"/>
                  </a:endParaRPr>
                </a:p>
              </p:txBody>
            </p:sp>
            <p:pic>
              <p:nvPicPr>
                <p:cNvPr id="21" name="Picture 4" descr="Related imag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71020" y="17267"/>
                  <a:ext cx="722109" cy="231512"/>
                </a:xfrm>
                <a:prstGeom prst="rect">
                  <a:avLst/>
                </a:prstGeom>
                <a:noFill/>
                <a:extLst>
                  <a:ext uri="{909E8E84-426E-40DD-AFC4-6F175D3DCCD1}">
                    <a14:hiddenFill xmlns:a14="http://schemas.microsoft.com/office/drawing/2010/main">
                      <a:solidFill>
                        <a:srgbClr val="FFFFFF"/>
                      </a:solidFill>
                    </a14:hiddenFill>
                  </a:ext>
                </a:extLst>
              </p:spPr>
            </p:pic>
            <p:sp>
              <p:nvSpPr>
                <p:cNvPr id="23" name="Parallelogram 8"/>
                <p:cNvSpPr/>
                <p:nvPr/>
              </p:nvSpPr>
              <p:spPr>
                <a:xfrm rot="2202100">
                  <a:off x="3688321" y="-250474"/>
                  <a:ext cx="2162073" cy="836130"/>
                </a:xfrm>
                <a:custGeom>
                  <a:avLst/>
                  <a:gdLst>
                    <a:gd name="connsiteX0" fmla="*/ 0 w 2444370"/>
                    <a:gd name="connsiteY0" fmla="*/ 602369 h 602369"/>
                    <a:gd name="connsiteX1" fmla="*/ 777261 w 2444370"/>
                    <a:gd name="connsiteY1" fmla="*/ 0 h 602369"/>
                    <a:gd name="connsiteX2" fmla="*/ 2444370 w 2444370"/>
                    <a:gd name="connsiteY2" fmla="*/ 0 h 602369"/>
                    <a:gd name="connsiteX3" fmla="*/ 1667109 w 2444370"/>
                    <a:gd name="connsiteY3" fmla="*/ 602369 h 602369"/>
                    <a:gd name="connsiteX4" fmla="*/ 0 w 2444370"/>
                    <a:gd name="connsiteY4" fmla="*/ 602369 h 602369"/>
                    <a:gd name="connsiteX0" fmla="*/ 0 w 2444370"/>
                    <a:gd name="connsiteY0" fmla="*/ 602369 h 602369"/>
                    <a:gd name="connsiteX1" fmla="*/ 777261 w 2444370"/>
                    <a:gd name="connsiteY1" fmla="*/ 0 h 602369"/>
                    <a:gd name="connsiteX2" fmla="*/ 2444370 w 2444370"/>
                    <a:gd name="connsiteY2" fmla="*/ 0 h 602369"/>
                    <a:gd name="connsiteX3" fmla="*/ 1481346 w 2444370"/>
                    <a:gd name="connsiteY3" fmla="*/ 272639 h 602369"/>
                    <a:gd name="connsiteX4" fmla="*/ 0 w 2444370"/>
                    <a:gd name="connsiteY4" fmla="*/ 602369 h 602369"/>
                    <a:gd name="connsiteX0" fmla="*/ 0 w 2162073"/>
                    <a:gd name="connsiteY0" fmla="*/ 836130 h 836130"/>
                    <a:gd name="connsiteX1" fmla="*/ 777261 w 2162073"/>
                    <a:gd name="connsiteY1" fmla="*/ 233761 h 836130"/>
                    <a:gd name="connsiteX2" fmla="*/ 2162073 w 2162073"/>
                    <a:gd name="connsiteY2" fmla="*/ 0 h 836130"/>
                    <a:gd name="connsiteX3" fmla="*/ 1481346 w 2162073"/>
                    <a:gd name="connsiteY3" fmla="*/ 506400 h 836130"/>
                    <a:gd name="connsiteX4" fmla="*/ 0 w 2162073"/>
                    <a:gd name="connsiteY4" fmla="*/ 836130 h 83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73" h="836130">
                      <a:moveTo>
                        <a:pt x="0" y="836130"/>
                      </a:moveTo>
                      <a:lnTo>
                        <a:pt x="777261" y="233761"/>
                      </a:lnTo>
                      <a:lnTo>
                        <a:pt x="2162073" y="0"/>
                      </a:lnTo>
                      <a:lnTo>
                        <a:pt x="1481346" y="506400"/>
                      </a:lnTo>
                      <a:lnTo>
                        <a:pt x="0" y="836130"/>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Parallelogram 9"/>
                <p:cNvSpPr/>
                <p:nvPr/>
              </p:nvSpPr>
              <p:spPr>
                <a:xfrm rot="2202100">
                  <a:off x="1881963" y="-56247"/>
                  <a:ext cx="1864004" cy="571445"/>
                </a:xfrm>
                <a:custGeom>
                  <a:avLst/>
                  <a:gdLst>
                    <a:gd name="connsiteX0" fmla="*/ 0 w 2485854"/>
                    <a:gd name="connsiteY0" fmla="*/ 571445 h 571445"/>
                    <a:gd name="connsiteX1" fmla="*/ 737358 w 2485854"/>
                    <a:gd name="connsiteY1" fmla="*/ 0 h 571445"/>
                    <a:gd name="connsiteX2" fmla="*/ 2485854 w 2485854"/>
                    <a:gd name="connsiteY2" fmla="*/ 0 h 571445"/>
                    <a:gd name="connsiteX3" fmla="*/ 1748496 w 2485854"/>
                    <a:gd name="connsiteY3" fmla="*/ 571445 h 571445"/>
                    <a:gd name="connsiteX4" fmla="*/ 0 w 2485854"/>
                    <a:gd name="connsiteY4" fmla="*/ 571445 h 571445"/>
                    <a:gd name="connsiteX0" fmla="*/ 0 w 2485854"/>
                    <a:gd name="connsiteY0" fmla="*/ 571445 h 571445"/>
                    <a:gd name="connsiteX1" fmla="*/ 737358 w 2485854"/>
                    <a:gd name="connsiteY1" fmla="*/ 0 h 571445"/>
                    <a:gd name="connsiteX2" fmla="*/ 2485854 w 2485854"/>
                    <a:gd name="connsiteY2" fmla="*/ 0 h 571445"/>
                    <a:gd name="connsiteX3" fmla="*/ 1535935 w 2485854"/>
                    <a:gd name="connsiteY3" fmla="*/ 189660 h 571445"/>
                    <a:gd name="connsiteX4" fmla="*/ 0 w 2485854"/>
                    <a:gd name="connsiteY4" fmla="*/ 571445 h 571445"/>
                    <a:gd name="connsiteX0" fmla="*/ 0 w 1864004"/>
                    <a:gd name="connsiteY0" fmla="*/ 571445 h 571445"/>
                    <a:gd name="connsiteX1" fmla="*/ 737358 w 1864004"/>
                    <a:gd name="connsiteY1" fmla="*/ 0 h 571445"/>
                    <a:gd name="connsiteX2" fmla="*/ 1864004 w 1864004"/>
                    <a:gd name="connsiteY2" fmla="*/ 19349 h 571445"/>
                    <a:gd name="connsiteX3" fmla="*/ 1535935 w 1864004"/>
                    <a:gd name="connsiteY3" fmla="*/ 189660 h 571445"/>
                    <a:gd name="connsiteX4" fmla="*/ 0 w 1864004"/>
                    <a:gd name="connsiteY4" fmla="*/ 571445 h 57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004" h="571445">
                      <a:moveTo>
                        <a:pt x="0" y="571445"/>
                      </a:moveTo>
                      <a:lnTo>
                        <a:pt x="737358" y="0"/>
                      </a:lnTo>
                      <a:lnTo>
                        <a:pt x="1864004" y="19349"/>
                      </a:lnTo>
                      <a:lnTo>
                        <a:pt x="1535935" y="189660"/>
                      </a:lnTo>
                      <a:lnTo>
                        <a:pt x="0" y="571445"/>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19" name="Picture 18"/>
              <p:cNvPicPr>
                <a:picLocks noChangeAspect="1"/>
              </p:cNvPicPr>
              <p:nvPr/>
            </p:nvPicPr>
            <p:blipFill>
              <a:blip r:embed="rId14"/>
              <a:stretch>
                <a:fillRect/>
              </a:stretch>
            </p:blipFill>
            <p:spPr>
              <a:xfrm>
                <a:off x="8407806" y="28730"/>
                <a:ext cx="536122" cy="225780"/>
              </a:xfrm>
              <a:prstGeom prst="rect">
                <a:avLst/>
              </a:prstGeom>
            </p:spPr>
          </p:pic>
        </p:grpSp>
        <p:sp>
          <p:nvSpPr>
            <p:cNvPr id="17" name="TextBox 16"/>
            <p:cNvSpPr txBox="1"/>
            <p:nvPr/>
          </p:nvSpPr>
          <p:spPr>
            <a:xfrm>
              <a:off x="8269065" y="488527"/>
              <a:ext cx="892156"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Calibri"/>
                  <a:ea typeface="+mn-ea"/>
                  <a:cs typeface="+mn-cs"/>
                </a:rPr>
                <a:t>RCTQ </a:t>
              </a:r>
            </a:p>
          </p:txBody>
        </p:sp>
      </p:grpSp>
      <p:grpSp>
        <p:nvGrpSpPr>
          <p:cNvPr id="25" name="Group 24">
            <a:extLst>
              <a:ext uri="{FF2B5EF4-FFF2-40B4-BE49-F238E27FC236}">
                <a16:creationId xmlns="" xmlns:a16="http://schemas.microsoft.com/office/drawing/2014/main" id="{8BEA1C44-A462-4098-BD96-A6280C03B95E}"/>
              </a:ext>
            </a:extLst>
          </p:cNvPr>
          <p:cNvGrpSpPr/>
          <p:nvPr userDrawn="1"/>
        </p:nvGrpSpPr>
        <p:grpSpPr>
          <a:xfrm>
            <a:off x="150039" y="6104486"/>
            <a:ext cx="3177331" cy="787193"/>
            <a:chOff x="128966" y="6072755"/>
            <a:chExt cx="3177331" cy="787193"/>
          </a:xfrm>
        </p:grpSpPr>
        <p:pic>
          <p:nvPicPr>
            <p:cNvPr id="26" name="Picture 25">
              <a:extLst>
                <a:ext uri="{FF2B5EF4-FFF2-40B4-BE49-F238E27FC236}">
                  <a16:creationId xmlns="" xmlns:a16="http://schemas.microsoft.com/office/drawing/2014/main" id="{60786B31-5FD1-4DAD-959C-D2BD034B6D4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8966" y="6235721"/>
              <a:ext cx="1030152" cy="461263"/>
            </a:xfrm>
            <a:prstGeom prst="rect">
              <a:avLst/>
            </a:prstGeom>
          </p:spPr>
        </p:pic>
        <p:pic>
          <p:nvPicPr>
            <p:cNvPr id="27" name="Picture 26">
              <a:extLst>
                <a:ext uri="{FF2B5EF4-FFF2-40B4-BE49-F238E27FC236}">
                  <a16:creationId xmlns="" xmlns:a16="http://schemas.microsoft.com/office/drawing/2014/main" id="{C8572592-E692-4189-A2A6-7D0EDE51CD65}"/>
                </a:ext>
              </a:extLst>
            </p:cNvPr>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62774" y="6072755"/>
              <a:ext cx="787193" cy="787193"/>
            </a:xfrm>
            <a:prstGeom prst="rect">
              <a:avLst/>
            </a:prstGeom>
          </p:spPr>
        </p:pic>
        <p:pic>
          <p:nvPicPr>
            <p:cNvPr id="28" name="Picture 27">
              <a:extLst>
                <a:ext uri="{FF2B5EF4-FFF2-40B4-BE49-F238E27FC236}">
                  <a16:creationId xmlns="" xmlns:a16="http://schemas.microsoft.com/office/drawing/2014/main" id="{20B93EB2-46B4-485B-9EAD-A76847751B3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749967" y="6188186"/>
              <a:ext cx="556330" cy="556330"/>
            </a:xfrm>
            <a:prstGeom prst="rect">
              <a:avLst/>
            </a:prstGeom>
          </p:spPr>
        </p:pic>
        <p:pic>
          <p:nvPicPr>
            <p:cNvPr id="29" name="Picture 28">
              <a:extLst>
                <a:ext uri="{FF2B5EF4-FFF2-40B4-BE49-F238E27FC236}">
                  <a16:creationId xmlns="" xmlns:a16="http://schemas.microsoft.com/office/drawing/2014/main" id="{31F8954E-90BA-4A82-8AD2-8AABDD652502}"/>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2065" y="6216969"/>
              <a:ext cx="545202" cy="545202"/>
            </a:xfrm>
            <a:prstGeom prst="rect">
              <a:avLst/>
            </a:prstGeom>
          </p:spPr>
        </p:pic>
      </p:grpSp>
    </p:spTree>
    <p:extLst>
      <p:ext uri="{BB962C8B-B14F-4D97-AF65-F5344CB8AC3E}">
        <p14:creationId xmlns:p14="http://schemas.microsoft.com/office/powerpoint/2010/main" val="1695602005"/>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smtClean="0"/>
              <a:t>Click to edit Master title style</a:t>
            </a:r>
            <a:endParaRPr lang="en-P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476F8CAD-B35F-423F-8BFC-97C73ECEC6C3}" type="datetimeFigureOut">
              <a:rPr lang="en-PH" smtClean="0">
                <a:solidFill>
                  <a:prstClr val="black">
                    <a:tint val="75000"/>
                  </a:prstClr>
                </a:solidFill>
              </a:rPr>
              <a:pPr defTabSz="685800">
                <a:defRPr/>
              </a:pPr>
              <a:t>15/04/2019</a:t>
            </a:fld>
            <a:endParaRPr lang="en-PH">
              <a:solidFill>
                <a:prstClr val="black">
                  <a:tint val="75000"/>
                </a:prstClr>
              </a:solidFill>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en-PH">
              <a:solidFill>
                <a:prstClr val="black">
                  <a:tint val="75000"/>
                </a:prstClr>
              </a:solidFill>
            </a:endParaRP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B7A826CF-8CD3-42F1-8B4A-9D1F06124093}" type="slidenum">
              <a:rPr lang="en-PH" smtClean="0">
                <a:solidFill>
                  <a:prstClr val="black">
                    <a:tint val="75000"/>
                  </a:prstClr>
                </a:solidFill>
              </a:rPr>
              <a:pPr defTabSz="685800">
                <a:defRPr/>
              </a:pPr>
              <a:t>‹#›</a:t>
            </a:fld>
            <a:endParaRPr lang="en-PH">
              <a:solidFill>
                <a:prstClr val="black">
                  <a:tint val="75000"/>
                </a:prstClr>
              </a:solidFill>
            </a:endParaRPr>
          </a:p>
        </p:txBody>
      </p:sp>
    </p:spTree>
    <p:extLst>
      <p:ext uri="{BB962C8B-B14F-4D97-AF65-F5344CB8AC3E}">
        <p14:creationId xmlns:p14="http://schemas.microsoft.com/office/powerpoint/2010/main" val="1041807777"/>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6553200"/>
            <a:ext cx="91440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l-PH"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Placeholder 1"/>
          <p:cNvSpPr>
            <a:spLocks noGrp="1"/>
          </p:cNvSpPr>
          <p:nvPr>
            <p:ph type="title"/>
          </p:nvPr>
        </p:nvSpPr>
        <p:spPr>
          <a:xfrm>
            <a:off x="457200" y="0"/>
            <a:ext cx="8229600" cy="914400"/>
          </a:xfrm>
          <a:prstGeom prst="rect">
            <a:avLst/>
          </a:prstGeom>
        </p:spPr>
        <p:txBody>
          <a:bodyPr vert="horz" lIns="91440" tIns="45720" rIns="91440" bIns="45720" rtlCol="0" anchor="ctr">
            <a:normAutofit/>
          </a:bodyPr>
          <a:lstStyle/>
          <a:p>
            <a:r>
              <a:rPr lang="en-US" dirty="0"/>
              <a:t>Click to edit Master title style</a:t>
            </a:r>
            <a:endParaRPr lang="fil-PH" dirty="0"/>
          </a:p>
        </p:txBody>
      </p:sp>
      <p:sp>
        <p:nvSpPr>
          <p:cNvPr id="3" name="Text Placeholder 2"/>
          <p:cNvSpPr>
            <a:spLocks noGrp="1"/>
          </p:cNvSpPr>
          <p:nvPr>
            <p:ph type="body" idx="1"/>
          </p:nvPr>
        </p:nvSpPr>
        <p:spPr>
          <a:xfrm>
            <a:off x="457200" y="1295402"/>
            <a:ext cx="8229600" cy="48307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l-PH" dirty="0"/>
          </a:p>
        </p:txBody>
      </p:sp>
      <p:sp>
        <p:nvSpPr>
          <p:cNvPr id="4" name="Date Placeholder 3"/>
          <p:cNvSpPr>
            <a:spLocks noGrp="1"/>
          </p:cNvSpPr>
          <p:nvPr>
            <p:ph type="dt" sz="half" idx="2"/>
          </p:nvPr>
        </p:nvSpPr>
        <p:spPr>
          <a:xfrm>
            <a:off x="76200" y="6553200"/>
            <a:ext cx="2133600" cy="304800"/>
          </a:xfrm>
          <a:prstGeom prst="rect">
            <a:avLst/>
          </a:prstGeom>
        </p:spPr>
        <p:txBody>
          <a:bodyPr vert="horz" lIns="91440" tIns="45720" rIns="91440" bIns="45720" rtlCol="0" anchor="ctr"/>
          <a:lstStyle>
            <a:lvl1pPr algn="l">
              <a:defRPr sz="1200" baseline="0">
                <a:solidFill>
                  <a:schemeClr val="bg1"/>
                </a:solidFill>
                <a:latin typeface="Bookman Old Style" pitchFamily="18" charset="0"/>
              </a:defRPr>
            </a:lvl1pPr>
          </a:lstStyle>
          <a:p>
            <a:pPr>
              <a:defRPr/>
            </a:pPr>
            <a:endParaRPr lang="fil-PH" dirty="0">
              <a:solidFill>
                <a:prstClr val="white"/>
              </a:solidFill>
            </a:endParaRPr>
          </a:p>
        </p:txBody>
      </p:sp>
      <p:sp>
        <p:nvSpPr>
          <p:cNvPr id="6" name="Slide Number Placeholder 5"/>
          <p:cNvSpPr>
            <a:spLocks noGrp="1"/>
          </p:cNvSpPr>
          <p:nvPr>
            <p:ph type="sldNum" sz="quarter" idx="4"/>
          </p:nvPr>
        </p:nvSpPr>
        <p:spPr>
          <a:xfrm>
            <a:off x="6934200" y="6553200"/>
            <a:ext cx="2133600" cy="304800"/>
          </a:xfrm>
          <a:prstGeom prst="rect">
            <a:avLst/>
          </a:prstGeom>
        </p:spPr>
        <p:txBody>
          <a:bodyPr vert="horz" lIns="91440" tIns="45720" rIns="91440" bIns="45720" rtlCol="0" anchor="ctr"/>
          <a:lstStyle>
            <a:lvl1pPr algn="r">
              <a:defRPr sz="1200" baseline="0">
                <a:solidFill>
                  <a:schemeClr val="bg1"/>
                </a:solidFill>
                <a:latin typeface="Bookman Old Style" pitchFamily="18" charset="0"/>
              </a:defRPr>
            </a:lvl1pPr>
          </a:lstStyle>
          <a:p>
            <a:pPr>
              <a:defRPr/>
            </a:pPr>
            <a:fld id="{40CEB23D-5D9C-424D-A4B8-74E3F10BC318}" type="slidenum">
              <a:rPr lang="fil-PH" smtClean="0">
                <a:solidFill>
                  <a:prstClr val="white"/>
                </a:solidFill>
              </a:rPr>
              <a:pPr>
                <a:defRPr/>
              </a:pPr>
              <a:t>‹#›</a:t>
            </a:fld>
            <a:endParaRPr lang="fil-PH" dirty="0">
              <a:solidFill>
                <a:prstClr val="white"/>
              </a:solidFill>
            </a:endParaRPr>
          </a:p>
        </p:txBody>
      </p:sp>
      <p:sp>
        <p:nvSpPr>
          <p:cNvPr id="9" name="Footer Placeholder 4"/>
          <p:cNvSpPr>
            <a:spLocks noGrp="1"/>
          </p:cNvSpPr>
          <p:nvPr>
            <p:ph type="ftr" sz="quarter" idx="3"/>
          </p:nvPr>
        </p:nvSpPr>
        <p:spPr>
          <a:xfrm>
            <a:off x="3124200" y="6553201"/>
            <a:ext cx="2895600" cy="304801"/>
          </a:xfrm>
          <a:prstGeom prst="rect">
            <a:avLst/>
          </a:prstGeom>
        </p:spPr>
        <p:txBody>
          <a:bodyPr vert="horz" lIns="91440" tIns="45720" rIns="91440" bIns="45720" rtlCol="0" anchor="ctr"/>
          <a:lstStyle>
            <a:lvl1pPr algn="ctr">
              <a:defRPr sz="1200" baseline="0">
                <a:solidFill>
                  <a:schemeClr val="bg1"/>
                </a:solidFill>
                <a:latin typeface="Bookman Old Style" pitchFamily="18" charset="0"/>
              </a:defRPr>
            </a:lvl1pPr>
          </a:lstStyle>
          <a:p>
            <a:pPr>
              <a:defRPr/>
            </a:pPr>
            <a:r>
              <a:rPr lang="fil-PH" smtClean="0">
                <a:solidFill>
                  <a:prstClr val="white"/>
                </a:solidFill>
              </a:rPr>
              <a:t>DEPARTMENT OF EDUCATION</a:t>
            </a:r>
            <a:endParaRPr lang="fil-PH" dirty="0">
              <a:solidFill>
                <a:prstClr val="white"/>
              </a:solidFill>
            </a:endParaRPr>
          </a:p>
        </p:txBody>
      </p:sp>
    </p:spTree>
    <p:extLst>
      <p:ext uri="{BB962C8B-B14F-4D97-AF65-F5344CB8AC3E}">
        <p14:creationId xmlns:p14="http://schemas.microsoft.com/office/powerpoint/2010/main" val="2148809604"/>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il-P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3" Type="http://schemas.openxmlformats.org/officeDocument/2006/relationships/image" Target="../media/image24.png"/><Relationship Id="rId7" Type="http://schemas.microsoft.com/office/2007/relationships/hdphoto" Target="../media/hdphoto2.wdp"/><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notesSlide" Target="../notesSlides/notesSlide16.xml"/><Relationship Id="rId16" Type="http://schemas.microsoft.com/office/2007/relationships/hdphoto" Target="../media/hdphoto5.wdp"/><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image" Target="../media/image25.png"/><Relationship Id="rId15" Type="http://schemas.openxmlformats.org/officeDocument/2006/relationships/image" Target="../media/image32.png"/><Relationship Id="rId10" Type="http://schemas.openxmlformats.org/officeDocument/2006/relationships/image" Target="../media/image28.png"/><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42.jpe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4345469" y="552453"/>
            <a:ext cx="4925348" cy="5995833"/>
          </a:xfrm>
        </p:spPr>
        <p:txBody>
          <a:bodyPr>
            <a:noAutofit/>
          </a:bodyPr>
          <a:lstStyle/>
          <a:p>
            <a:pPr algn="l"/>
            <a:r>
              <a:rPr lang="en-US" sz="3200" b="1" dirty="0">
                <a:solidFill>
                  <a:srgbClr val="0000FF"/>
                </a:solidFill>
                <a:latin typeface="Helvetica" charset="0"/>
                <a:ea typeface="Helvetica" charset="0"/>
                <a:cs typeface="Helvetica" charset="0"/>
              </a:rPr>
              <a:t>RPMS-PPST Orientation for S.Y. 2019-2020</a:t>
            </a:r>
            <a:br>
              <a:rPr lang="en-US" sz="3200" b="1" dirty="0">
                <a:solidFill>
                  <a:srgbClr val="0000FF"/>
                </a:solidFill>
                <a:latin typeface="Helvetica" charset="0"/>
                <a:ea typeface="Helvetica" charset="0"/>
                <a:cs typeface="Helvetica" charset="0"/>
              </a:rPr>
            </a:br>
            <a:r>
              <a:rPr lang="en-US" sz="3200" b="1" dirty="0">
                <a:solidFill>
                  <a:srgbClr val="0000FF"/>
                </a:solidFill>
                <a:latin typeface="Helvetica" charset="0"/>
                <a:ea typeface="Helvetica" charset="0"/>
                <a:cs typeface="Helvetica" charset="0"/>
              </a:rPr>
              <a:t/>
            </a:r>
            <a:br>
              <a:rPr lang="en-US" sz="3200" b="1" dirty="0">
                <a:solidFill>
                  <a:srgbClr val="0000FF"/>
                </a:solidFill>
                <a:latin typeface="Helvetica" charset="0"/>
                <a:ea typeface="Helvetica" charset="0"/>
                <a:cs typeface="Helvetica" charset="0"/>
              </a:rPr>
            </a:br>
            <a:r>
              <a:rPr lang="en-US" sz="3200" b="1" dirty="0">
                <a:solidFill>
                  <a:srgbClr val="0000FF"/>
                </a:solidFill>
                <a:latin typeface="Helvetica" charset="0"/>
                <a:ea typeface="Helvetica" charset="0"/>
                <a:cs typeface="Helvetica" charset="0"/>
              </a:rPr>
              <a:t/>
            </a:r>
            <a:br>
              <a:rPr lang="en-US" sz="3200" b="1" dirty="0">
                <a:solidFill>
                  <a:srgbClr val="0000FF"/>
                </a:solidFill>
                <a:latin typeface="Helvetica" charset="0"/>
                <a:ea typeface="Helvetica" charset="0"/>
                <a:cs typeface="Helvetica" charset="0"/>
              </a:rPr>
            </a:br>
            <a:endParaRPr lang="en-US" altLang="en-US" sz="2400" dirty="0">
              <a:solidFill>
                <a:srgbClr val="0000FF"/>
              </a:solidFill>
              <a:latin typeface="Helvetica" panose="020B0604020202020204" pitchFamily="34" charset="0"/>
              <a:cs typeface="Helvetica" panose="020B0604020202020204" pitchFamily="34" charset="0"/>
            </a:endParaRPr>
          </a:p>
        </p:txBody>
      </p:sp>
      <p:sp>
        <p:nvSpPr>
          <p:cNvPr id="14340" name="AutoShape 2" descr="Image result for deped logo"/>
          <p:cNvSpPr>
            <a:spLocks noChangeAspect="1" noChangeArrowheads="1"/>
          </p:cNvSpPr>
          <p:nvPr/>
        </p:nvSpPr>
        <p:spPr bwMode="auto">
          <a:xfrm>
            <a:off x="143608" y="130421"/>
            <a:ext cx="281354" cy="2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1pPr>
            <a:lvl2pPr marL="742950" indent="-285750">
              <a:spcBef>
                <a:spcPct val="20000"/>
              </a:spcBef>
              <a:buFont typeface="Arial" panose="020B0604020202020204" pitchFamily="34" charset="0"/>
              <a:buChar char="–"/>
              <a:defRPr sz="28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2pPr>
            <a:lvl3pPr marL="1143000" indent="-228600">
              <a:spcBef>
                <a:spcPct val="20000"/>
              </a:spcBef>
              <a:buFont typeface="Arial" panose="020B0604020202020204" pitchFamily="34" charset="0"/>
              <a:buChar char="•"/>
              <a:defRPr sz="24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3pPr>
            <a:lvl4pPr marL="16002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4pPr>
            <a:lvl5pPr marL="20574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9pPr>
          </a:lstStyle>
          <a:p>
            <a:pPr eaLnBrk="1" hangingPunct="1">
              <a:spcBef>
                <a:spcPct val="0"/>
              </a:spcBef>
              <a:buFontTx/>
              <a:buNone/>
            </a:pPr>
            <a:endParaRPr lang="en-PH" altLang="en-US" sz="1662">
              <a:latin typeface="Calibri" panose="020F0502020204030204" pitchFamily="34" charset="0"/>
              <a:cs typeface="Arial" panose="020B0604020202020204" pitchFamily="34" charset="0"/>
            </a:endParaRPr>
          </a:p>
        </p:txBody>
      </p:sp>
      <p:sp>
        <p:nvSpPr>
          <p:cNvPr id="14341" name="AutoShape 4" descr="Image result for deped logo"/>
          <p:cNvSpPr>
            <a:spLocks noChangeAspect="1" noChangeArrowheads="1"/>
          </p:cNvSpPr>
          <p:nvPr/>
        </p:nvSpPr>
        <p:spPr bwMode="auto">
          <a:xfrm>
            <a:off x="284285" y="271097"/>
            <a:ext cx="281354"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1pPr>
            <a:lvl2pPr marL="742950" indent="-285750">
              <a:spcBef>
                <a:spcPct val="20000"/>
              </a:spcBef>
              <a:buFont typeface="Arial" panose="020B0604020202020204" pitchFamily="34" charset="0"/>
              <a:buChar char="–"/>
              <a:defRPr sz="28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2pPr>
            <a:lvl3pPr marL="1143000" indent="-228600">
              <a:spcBef>
                <a:spcPct val="20000"/>
              </a:spcBef>
              <a:buFont typeface="Arial" panose="020B0604020202020204" pitchFamily="34" charset="0"/>
              <a:buChar char="•"/>
              <a:defRPr sz="24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3pPr>
            <a:lvl4pPr marL="16002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4pPr>
            <a:lvl5pPr marL="20574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9pPr>
          </a:lstStyle>
          <a:p>
            <a:pPr eaLnBrk="1" hangingPunct="1">
              <a:spcBef>
                <a:spcPct val="0"/>
              </a:spcBef>
              <a:buFontTx/>
              <a:buNone/>
            </a:pPr>
            <a:endParaRPr lang="en-PH" altLang="en-US" sz="1662">
              <a:latin typeface="Calibri" panose="020F0502020204030204" pitchFamily="34" charset="0"/>
              <a:cs typeface="Arial" panose="020B0604020202020204" pitchFamily="34" charset="0"/>
            </a:endParaRPr>
          </a:p>
        </p:txBody>
      </p:sp>
      <p:pic>
        <p:nvPicPr>
          <p:cNvPr id="28" name="Picture 27"/>
          <p:cNvPicPr>
            <a:picLocks noChangeAspect="1"/>
          </p:cNvPicPr>
          <p:nvPr/>
        </p:nvPicPr>
        <p:blipFill rotWithShape="1">
          <a:blip r:embed="rId3"/>
          <a:srcRect l="17130"/>
          <a:stretch/>
        </p:blipFill>
        <p:spPr>
          <a:xfrm>
            <a:off x="154354" y="782126"/>
            <a:ext cx="3844229" cy="2567460"/>
          </a:xfrm>
          <a:prstGeom prst="rect">
            <a:avLst/>
          </a:prstGeom>
          <a:ln>
            <a:noFill/>
          </a:ln>
          <a:effectLst>
            <a:outerShdw blurRad="292100" dist="139700" dir="2700000" algn="tl" rotWithShape="0">
              <a:srgbClr val="333333">
                <a:alpha val="65000"/>
              </a:srgb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75949">
            <a:off x="360226" y="3924522"/>
            <a:ext cx="1539883" cy="1992790"/>
          </a:xfrm>
          <a:prstGeom prst="rect">
            <a:avLst/>
          </a:prstGeom>
          <a:ln w="38100">
            <a:solidFill>
              <a:srgbClr val="00B050"/>
            </a:solidFill>
          </a:ln>
        </p:spPr>
      </p:pic>
      <p:sp>
        <p:nvSpPr>
          <p:cNvPr id="37" name="Oval 36"/>
          <p:cNvSpPr/>
          <p:nvPr/>
        </p:nvSpPr>
        <p:spPr>
          <a:xfrm>
            <a:off x="80996" y="2518941"/>
            <a:ext cx="3990942" cy="3583859"/>
          </a:xfrm>
          <a:prstGeom prst="ellipse">
            <a:avLst/>
          </a:prstGeom>
          <a:solidFill>
            <a:schemeClr val="bg1">
              <a:lumMod val="75000"/>
            </a:schemeClr>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257650">
            <a:off x="1981101" y="4281541"/>
            <a:ext cx="2142049" cy="1514735"/>
          </a:xfrm>
          <a:prstGeom prst="rect">
            <a:avLst/>
          </a:prstGeom>
          <a:solidFill>
            <a:srgbClr val="FFFFFF">
              <a:shade val="85000"/>
            </a:srgbClr>
          </a:solidFill>
          <a:ln w="38100" cap="sq">
            <a:solidFill>
              <a:srgbClr val="00B0F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 name="Picture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75949">
            <a:off x="271738" y="4042511"/>
            <a:ext cx="1539883" cy="1992790"/>
          </a:xfrm>
          <a:prstGeom prst="rect">
            <a:avLst/>
          </a:prstGeom>
          <a:ln w="38100">
            <a:solidFill>
              <a:srgbClr val="00B050"/>
            </a:solidFill>
          </a:ln>
        </p:spPr>
      </p:pic>
      <p:pic>
        <p:nvPicPr>
          <p:cNvPr id="40" name="Picture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134" y="2658415"/>
            <a:ext cx="2564428" cy="15617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80359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500"/>
                                  </p:stCondLst>
                                  <p:childTnLst>
                                    <p:set>
                                      <p:cBhvr>
                                        <p:cTn id="9" dur="1" fill="hold">
                                          <p:stCondLst>
                                            <p:cond delay="0"/>
                                          </p:stCondLst>
                                        </p:cTn>
                                        <p:tgtEl>
                                          <p:spTgt spid="34"/>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0"/>
                                          </p:stCondLst>
                                        </p:cTn>
                                        <p:tgtEl>
                                          <p:spTgt spid="37"/>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39"/>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284877" y="-505522"/>
            <a:ext cx="4303421" cy="1074077"/>
          </a:xfrm>
          <a:prstGeom prst="rect">
            <a:avLst/>
          </a:prstGeom>
          <a:ln>
            <a:miter lim="800000"/>
            <a:headEnd/>
            <a:tailEnd/>
          </a:ln>
          <a:extLst/>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76934">
              <a:defRPr/>
            </a:pPr>
            <a:r>
              <a:rPr lang="en-US" sz="2769" b="1" dirty="0">
                <a:ln w="0"/>
                <a:solidFill>
                  <a:schemeClr val="bg1"/>
                </a:solidFill>
                <a:effectLst>
                  <a:outerShdw blurRad="38100" dist="19050" dir="2700000" algn="tl" rotWithShape="0">
                    <a:schemeClr val="dk1">
                      <a:alpha val="40000"/>
                    </a:schemeClr>
                  </a:outerShdw>
                </a:effectLst>
                <a:latin typeface="Arial" panose="020B0604020202020204" pitchFamily="34" charset="0"/>
                <a:ea typeface="Adobe Heiti Std R" pitchFamily="34" charset="-128"/>
                <a:cs typeface="Arial" panose="020B0604020202020204" pitchFamily="34" charset="0"/>
              </a:rPr>
              <a:t>RPMS Framework</a:t>
            </a:r>
          </a:p>
        </p:txBody>
      </p:sp>
      <p:grpSp>
        <p:nvGrpSpPr>
          <p:cNvPr id="36" name="Group 35"/>
          <p:cNvGrpSpPr/>
          <p:nvPr/>
        </p:nvGrpSpPr>
        <p:grpSpPr>
          <a:xfrm>
            <a:off x="985398" y="979923"/>
            <a:ext cx="6632544" cy="5015904"/>
            <a:chOff x="733181" y="481003"/>
            <a:chExt cx="7803610" cy="6484087"/>
          </a:xfrm>
        </p:grpSpPr>
        <p:cxnSp>
          <p:nvCxnSpPr>
            <p:cNvPr id="37" name="Straight Connector 36"/>
            <p:cNvCxnSpPr/>
            <p:nvPr/>
          </p:nvCxnSpPr>
          <p:spPr>
            <a:xfrm>
              <a:off x="7509703" y="2627127"/>
              <a:ext cx="22854" cy="3491556"/>
            </a:xfrm>
            <a:prstGeom prst="line">
              <a:avLst/>
            </a:prstGeom>
            <a:grpFill/>
            <a:ln cap="rnd">
              <a:solidFill>
                <a:schemeClr val="tx1">
                  <a:lumMod val="75000"/>
                  <a:lumOff val="25000"/>
                </a:schemeClr>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38" name="Group 3"/>
            <p:cNvGrpSpPr>
              <a:grpSpLocks/>
            </p:cNvGrpSpPr>
            <p:nvPr/>
          </p:nvGrpSpPr>
          <p:grpSpPr bwMode="auto">
            <a:xfrm>
              <a:off x="733181" y="481003"/>
              <a:ext cx="7803610" cy="6484087"/>
              <a:chOff x="733239" y="480810"/>
              <a:chExt cx="7803697" cy="6484767"/>
            </a:xfrm>
          </p:grpSpPr>
          <p:cxnSp>
            <p:nvCxnSpPr>
              <p:cNvPr id="39" name="Straight Connector 38"/>
              <p:cNvCxnSpPr/>
              <p:nvPr/>
            </p:nvCxnSpPr>
            <p:spPr>
              <a:xfrm flipH="1">
                <a:off x="1643189" y="2457526"/>
                <a:ext cx="5729" cy="3661156"/>
              </a:xfrm>
              <a:prstGeom prst="line">
                <a:avLst/>
              </a:prstGeom>
              <a:grpFill/>
              <a:ln w="12700" cap="rnd">
                <a:solidFill>
                  <a:schemeClr val="tx1">
                    <a:lumMod val="95000"/>
                    <a:lumOff val="5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nvGrpSpPr>
              <p:cNvPr id="40" name="Group 12"/>
              <p:cNvGrpSpPr>
                <a:grpSpLocks/>
              </p:cNvGrpSpPr>
              <p:nvPr/>
            </p:nvGrpSpPr>
            <p:grpSpPr bwMode="auto">
              <a:xfrm>
                <a:off x="733239" y="480810"/>
                <a:ext cx="7803697" cy="6484767"/>
                <a:chOff x="1099216" y="431418"/>
                <a:chExt cx="7659228" cy="5261549"/>
              </a:xfrm>
            </p:grpSpPr>
            <p:grpSp>
              <p:nvGrpSpPr>
                <p:cNvPr id="41" name="Group 13"/>
                <p:cNvGrpSpPr>
                  <a:grpSpLocks/>
                </p:cNvGrpSpPr>
                <p:nvPr/>
              </p:nvGrpSpPr>
              <p:grpSpPr bwMode="auto">
                <a:xfrm>
                  <a:off x="1099216" y="431418"/>
                  <a:ext cx="7659228" cy="5261549"/>
                  <a:chOff x="1099216" y="431418"/>
                  <a:chExt cx="7659228" cy="5261549"/>
                </a:xfrm>
              </p:grpSpPr>
              <p:grpSp>
                <p:nvGrpSpPr>
                  <p:cNvPr id="46" name="Group 15"/>
                  <p:cNvGrpSpPr>
                    <a:grpSpLocks/>
                  </p:cNvGrpSpPr>
                  <p:nvPr/>
                </p:nvGrpSpPr>
                <p:grpSpPr bwMode="auto">
                  <a:xfrm>
                    <a:off x="1099216" y="431418"/>
                    <a:ext cx="7659228" cy="5261549"/>
                    <a:chOff x="232795" y="157285"/>
                    <a:chExt cx="8702111" cy="6475759"/>
                  </a:xfrm>
                  <a:solidFill>
                    <a:srgbClr val="E11438"/>
                  </a:solidFill>
                </p:grpSpPr>
                <p:sp>
                  <p:nvSpPr>
                    <p:cNvPr id="49" name="TextBox 48"/>
                    <p:cNvSpPr txBox="1"/>
                    <p:nvPr/>
                  </p:nvSpPr>
                  <p:spPr>
                    <a:xfrm>
                      <a:off x="351558" y="4292332"/>
                      <a:ext cx="1696376" cy="1153100"/>
                    </a:xfrm>
                    <a:prstGeom prst="roundRect">
                      <a:avLst/>
                    </a:prstGeom>
                    <a:solidFill>
                      <a:schemeClr val="accent5">
                        <a:lumMod val="75000"/>
                      </a:schemeClr>
                    </a:solidFill>
                    <a:ln>
                      <a:noFill/>
                    </a:ln>
                  </p:spPr>
                  <p:txBody>
                    <a:bodyPr wrap="square">
                      <a:spAutoFit/>
                    </a:bodyPr>
                    <a:lstStyle>
                      <a:defPPr>
                        <a:defRPr lang="en-US"/>
                      </a:defPPr>
                      <a:lvl1pPr algn="ctr" defTabSz="342900">
                        <a:defRPr sz="1097" b="1">
                          <a:solidFill>
                            <a:srgbClr val="000000"/>
                          </a:solidFill>
                          <a:cs typeface="Gotham Medium"/>
                        </a:defRPr>
                      </a:lvl1pPr>
                    </a:lstStyle>
                    <a:p>
                      <a:pPr>
                        <a:defRPr/>
                      </a:pPr>
                      <a:endParaRPr lang="en-US" sz="823" dirty="0">
                        <a:solidFill>
                          <a:schemeClr val="bg1">
                            <a:lumMod val="95000"/>
                          </a:schemeClr>
                        </a:solidFill>
                        <a:latin typeface="Arial" panose="020B0604020202020204" pitchFamily="34" charset="0"/>
                        <a:cs typeface="Arial" panose="020B0604020202020204" pitchFamily="34" charset="0"/>
                      </a:endParaRPr>
                    </a:p>
                    <a:p>
                      <a:pPr>
                        <a:defRPr/>
                      </a:pPr>
                      <a:r>
                        <a:rPr lang="en-US" sz="1500" dirty="0">
                          <a:solidFill>
                            <a:schemeClr val="bg1">
                              <a:lumMod val="95000"/>
                            </a:schemeClr>
                          </a:solidFill>
                          <a:latin typeface="Arial" panose="020B0604020202020204" pitchFamily="34" charset="0"/>
                          <a:cs typeface="Arial" panose="020B0604020202020204" pitchFamily="34" charset="0"/>
                        </a:rPr>
                        <a:t>KRAs and Objectives</a:t>
                      </a:r>
                    </a:p>
                    <a:p>
                      <a:pPr>
                        <a:defRPr/>
                      </a:pPr>
                      <a:endParaRPr lang="en-US" sz="823" dirty="0">
                        <a:solidFill>
                          <a:schemeClr val="bg1">
                            <a:lumMod val="95000"/>
                          </a:schemeClr>
                        </a:solidFill>
                        <a:latin typeface="Arial" panose="020B0604020202020204" pitchFamily="34" charset="0"/>
                        <a:cs typeface="Arial" panose="020B0604020202020204" pitchFamily="34" charset="0"/>
                      </a:endParaRPr>
                    </a:p>
                  </p:txBody>
                </p:sp>
                <p:sp>
                  <p:nvSpPr>
                    <p:cNvPr id="50" name="TextBox 49"/>
                    <p:cNvSpPr txBox="1"/>
                    <p:nvPr/>
                  </p:nvSpPr>
                  <p:spPr>
                    <a:xfrm>
                      <a:off x="3657064" y="157285"/>
                      <a:ext cx="1791555" cy="1780482"/>
                    </a:xfrm>
                    <a:prstGeom prst="roundRect">
                      <a:avLst/>
                    </a:prstGeom>
                    <a:solidFill>
                      <a:schemeClr val="accent5">
                        <a:lumMod val="75000"/>
                      </a:schemeClr>
                    </a:solidFill>
                    <a:ln>
                      <a:noFill/>
                    </a:ln>
                  </p:spPr>
                  <p:txBody>
                    <a:bodyPr>
                      <a:spAutoFit/>
                    </a:bodyPr>
                    <a:lstStyle/>
                    <a:p>
                      <a:pPr algn="ctr" defTabSz="257175">
                        <a:defRPr/>
                      </a:pPr>
                      <a:r>
                        <a:rPr lang="en-US" sz="1500" b="1" dirty="0" err="1">
                          <a:solidFill>
                            <a:schemeClr val="bg1">
                              <a:lumMod val="95000"/>
                            </a:schemeClr>
                          </a:solidFill>
                          <a:latin typeface="Arial" panose="020B0604020202020204" pitchFamily="34" charset="0"/>
                          <a:cs typeface="Arial" panose="020B0604020202020204" pitchFamily="34" charset="0"/>
                        </a:rPr>
                        <a:t>DepED</a:t>
                      </a:r>
                      <a:endParaRPr lang="en-US" sz="1500" b="1" dirty="0">
                        <a:solidFill>
                          <a:schemeClr val="bg1">
                            <a:lumMod val="95000"/>
                          </a:schemeClr>
                        </a:solidFill>
                        <a:latin typeface="Arial" panose="020B0604020202020204" pitchFamily="34" charset="0"/>
                        <a:cs typeface="Arial" panose="020B0604020202020204" pitchFamily="34" charset="0"/>
                      </a:endParaRPr>
                    </a:p>
                    <a:p>
                      <a:pPr algn="ctr" defTabSz="257175">
                        <a:defRPr/>
                      </a:pPr>
                      <a:r>
                        <a:rPr lang="en-US" sz="1500" b="1" dirty="0">
                          <a:solidFill>
                            <a:schemeClr val="bg1">
                              <a:lumMod val="95000"/>
                            </a:schemeClr>
                          </a:solidFill>
                          <a:latin typeface="Arial" panose="020B0604020202020204" pitchFamily="34" charset="0"/>
                          <a:cs typeface="Arial" panose="020B0604020202020204" pitchFamily="34" charset="0"/>
                        </a:rPr>
                        <a:t>VISION, MISSION, VALUES </a:t>
                      </a:r>
                    </a:p>
                    <a:p>
                      <a:pPr algn="ctr" defTabSz="257175">
                        <a:defRPr/>
                      </a:pPr>
                      <a:r>
                        <a:rPr lang="en-US" sz="1500" b="1" dirty="0">
                          <a:solidFill>
                            <a:schemeClr val="bg1">
                              <a:lumMod val="95000"/>
                            </a:schemeClr>
                          </a:solidFill>
                          <a:latin typeface="Arial" panose="020B0604020202020204" pitchFamily="34" charset="0"/>
                          <a:cs typeface="Arial" panose="020B0604020202020204" pitchFamily="34" charset="0"/>
                        </a:rPr>
                        <a:t>(VMV)</a:t>
                      </a:r>
                    </a:p>
                  </p:txBody>
                </p:sp>
                <p:sp>
                  <p:nvSpPr>
                    <p:cNvPr id="51" name="TextBox 50"/>
                    <p:cNvSpPr txBox="1"/>
                    <p:nvPr/>
                  </p:nvSpPr>
                  <p:spPr>
                    <a:xfrm>
                      <a:off x="232795" y="1828801"/>
                      <a:ext cx="1873187" cy="923212"/>
                    </a:xfrm>
                    <a:prstGeom prst="roundRect">
                      <a:avLst/>
                    </a:prstGeom>
                    <a:solidFill>
                      <a:schemeClr val="accent5">
                        <a:lumMod val="75000"/>
                      </a:schemeClr>
                    </a:solidFill>
                    <a:ln>
                      <a:noFill/>
                    </a:ln>
                  </p:spPr>
                  <p:txBody>
                    <a:bodyPr wrap="square">
                      <a:spAutoFit/>
                    </a:bodyPr>
                    <a:lstStyle>
                      <a:defPPr>
                        <a:defRPr lang="en-US"/>
                      </a:defPPr>
                      <a:lvl1pPr algn="ctr" defTabSz="342900">
                        <a:defRPr sz="1097" b="1">
                          <a:solidFill>
                            <a:srgbClr val="000000"/>
                          </a:solidFill>
                          <a:cs typeface="Gotham Medium"/>
                        </a:defRPr>
                      </a:lvl1pPr>
                    </a:lstStyle>
                    <a:p>
                      <a:pPr>
                        <a:defRPr/>
                      </a:pPr>
                      <a:r>
                        <a:rPr lang="en-US" sz="1800" dirty="0">
                          <a:solidFill>
                            <a:schemeClr val="bg1">
                              <a:lumMod val="95000"/>
                            </a:schemeClr>
                          </a:solidFill>
                          <a:latin typeface="Arial" panose="020B0604020202020204" pitchFamily="34" charset="0"/>
                          <a:cs typeface="Arial" panose="020B0604020202020204" pitchFamily="34" charset="0"/>
                        </a:rPr>
                        <a:t>Strategic Priorities</a:t>
                      </a:r>
                    </a:p>
                  </p:txBody>
                </p:sp>
                <p:sp>
                  <p:nvSpPr>
                    <p:cNvPr id="52" name="TextBox 51"/>
                    <p:cNvSpPr txBox="1"/>
                    <p:nvPr/>
                  </p:nvSpPr>
                  <p:spPr>
                    <a:xfrm>
                      <a:off x="262342" y="2995292"/>
                      <a:ext cx="1891600" cy="1121044"/>
                    </a:xfrm>
                    <a:prstGeom prst="roundRect">
                      <a:avLst/>
                    </a:prstGeom>
                    <a:solidFill>
                      <a:schemeClr val="accent5">
                        <a:lumMod val="75000"/>
                      </a:schemeClr>
                    </a:solidFill>
                    <a:ln>
                      <a:noFill/>
                    </a:ln>
                  </p:spPr>
                  <p:txBody>
                    <a:bodyPr wrap="square">
                      <a:spAutoFit/>
                    </a:bodyPr>
                    <a:lstStyle>
                      <a:defPPr>
                        <a:defRPr lang="en-US"/>
                      </a:defPPr>
                      <a:lvl1pPr algn="ctr" defTabSz="342900">
                        <a:defRPr sz="1097" b="1">
                          <a:solidFill>
                            <a:srgbClr val="000000"/>
                          </a:solidFill>
                          <a:cs typeface="Gotham Medium"/>
                        </a:defRPr>
                      </a:lvl1pPr>
                    </a:lstStyle>
                    <a:p>
                      <a:pPr>
                        <a:defRPr/>
                      </a:pPr>
                      <a:r>
                        <a:rPr lang="en-US" sz="1500" dirty="0">
                          <a:solidFill>
                            <a:schemeClr val="bg1">
                              <a:lumMod val="95000"/>
                            </a:schemeClr>
                          </a:solidFill>
                          <a:latin typeface="Arial" panose="020B0604020202020204" pitchFamily="34" charset="0"/>
                          <a:cs typeface="Arial" panose="020B0604020202020204" pitchFamily="34" charset="0"/>
                        </a:rPr>
                        <a:t>Department/ Functional Area Goals</a:t>
                      </a:r>
                    </a:p>
                  </p:txBody>
                </p:sp>
                <p:sp>
                  <p:nvSpPr>
                    <p:cNvPr id="53" name="TextBox 52"/>
                    <p:cNvSpPr txBox="1"/>
                    <p:nvPr/>
                  </p:nvSpPr>
                  <p:spPr>
                    <a:xfrm>
                      <a:off x="6989414" y="1905000"/>
                      <a:ext cx="1863897" cy="461607"/>
                    </a:xfrm>
                    <a:prstGeom prst="roundRect">
                      <a:avLst/>
                    </a:prstGeom>
                    <a:solidFill>
                      <a:schemeClr val="bg1">
                        <a:lumMod val="85000"/>
                      </a:schemeClr>
                    </a:solidFill>
                    <a:ln>
                      <a:noFill/>
                    </a:ln>
                  </p:spPr>
                  <p:txBody>
                    <a:bodyPr wrap="square">
                      <a:spAutoFit/>
                    </a:bodyPr>
                    <a:lstStyle/>
                    <a:p>
                      <a:pPr algn="ctr" defTabSz="257175">
                        <a:defRPr/>
                      </a:pPr>
                      <a:r>
                        <a:rPr lang="en-US" sz="1500" b="1" dirty="0">
                          <a:solidFill>
                            <a:srgbClr val="000000"/>
                          </a:solidFill>
                          <a:latin typeface="Arial" panose="020B0604020202020204" pitchFamily="34" charset="0"/>
                          <a:cs typeface="Arial" panose="020B0604020202020204" pitchFamily="34" charset="0"/>
                        </a:rPr>
                        <a:t>Values</a:t>
                      </a:r>
                    </a:p>
                  </p:txBody>
                </p:sp>
                <p:graphicFrame>
                  <p:nvGraphicFramePr>
                    <p:cNvPr id="54" name="Diagram 53"/>
                    <p:cNvGraphicFramePr/>
                    <p:nvPr>
                      <p:extLst>
                        <p:ext uri="{D42A27DB-BD31-4B8C-83A1-F6EECF244321}">
                          <p14:modId xmlns:p14="http://schemas.microsoft.com/office/powerpoint/2010/main" val="4108634205"/>
                        </p:ext>
                      </p:extLst>
                    </p:nvPr>
                  </p:nvGraphicFramePr>
                  <p:xfrm>
                    <a:off x="2768706" y="2425867"/>
                    <a:ext cx="3616441" cy="27320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5" name="Elbow Connector 54"/>
                    <p:cNvCxnSpPr/>
                    <p:nvPr/>
                  </p:nvCxnSpPr>
                  <p:spPr>
                    <a:xfrm>
                      <a:off x="5448619" y="1022578"/>
                      <a:ext cx="1540796" cy="1080253"/>
                    </a:xfrm>
                    <a:prstGeom prst="bentConnector3">
                      <a:avLst>
                        <a:gd name="adj1" fmla="val 50000"/>
                      </a:avLst>
                    </a:prstGeom>
                    <a:grpFill/>
                    <a:ln cap="rnd">
                      <a:solidFill>
                        <a:schemeClr val="tx1">
                          <a:lumMod val="75000"/>
                          <a:lumOff val="2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0800000" flipV="1">
                      <a:off x="2105983" y="1022577"/>
                      <a:ext cx="1551081" cy="1119455"/>
                    </a:xfrm>
                    <a:prstGeom prst="bentConnector3">
                      <a:avLst>
                        <a:gd name="adj1" fmla="val 50000"/>
                      </a:avLst>
                    </a:prstGeom>
                    <a:grpFill/>
                    <a:ln cap="rnd">
                      <a:solidFill>
                        <a:schemeClr val="tx1">
                          <a:lumMod val="75000"/>
                          <a:lumOff val="25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84565" y="5917808"/>
                      <a:ext cx="7987625" cy="715236"/>
                    </a:xfrm>
                    <a:prstGeom prst="rect">
                      <a:avLst/>
                    </a:prstGeom>
                    <a:solidFill>
                      <a:schemeClr val="accent5">
                        <a:lumMod val="75000"/>
                      </a:schemeClr>
                    </a:solidFill>
                    <a:ln>
                      <a:noFill/>
                    </a:ln>
                  </p:spPr>
                  <p:txBody>
                    <a:bodyPr wrap="square">
                      <a:spAutoFit/>
                    </a:bodyPr>
                    <a:lstStyle/>
                    <a:p>
                      <a:pPr algn="ctr" defTabSz="257175">
                        <a:defRPr/>
                      </a:pPr>
                      <a:r>
                        <a:rPr lang="en-PH" sz="1500" dirty="0">
                          <a:solidFill>
                            <a:schemeClr val="bg1"/>
                          </a:solidFill>
                          <a:latin typeface="Gotham Medium"/>
                          <a:cs typeface="Gotham Medium"/>
                        </a:rPr>
                        <a:t>The framework aligns efforts to enable </a:t>
                      </a:r>
                      <a:r>
                        <a:rPr lang="en-PH" sz="1500" dirty="0" err="1">
                          <a:solidFill>
                            <a:schemeClr val="bg1"/>
                          </a:solidFill>
                          <a:latin typeface="Gotham Medium"/>
                          <a:cs typeface="Gotham Medium"/>
                        </a:rPr>
                        <a:t>DepEd</a:t>
                      </a:r>
                      <a:r>
                        <a:rPr lang="en-PH" sz="1500" dirty="0">
                          <a:solidFill>
                            <a:schemeClr val="bg1"/>
                          </a:solidFill>
                          <a:latin typeface="Gotham Medium"/>
                          <a:cs typeface="Gotham Medium"/>
                        </a:rPr>
                        <a:t> to actualize its strategic goals and vision </a:t>
                      </a:r>
                      <a:endParaRPr lang="en-US" sz="1500" dirty="0">
                        <a:solidFill>
                          <a:schemeClr val="bg1"/>
                        </a:solidFill>
                        <a:latin typeface="Gotham Medium"/>
                        <a:cs typeface="Gotham Medium"/>
                      </a:endParaRPr>
                    </a:p>
                  </p:txBody>
                </p:sp>
                <p:sp>
                  <p:nvSpPr>
                    <p:cNvPr id="59" name="TextBox 58"/>
                    <p:cNvSpPr txBox="1"/>
                    <p:nvPr/>
                  </p:nvSpPr>
                  <p:spPr>
                    <a:xfrm>
                      <a:off x="6880199" y="2420522"/>
                      <a:ext cx="2054707" cy="461607"/>
                    </a:xfrm>
                    <a:prstGeom prst="roundRect">
                      <a:avLst/>
                    </a:prstGeom>
                    <a:solidFill>
                      <a:schemeClr val="bg1">
                        <a:lumMod val="85000"/>
                      </a:schemeClr>
                    </a:solidFill>
                    <a:ln>
                      <a:noFill/>
                    </a:ln>
                  </p:spPr>
                  <p:txBody>
                    <a:bodyPr wrap="square">
                      <a:spAutoFit/>
                    </a:bodyPr>
                    <a:lstStyle/>
                    <a:p>
                      <a:pPr algn="ctr" defTabSz="257175">
                        <a:defRPr/>
                      </a:pPr>
                      <a:r>
                        <a:rPr lang="en-US" sz="1500" b="1" dirty="0">
                          <a:solidFill>
                            <a:srgbClr val="000000"/>
                          </a:solidFill>
                          <a:latin typeface="Arial" panose="020B0604020202020204" pitchFamily="34" charset="0"/>
                          <a:cs typeface="Arial" panose="020B0604020202020204" pitchFamily="34" charset="0"/>
                        </a:rPr>
                        <a:t>Competencies</a:t>
                      </a:r>
                    </a:p>
                  </p:txBody>
                </p:sp>
              </p:grpSp>
              <p:sp>
                <p:nvSpPr>
                  <p:cNvPr id="47" name="TextBox 1"/>
                  <p:cNvSpPr txBox="1">
                    <a:spLocks noChangeArrowheads="1"/>
                  </p:cNvSpPr>
                  <p:nvPr/>
                </p:nvSpPr>
                <p:spPr bwMode="auto">
                  <a:xfrm>
                    <a:off x="1446918" y="1272614"/>
                    <a:ext cx="1134317" cy="375055"/>
                  </a:xfrm>
                  <a:prstGeom prst="roundRect">
                    <a:avLst/>
                  </a:prstGeom>
                  <a:solidFill>
                    <a:schemeClr val="accent5">
                      <a:lumMod val="75000"/>
                    </a:schemeClr>
                  </a:solidFill>
                  <a:ln>
                    <a:noFill/>
                  </a:ln>
                  <a:extLst/>
                </p:spPr>
                <p:txBody>
                  <a:bodyPr>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defTabSz="257175">
                      <a:defRPr/>
                    </a:pPr>
                    <a:r>
                      <a:rPr lang="en-US" sz="1500" b="1" dirty="0">
                        <a:solidFill>
                          <a:schemeClr val="bg1">
                            <a:lumMod val="95000"/>
                          </a:schemeClr>
                        </a:solidFill>
                        <a:latin typeface="Arial" panose="020B0604020202020204" pitchFamily="34" charset="0"/>
                        <a:cs typeface="Arial" panose="020B0604020202020204" pitchFamily="34" charset="0"/>
                      </a:rPr>
                      <a:t>WHAT</a:t>
                    </a:r>
                  </a:p>
                </p:txBody>
              </p:sp>
              <p:sp>
                <p:nvSpPr>
                  <p:cNvPr id="48" name="TextBox 47"/>
                  <p:cNvSpPr txBox="1">
                    <a:spLocks noChangeArrowheads="1"/>
                  </p:cNvSpPr>
                  <p:nvPr/>
                </p:nvSpPr>
                <p:spPr bwMode="auto">
                  <a:xfrm>
                    <a:off x="7259451" y="1322854"/>
                    <a:ext cx="1132759" cy="375055"/>
                  </a:xfrm>
                  <a:prstGeom prst="roundRect">
                    <a:avLst/>
                  </a:prstGeom>
                  <a:solidFill>
                    <a:schemeClr val="bg1">
                      <a:lumMod val="85000"/>
                    </a:schemeClr>
                  </a:solidFill>
                  <a:ln>
                    <a:noFill/>
                  </a:ln>
                  <a:extLst/>
                </p:spPr>
                <p:txBody>
                  <a:bodyPr>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defTabSz="257175">
                      <a:defRPr/>
                    </a:pPr>
                    <a:r>
                      <a:rPr lang="en-US" sz="1500" b="1" dirty="0">
                        <a:latin typeface="+mn-lt"/>
                        <a:cs typeface="Gotham Medium"/>
                      </a:rPr>
                      <a:t>HOW</a:t>
                    </a:r>
                  </a:p>
                </p:txBody>
              </p:sp>
            </p:grpSp>
            <p:sp>
              <p:nvSpPr>
                <p:cNvPr id="42" name="TextBox 41"/>
                <p:cNvSpPr txBox="1"/>
                <p:nvPr/>
              </p:nvSpPr>
              <p:spPr>
                <a:xfrm>
                  <a:off x="6979564" y="2891647"/>
                  <a:ext cx="1719303" cy="375055"/>
                </a:xfrm>
                <a:prstGeom prst="roundRect">
                  <a:avLst/>
                </a:prstGeom>
                <a:solidFill>
                  <a:schemeClr val="bg1">
                    <a:lumMod val="85000"/>
                  </a:schemeClr>
                </a:solidFill>
                <a:ln>
                  <a:noFill/>
                </a:ln>
              </p:spPr>
              <p:txBody>
                <a:bodyPr wrap="square">
                  <a:spAutoFit/>
                </a:bodyPr>
                <a:lstStyle/>
                <a:p>
                  <a:pPr algn="ctr" defTabSz="257175">
                    <a:defRPr/>
                  </a:pPr>
                  <a:r>
                    <a:rPr lang="en-PH" sz="1500" b="1" dirty="0">
                      <a:solidFill>
                        <a:srgbClr val="000000"/>
                      </a:solidFill>
                      <a:latin typeface="Arial" panose="020B0604020202020204" pitchFamily="34" charset="0"/>
                      <a:cs typeface="Arial" panose="020B0604020202020204" pitchFamily="34" charset="0"/>
                    </a:rPr>
                    <a:t>Core</a:t>
                  </a:r>
                </a:p>
              </p:txBody>
            </p:sp>
            <p:sp>
              <p:nvSpPr>
                <p:cNvPr id="43" name="TextBox 42"/>
                <p:cNvSpPr txBox="1"/>
                <p:nvPr/>
              </p:nvSpPr>
              <p:spPr>
                <a:xfrm>
                  <a:off x="6979564" y="4157819"/>
                  <a:ext cx="1719303" cy="642951"/>
                </a:xfrm>
                <a:prstGeom prst="roundRect">
                  <a:avLst/>
                </a:prstGeom>
                <a:solidFill>
                  <a:schemeClr val="bg1">
                    <a:lumMod val="85000"/>
                  </a:schemeClr>
                </a:solidFill>
                <a:ln>
                  <a:noFill/>
                </a:ln>
              </p:spPr>
              <p:txBody>
                <a:bodyPr wrap="square">
                  <a:spAutoFit/>
                </a:bodyPr>
                <a:lstStyle>
                  <a:defPPr>
                    <a:defRPr lang="en-US"/>
                  </a:defPPr>
                  <a:lvl1pPr algn="ctr" defTabSz="342900">
                    <a:defRPr sz="1097" b="1">
                      <a:solidFill>
                        <a:srgbClr val="000000"/>
                      </a:solidFill>
                      <a:cs typeface="Gotham Medium"/>
                    </a:defRPr>
                  </a:lvl1pPr>
                </a:lstStyle>
                <a:p>
                  <a:pPr>
                    <a:defRPr/>
                  </a:pPr>
                  <a:r>
                    <a:rPr lang="en-PH" sz="1500" dirty="0">
                      <a:solidFill>
                        <a:schemeClr val="tx1"/>
                      </a:solidFill>
                      <a:latin typeface="Arial" panose="020B0604020202020204" pitchFamily="34" charset="0"/>
                      <a:cs typeface="Arial" panose="020B0604020202020204" pitchFamily="34" charset="0"/>
                    </a:rPr>
                    <a:t>Functional</a:t>
                  </a:r>
                </a:p>
                <a:p>
                  <a:pPr>
                    <a:defRPr/>
                  </a:pPr>
                  <a:r>
                    <a:rPr lang="en-PH" sz="1500" dirty="0">
                      <a:solidFill>
                        <a:schemeClr val="tx1"/>
                      </a:solidFill>
                      <a:latin typeface="Arial" panose="020B0604020202020204" pitchFamily="34" charset="0"/>
                      <a:cs typeface="Arial" panose="020B0604020202020204" pitchFamily="34" charset="0"/>
                    </a:rPr>
                    <a:t>PPST</a:t>
                  </a:r>
                </a:p>
              </p:txBody>
            </p:sp>
            <p:sp>
              <p:nvSpPr>
                <p:cNvPr id="44" name="TextBox 43"/>
                <p:cNvSpPr txBox="1"/>
                <p:nvPr/>
              </p:nvSpPr>
              <p:spPr>
                <a:xfrm>
                  <a:off x="6979564" y="3488831"/>
                  <a:ext cx="1717744" cy="375055"/>
                </a:xfrm>
                <a:prstGeom prst="roundRect">
                  <a:avLst/>
                </a:prstGeom>
                <a:solidFill>
                  <a:schemeClr val="bg1">
                    <a:lumMod val="85000"/>
                  </a:schemeClr>
                </a:solidFill>
                <a:ln>
                  <a:noFill/>
                </a:ln>
              </p:spPr>
              <p:txBody>
                <a:bodyPr wrap="square">
                  <a:spAutoFit/>
                </a:bodyPr>
                <a:lstStyle>
                  <a:defPPr>
                    <a:defRPr lang="en-US"/>
                  </a:defPPr>
                  <a:lvl1pPr algn="ctr" defTabSz="342900">
                    <a:defRPr sz="1097" b="1">
                      <a:solidFill>
                        <a:srgbClr val="000000"/>
                      </a:solidFill>
                      <a:cs typeface="Gotham Medium"/>
                    </a:defRPr>
                  </a:lvl1pPr>
                </a:lstStyle>
                <a:p>
                  <a:pPr>
                    <a:defRPr/>
                  </a:pPr>
                  <a:r>
                    <a:rPr lang="en-PH" sz="1500" dirty="0">
                      <a:latin typeface="Arial" panose="020B0604020202020204" pitchFamily="34" charset="0"/>
                      <a:cs typeface="Arial" panose="020B0604020202020204" pitchFamily="34" charset="0"/>
                    </a:rPr>
                    <a:t>Leadership</a:t>
                  </a:r>
                </a:p>
              </p:txBody>
            </p:sp>
            <p:sp>
              <p:nvSpPr>
                <p:cNvPr id="45" name="TextBox 44"/>
                <p:cNvSpPr txBox="1"/>
                <p:nvPr/>
              </p:nvSpPr>
              <p:spPr>
                <a:xfrm>
                  <a:off x="2892861" y="4281298"/>
                  <a:ext cx="3948297" cy="625294"/>
                </a:xfrm>
                <a:prstGeom prst="leftRightArrow">
                  <a:avLst/>
                </a:prstGeom>
                <a:solidFill>
                  <a:schemeClr val="accent5">
                    <a:lumMod val="75000"/>
                  </a:schemeClr>
                </a:solidFill>
                <a:ln>
                  <a:noFill/>
                </a:ln>
              </p:spPr>
              <p:txBody>
                <a:bodyPr>
                  <a:spAutoFit/>
                </a:bodyPr>
                <a:lstStyle/>
                <a:p>
                  <a:pPr algn="ctr" defTabSz="257175">
                    <a:defRPr/>
                  </a:pPr>
                  <a:r>
                    <a:rPr lang="en-PH" sz="1350" b="1" dirty="0">
                      <a:solidFill>
                        <a:schemeClr val="bg1">
                          <a:lumMod val="95000"/>
                        </a:schemeClr>
                      </a:solidFill>
                      <a:latin typeface="Arial" panose="020B0604020202020204" pitchFamily="34" charset="0"/>
                      <a:cs typeface="Arial" panose="020B0604020202020204" pitchFamily="34" charset="0"/>
                    </a:rPr>
                    <a:t>RPMS-PPST Alignment</a:t>
                  </a:r>
                  <a:endParaRPr lang="en-PH" b="1" dirty="0">
                    <a:solidFill>
                      <a:schemeClr val="bg1">
                        <a:lumMod val="95000"/>
                      </a:schemeClr>
                    </a:solidFill>
                    <a:latin typeface="Arial" panose="020B0604020202020204" pitchFamily="34" charset="0"/>
                    <a:cs typeface="Arial" panose="020B0604020202020204" pitchFamily="34" charset="0"/>
                  </a:endParaRPr>
                </a:p>
              </p:txBody>
            </p:sp>
          </p:grpSp>
        </p:grpSp>
      </p:grpSp>
    </p:spTree>
    <p:extLst>
      <p:ext uri="{BB962C8B-B14F-4D97-AF65-F5344CB8AC3E}">
        <p14:creationId xmlns:p14="http://schemas.microsoft.com/office/powerpoint/2010/main" val="15241261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790544"/>
            <a:ext cx="9144000" cy="67456"/>
          </a:xfrm>
          <a:prstGeom prst="rect">
            <a:avLst/>
          </a:prstGeom>
          <a:solidFill>
            <a:srgbClr val="01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grpSp>
        <p:nvGrpSpPr>
          <p:cNvPr id="6" name="Group 5"/>
          <p:cNvGrpSpPr/>
          <p:nvPr/>
        </p:nvGrpSpPr>
        <p:grpSpPr>
          <a:xfrm>
            <a:off x="0" y="4706"/>
            <a:ext cx="9144000" cy="632377"/>
            <a:chOff x="0" y="4704"/>
            <a:chExt cx="9144000" cy="632377"/>
          </a:xfrm>
        </p:grpSpPr>
        <p:sp>
          <p:nvSpPr>
            <p:cNvPr id="9" name="Rectangle 8"/>
            <p:cNvSpPr/>
            <p:nvPr/>
          </p:nvSpPr>
          <p:spPr>
            <a:xfrm>
              <a:off x="0" y="195256"/>
              <a:ext cx="9144000" cy="276997"/>
            </a:xfrm>
            <a:prstGeom prst="rect">
              <a:avLst/>
            </a:prstGeom>
            <a:gradFill flip="none" rotWithShape="1">
              <a:gsLst>
                <a:gs pos="4000">
                  <a:srgbClr val="144F8A"/>
                </a:gs>
                <a:gs pos="54000">
                  <a:srgbClr val="86BAEE"/>
                </a:gs>
                <a:gs pos="100000">
                  <a:srgbClr val="144F8A"/>
                </a:gs>
              </a:gsLst>
              <a:lin ang="0" scaled="1"/>
              <a:tileRect/>
            </a:gradFill>
            <a:ln w="25400" cap="flat">
              <a:noFill/>
              <a:prstDash val="solid"/>
              <a:round/>
            </a:ln>
            <a:effectLst>
              <a:outerShdw blurRad="38100" dist="23000" dir="5400000" rotWithShape="0">
                <a:srgbClr val="000000">
                  <a:alpha val="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342900" hangingPunct="0">
                <a:defRPr/>
              </a:pPr>
              <a:endParaRPr lang="en-PH" sz="1350">
                <a:solidFill>
                  <a:srgbClr val="000000"/>
                </a:solidFill>
                <a:latin typeface="Calibri Light" panose="020F0302020204030204"/>
                <a:sym typeface="Helvetica"/>
              </a:endParaRPr>
            </a:p>
          </p:txBody>
        </p:sp>
        <p:pic>
          <p:nvPicPr>
            <p:cNvPr id="10"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8229" y="4704"/>
              <a:ext cx="1199144" cy="63237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142022"/>
              <a:ext cx="6025415" cy="369332"/>
            </a:xfrm>
            <a:prstGeom prst="rect">
              <a:avLst/>
            </a:prstGeom>
            <a:noFill/>
          </p:spPr>
          <p:txBody>
            <a:bodyPr wrap="square" rtlCol="0">
              <a:spAutoFit/>
            </a:bodyPr>
            <a:lstStyle/>
            <a:p>
              <a:pPr>
                <a:defRPr/>
              </a:pPr>
              <a:endParaRPr lang="en-PH" b="1" dirty="0">
                <a:solidFill>
                  <a:prstClr val="white">
                    <a:lumMod val="95000"/>
                  </a:prstClr>
                </a:solidFill>
                <a:latin typeface="Calibri" panose="020F0502020204030204"/>
              </a:endParaRPr>
            </a:p>
          </p:txBody>
        </p:sp>
      </p:grpSp>
      <p:pic>
        <p:nvPicPr>
          <p:cNvPr id="12"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006" y="949537"/>
            <a:ext cx="3969619" cy="5271943"/>
          </a:xfrm>
          <a:prstGeom prst="rect">
            <a:avLst/>
          </a:prstGeom>
          <a:ln>
            <a:noFill/>
          </a:ln>
          <a:effectLst>
            <a:outerShdw blurRad="50800" dist="38100" dir="2700000" algn="tl" rotWithShape="0">
              <a:prstClr val="black">
                <a:alpha val="40000"/>
              </a:prstClr>
            </a:outerShdw>
          </a:effectLst>
        </p:spPr>
      </p:pic>
      <p:sp>
        <p:nvSpPr>
          <p:cNvPr id="4" name="TextBox 3"/>
          <p:cNvSpPr txBox="1"/>
          <p:nvPr/>
        </p:nvSpPr>
        <p:spPr>
          <a:xfrm>
            <a:off x="4572000" y="699939"/>
            <a:ext cx="4315968" cy="7848302"/>
          </a:xfrm>
          <a:prstGeom prst="rect">
            <a:avLst/>
          </a:prstGeom>
          <a:noFill/>
        </p:spPr>
        <p:txBody>
          <a:bodyPr wrap="square" rtlCol="0">
            <a:spAutoFit/>
          </a:bodyPr>
          <a:lstStyle/>
          <a:p>
            <a:r>
              <a:rPr lang="en-PH" sz="2800" dirty="0">
                <a:latin typeface="Helvetica" charset="0"/>
                <a:ea typeface="Helvetica" charset="0"/>
                <a:cs typeface="Helvetica" charset="0"/>
              </a:rPr>
              <a:t>Beginning 2018 </a:t>
            </a:r>
          </a:p>
          <a:p>
            <a:r>
              <a:rPr lang="en-PH" sz="2800" dirty="0">
                <a:latin typeface="Helvetica" charset="0"/>
                <a:ea typeface="Helvetica" charset="0"/>
                <a:cs typeface="Helvetica" charset="0"/>
              </a:rPr>
              <a:t>RPMS is focus on:</a:t>
            </a:r>
          </a:p>
          <a:p>
            <a:endParaRPr lang="en-PH" sz="2800" dirty="0">
              <a:latin typeface="Helvetica" charset="0"/>
              <a:ea typeface="Helvetica" charset="0"/>
              <a:cs typeface="Helvetica" charset="0"/>
            </a:endParaRPr>
          </a:p>
          <a:p>
            <a:pPr marL="285750" indent="-285750">
              <a:buFontTx/>
              <a:buChar char="-"/>
            </a:pPr>
            <a:r>
              <a:rPr lang="en-PH" sz="2800" dirty="0">
                <a:latin typeface="Helvetica" charset="0"/>
                <a:ea typeface="Helvetica" charset="0"/>
                <a:cs typeface="Helvetica" charset="0"/>
              </a:rPr>
              <a:t>Teacher Quality</a:t>
            </a:r>
          </a:p>
          <a:p>
            <a:pPr marL="285750" indent="-285750">
              <a:buFontTx/>
              <a:buChar char="-"/>
            </a:pPr>
            <a:r>
              <a:rPr lang="en-PH" sz="2800" dirty="0">
                <a:latin typeface="Helvetica" charset="0"/>
                <a:ea typeface="Helvetica" charset="0"/>
                <a:cs typeface="Helvetica" charset="0"/>
              </a:rPr>
              <a:t>Uniform assessment of teachers performance</a:t>
            </a:r>
          </a:p>
          <a:p>
            <a:pPr marL="285750" indent="-285750">
              <a:buFontTx/>
              <a:buChar char="-"/>
            </a:pPr>
            <a:r>
              <a:rPr lang="en-PH" sz="2800" dirty="0">
                <a:latin typeface="Helvetica" charset="0"/>
                <a:ea typeface="Helvetica" charset="0"/>
                <a:cs typeface="Helvetica" charset="0"/>
              </a:rPr>
              <a:t>Tool to support for teacher professional development required for each career stage</a:t>
            </a:r>
          </a:p>
          <a:p>
            <a:pPr marL="285750" indent="-285750">
              <a:buFontTx/>
              <a:buChar char="-"/>
            </a:pPr>
            <a:r>
              <a:rPr lang="en-US" sz="2800" b="1" dirty="0">
                <a:solidFill>
                  <a:srgbClr val="5B9BD5">
                    <a:lumMod val="50000"/>
                  </a:srgbClr>
                </a:solidFill>
                <a:latin typeface="Helvetica" charset="0"/>
                <a:ea typeface="Helvetica" charset="0"/>
                <a:cs typeface="Helvetica" charset="0"/>
              </a:rPr>
              <a:t>PPST standards become part of our Teachers’ everyday lives</a:t>
            </a:r>
          </a:p>
          <a:p>
            <a:endParaRPr lang="en-PH" sz="2800" dirty="0">
              <a:latin typeface="Helvetica" charset="0"/>
              <a:ea typeface="Helvetica" charset="0"/>
              <a:cs typeface="Helvetica" charset="0"/>
            </a:endParaRPr>
          </a:p>
          <a:p>
            <a:pPr marL="285750" indent="-285750">
              <a:buFontTx/>
              <a:buChar char="-"/>
            </a:pPr>
            <a:endParaRPr lang="en-PH" sz="2800" dirty="0">
              <a:latin typeface="Helvetica" charset="0"/>
              <a:ea typeface="Helvetica" charset="0"/>
              <a:cs typeface="Helvetica" charset="0"/>
            </a:endParaRPr>
          </a:p>
          <a:p>
            <a:pPr marL="342900" indent="-342900">
              <a:buAutoNum type="arabicPlain" startAt="2018"/>
            </a:pPr>
            <a:endParaRPr lang="en-PH" sz="2800" dirty="0">
              <a:latin typeface="Helvetica" charset="0"/>
              <a:ea typeface="Helvetica" charset="0"/>
              <a:cs typeface="Helvetica" charset="0"/>
            </a:endParaRPr>
          </a:p>
          <a:p>
            <a:endParaRPr lang="en-PH" sz="2800" dirty="0">
              <a:latin typeface="Helvetica" charset="0"/>
              <a:ea typeface="Helvetica" charset="0"/>
              <a:cs typeface="Helvetica" charset="0"/>
            </a:endParaRPr>
          </a:p>
        </p:txBody>
      </p:sp>
    </p:spTree>
    <p:extLst>
      <p:ext uri="{BB962C8B-B14F-4D97-AF65-F5344CB8AC3E}">
        <p14:creationId xmlns:p14="http://schemas.microsoft.com/office/powerpoint/2010/main" val="3080413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2417"/>
            <a:ext cx="8229600" cy="1143000"/>
          </a:xfrm>
        </p:spPr>
        <p:txBody>
          <a:bodyPr>
            <a:noAutofit/>
          </a:bodyPr>
          <a:lstStyle/>
          <a:p>
            <a:r>
              <a:rPr lang="en-PH" sz="3200" b="1" dirty="0">
                <a:latin typeface="Calibri" panose="020F0502020204030204" pitchFamily="34" charset="0"/>
                <a:cs typeface="Calibri" panose="020F0502020204030204" pitchFamily="34" charset="0"/>
              </a:rPr>
              <a:t>Benefits of PPST-RPMS Alignment to Teachers</a:t>
            </a:r>
          </a:p>
        </p:txBody>
      </p:sp>
      <p:sp>
        <p:nvSpPr>
          <p:cNvPr id="3" name="Content Placeholder 2"/>
          <p:cNvSpPr>
            <a:spLocks noGrp="1"/>
          </p:cNvSpPr>
          <p:nvPr>
            <p:ph idx="1"/>
          </p:nvPr>
        </p:nvSpPr>
        <p:spPr>
          <a:xfrm>
            <a:off x="160020" y="1675417"/>
            <a:ext cx="8823960" cy="4983480"/>
          </a:xfrm>
        </p:spPr>
        <p:txBody>
          <a:bodyPr>
            <a:normAutofit fontScale="32500" lnSpcReduction="20000"/>
          </a:bodyPr>
          <a:lstStyle/>
          <a:p>
            <a:r>
              <a:rPr lang="fil-PH" sz="9600" b="1" dirty="0">
                <a:solidFill>
                  <a:srgbClr val="5B9BD5">
                    <a:lumMod val="50000"/>
                  </a:srgbClr>
                </a:solidFill>
                <a:latin typeface="Calibri" panose="020F0502020204030204" pitchFamily="34" charset="0"/>
                <a:cs typeface="Calibri" panose="020F0502020204030204" pitchFamily="34" charset="0"/>
              </a:rPr>
              <a:t>Allows the </a:t>
            </a:r>
            <a:r>
              <a:rPr lang="fil-PH" sz="9600" b="1" dirty="0">
                <a:solidFill>
                  <a:schemeClr val="accent1"/>
                </a:solidFill>
                <a:latin typeface="Calibri" panose="020F0502020204030204" pitchFamily="34" charset="0"/>
                <a:cs typeface="Calibri" panose="020F0502020204030204" pitchFamily="34" charset="0"/>
              </a:rPr>
              <a:t>teachers to focus on teaching</a:t>
            </a:r>
            <a:r>
              <a:rPr lang="fil-PH" sz="9600" b="1" dirty="0">
                <a:solidFill>
                  <a:srgbClr val="5B9BD5">
                    <a:lumMod val="50000"/>
                  </a:srgbClr>
                </a:solidFill>
                <a:latin typeface="Calibri" panose="020F0502020204030204" pitchFamily="34" charset="0"/>
                <a:cs typeface="Calibri" panose="020F0502020204030204" pitchFamily="34" charset="0"/>
              </a:rPr>
              <a:t>;</a:t>
            </a:r>
          </a:p>
          <a:p>
            <a:pPr marL="0" indent="0">
              <a:buNone/>
            </a:pPr>
            <a:endParaRPr lang="fil-PH" sz="9600" b="1" dirty="0">
              <a:solidFill>
                <a:srgbClr val="5B9BD5">
                  <a:lumMod val="50000"/>
                </a:srgbClr>
              </a:solidFill>
              <a:latin typeface="Calibri" panose="020F0502020204030204" pitchFamily="34" charset="0"/>
              <a:cs typeface="Calibri" panose="020F0502020204030204" pitchFamily="34" charset="0"/>
            </a:endParaRPr>
          </a:p>
          <a:p>
            <a:r>
              <a:rPr lang="en-PH" sz="9600" b="1" dirty="0">
                <a:solidFill>
                  <a:schemeClr val="accent1"/>
                </a:solidFill>
                <a:latin typeface="Calibri" panose="020F0502020204030204" pitchFamily="34" charset="0"/>
                <a:cs typeface="Calibri" panose="020F0502020204030204" pitchFamily="34" charset="0"/>
              </a:rPr>
              <a:t>Resolve issues of Teachers </a:t>
            </a:r>
            <a:r>
              <a:rPr lang="en-PH" sz="9500" b="1" dirty="0">
                <a:solidFill>
                  <a:srgbClr val="5B9BD5">
                    <a:lumMod val="50000"/>
                  </a:srgbClr>
                </a:solidFill>
                <a:latin typeface="Calibri" panose="020F0502020204030204" pitchFamily="34" charset="0"/>
                <a:cs typeface="Calibri" panose="020F0502020204030204" pitchFamily="34" charset="0"/>
              </a:rPr>
              <a:t>having difficulty coming up with the IPCRF </a:t>
            </a:r>
            <a:r>
              <a:rPr lang="en-PH" sz="9600" b="1" dirty="0">
                <a:solidFill>
                  <a:srgbClr val="5B9BD5">
                    <a:lumMod val="50000"/>
                  </a:srgbClr>
                </a:solidFill>
                <a:latin typeface="Calibri" panose="020F0502020204030204" pitchFamily="34" charset="0"/>
                <a:cs typeface="Calibri" panose="020F0502020204030204" pitchFamily="34" charset="0"/>
              </a:rPr>
              <a:t>and compiling voluminous and irrelevant MOVs.</a:t>
            </a:r>
          </a:p>
          <a:p>
            <a:endParaRPr lang="en-PH" sz="9600" b="1" dirty="0">
              <a:solidFill>
                <a:srgbClr val="5B9BD5">
                  <a:lumMod val="50000"/>
                </a:srgbClr>
              </a:solidFill>
              <a:latin typeface="Calibri" panose="020F0502020204030204" pitchFamily="34" charset="0"/>
              <a:cs typeface="Calibri" panose="020F0502020204030204" pitchFamily="34" charset="0"/>
            </a:endParaRPr>
          </a:p>
          <a:p>
            <a:r>
              <a:rPr lang="en-PH" sz="9600" b="1" dirty="0">
                <a:solidFill>
                  <a:schemeClr val="accent1"/>
                </a:solidFill>
                <a:latin typeface="Calibri" panose="020F0502020204030204" pitchFamily="34" charset="0"/>
                <a:cs typeface="Calibri" panose="020F0502020204030204" pitchFamily="34" charset="0"/>
              </a:rPr>
              <a:t>Simplify process </a:t>
            </a:r>
            <a:r>
              <a:rPr lang="en-PH" sz="9600" b="1" dirty="0">
                <a:solidFill>
                  <a:srgbClr val="5B9BD5">
                    <a:lumMod val="50000"/>
                  </a:srgbClr>
                </a:solidFill>
                <a:latin typeface="Calibri" panose="020F0502020204030204" pitchFamily="34" charset="0"/>
                <a:cs typeface="Calibri" panose="020F0502020204030204" pitchFamily="34" charset="0"/>
              </a:rPr>
              <a:t>for our teachers to understand PPST and RPMS (one document only) and aligning it with other HR system;</a:t>
            </a:r>
            <a:endParaRPr lang="fil-PH" sz="9600" b="1" dirty="0">
              <a:solidFill>
                <a:srgbClr val="5B9BD5">
                  <a:lumMod val="50000"/>
                </a:srgbClr>
              </a:solidFill>
              <a:latin typeface="Calibri" panose="020F0502020204030204" pitchFamily="34" charset="0"/>
              <a:cs typeface="Calibri" panose="020F0502020204030204" pitchFamily="34" charset="0"/>
            </a:endParaRPr>
          </a:p>
          <a:p>
            <a:endParaRPr lang="fil-PH" sz="9600" b="1" dirty="0">
              <a:solidFill>
                <a:srgbClr val="5B9BD5">
                  <a:lumMod val="50000"/>
                </a:srgbClr>
              </a:solidFill>
              <a:latin typeface="Calibri" panose="020F0502020204030204" pitchFamily="34" charset="0"/>
              <a:cs typeface="Calibri" panose="020F0502020204030204" pitchFamily="34" charset="0"/>
            </a:endParaRPr>
          </a:p>
          <a:p>
            <a:pPr marL="0" indent="0">
              <a:buNone/>
            </a:pPr>
            <a:endParaRPr lang="en-PH" dirty="0"/>
          </a:p>
        </p:txBody>
      </p:sp>
      <p:sp>
        <p:nvSpPr>
          <p:cNvPr id="4" name="Slide Number Placeholder 3"/>
          <p:cNvSpPr>
            <a:spLocks noGrp="1"/>
          </p:cNvSpPr>
          <p:nvPr>
            <p:ph type="sldNum" sz="quarter" idx="4294967295"/>
          </p:nvPr>
        </p:nvSpPr>
        <p:spPr/>
        <p:txBody>
          <a:bodyPr/>
          <a:lstStyle/>
          <a:p>
            <a:pPr>
              <a:defRPr/>
            </a:pPr>
            <a:fld id="{40CEB23D-5D9C-424D-A4B8-74E3F10BC318}" type="slidenum">
              <a:rPr lang="fil-PH">
                <a:solidFill>
                  <a:prstClr val="white"/>
                </a:solidFill>
                <a:latin typeface="Bookman Old Style" pitchFamily="18" charset="0"/>
              </a:rPr>
              <a:pPr>
                <a:defRPr/>
              </a:pPr>
              <a:t>12</a:t>
            </a:fld>
            <a:endParaRPr lang="fil-PH" dirty="0">
              <a:solidFill>
                <a:prstClr val="white"/>
              </a:solidFill>
              <a:latin typeface="Bookman Old Style" pitchFamily="18" charset="0"/>
            </a:endParaRPr>
          </a:p>
        </p:txBody>
      </p:sp>
    </p:spTree>
    <p:extLst>
      <p:ext uri="{BB962C8B-B14F-4D97-AF65-F5344CB8AC3E}">
        <p14:creationId xmlns:p14="http://schemas.microsoft.com/office/powerpoint/2010/main" val="3577875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3423"/>
            <a:ext cx="8229600" cy="1143000"/>
          </a:xfrm>
        </p:spPr>
        <p:txBody>
          <a:bodyPr>
            <a:noAutofit/>
          </a:bodyPr>
          <a:lstStyle/>
          <a:p>
            <a:r>
              <a:rPr lang="en-PH" sz="3200" b="1" dirty="0">
                <a:latin typeface="Calibri" panose="020F0502020204030204" pitchFamily="34" charset="0"/>
                <a:cs typeface="Calibri" panose="020F0502020204030204" pitchFamily="34" charset="0"/>
              </a:rPr>
              <a:t>Benefits of PPST-RPMS Alignment to Teachers</a:t>
            </a:r>
          </a:p>
        </p:txBody>
      </p:sp>
      <p:sp>
        <p:nvSpPr>
          <p:cNvPr id="3" name="Content Placeholder 2"/>
          <p:cNvSpPr>
            <a:spLocks noGrp="1"/>
          </p:cNvSpPr>
          <p:nvPr>
            <p:ph idx="1"/>
          </p:nvPr>
        </p:nvSpPr>
        <p:spPr>
          <a:xfrm>
            <a:off x="160020" y="1616423"/>
            <a:ext cx="8823960" cy="4983480"/>
          </a:xfrm>
        </p:spPr>
        <p:txBody>
          <a:bodyPr>
            <a:normAutofit/>
          </a:bodyPr>
          <a:lstStyle/>
          <a:p>
            <a:r>
              <a:rPr lang="fil-PH" sz="3100" b="1" dirty="0">
                <a:solidFill>
                  <a:srgbClr val="5B9BD5">
                    <a:lumMod val="50000"/>
                  </a:srgbClr>
                </a:solidFill>
                <a:latin typeface="Calibri" panose="020F0502020204030204" pitchFamily="34" charset="0"/>
                <a:cs typeface="Calibri" panose="020F0502020204030204" pitchFamily="34" charset="0"/>
              </a:rPr>
              <a:t>Engages teachers to </a:t>
            </a:r>
            <a:r>
              <a:rPr lang="fil-PH" sz="3100" b="1" dirty="0">
                <a:solidFill>
                  <a:schemeClr val="accent1"/>
                </a:solidFill>
                <a:latin typeface="Calibri" panose="020F0502020204030204" pitchFamily="34" charset="0"/>
                <a:cs typeface="Calibri" panose="020F0502020204030204" pitchFamily="34" charset="0"/>
              </a:rPr>
              <a:t>embrace ongoing professional learning</a:t>
            </a:r>
            <a:r>
              <a:rPr lang="fil-PH" sz="3100" b="1" dirty="0">
                <a:solidFill>
                  <a:srgbClr val="5B9BD5">
                    <a:lumMod val="50000"/>
                  </a:srgbClr>
                </a:solidFill>
                <a:latin typeface="Calibri" panose="020F0502020204030204" pitchFamily="34" charset="0"/>
                <a:cs typeface="Calibri" panose="020F0502020204030204" pitchFamily="34" charset="0"/>
              </a:rPr>
              <a:t> for their professional development to enhance their own teaching; and</a:t>
            </a:r>
          </a:p>
          <a:p>
            <a:pPr marL="0" indent="0">
              <a:buNone/>
            </a:pPr>
            <a:endParaRPr lang="fil-PH" sz="3100" b="1" dirty="0">
              <a:solidFill>
                <a:srgbClr val="5B9BD5">
                  <a:lumMod val="50000"/>
                </a:srgbClr>
              </a:solidFill>
              <a:latin typeface="Calibri" panose="020F0502020204030204" pitchFamily="34" charset="0"/>
              <a:cs typeface="Calibri" panose="020F0502020204030204" pitchFamily="34" charset="0"/>
            </a:endParaRPr>
          </a:p>
          <a:p>
            <a:r>
              <a:rPr lang="fil-PH" sz="3100" b="1" dirty="0">
                <a:solidFill>
                  <a:srgbClr val="5B9BD5">
                    <a:lumMod val="50000"/>
                  </a:srgbClr>
                </a:solidFill>
                <a:latin typeface="Calibri" panose="020F0502020204030204" pitchFamily="34" charset="0"/>
                <a:cs typeface="Calibri" panose="020F0502020204030204" pitchFamily="34" charset="0"/>
              </a:rPr>
              <a:t>Provides a framework of </a:t>
            </a:r>
            <a:r>
              <a:rPr lang="fil-PH" sz="3100" b="1" dirty="0">
                <a:solidFill>
                  <a:schemeClr val="accent1"/>
                </a:solidFill>
                <a:latin typeface="Calibri" panose="020F0502020204030204" pitchFamily="34" charset="0"/>
                <a:cs typeface="Calibri" panose="020F0502020204030204" pitchFamily="34" charset="0"/>
              </a:rPr>
              <a:t>uniform measures to assess</a:t>
            </a:r>
            <a:r>
              <a:rPr lang="fil-PH" sz="3100" b="1" dirty="0">
                <a:solidFill>
                  <a:srgbClr val="5B9BD5">
                    <a:lumMod val="50000"/>
                  </a:srgbClr>
                </a:solidFill>
                <a:latin typeface="Calibri" panose="020F0502020204030204" pitchFamily="34" charset="0"/>
                <a:cs typeface="Calibri" panose="020F0502020204030204" pitchFamily="34" charset="0"/>
              </a:rPr>
              <a:t> teacher performance; a basis for a </a:t>
            </a:r>
            <a:r>
              <a:rPr lang="en-PH" sz="3100" b="1" dirty="0">
                <a:solidFill>
                  <a:srgbClr val="5B9BD5">
                    <a:lumMod val="50000"/>
                  </a:srgbClr>
                </a:solidFill>
                <a:latin typeface="Calibri" panose="020F0502020204030204" pitchFamily="34" charset="0"/>
                <a:cs typeface="Calibri" panose="020F0502020204030204" pitchFamily="34" charset="0"/>
              </a:rPr>
              <a:t>more objective and fair dialogue about performance, development and career related issues.</a:t>
            </a:r>
          </a:p>
          <a:p>
            <a:endParaRPr lang="fil-PH" sz="2800" b="1" dirty="0">
              <a:solidFill>
                <a:srgbClr val="5B9BD5">
                  <a:lumMod val="50000"/>
                </a:srgbClr>
              </a:solidFill>
              <a:latin typeface="Calibri" panose="020F0502020204030204" pitchFamily="34" charset="0"/>
              <a:cs typeface="Calibri" panose="020F0502020204030204" pitchFamily="34" charset="0"/>
            </a:endParaRPr>
          </a:p>
          <a:p>
            <a:pPr marL="0" indent="0">
              <a:buNone/>
            </a:pPr>
            <a:endParaRPr lang="en-PH" sz="2800" dirty="0"/>
          </a:p>
        </p:txBody>
      </p:sp>
      <p:sp>
        <p:nvSpPr>
          <p:cNvPr id="4" name="Slide Number Placeholder 3"/>
          <p:cNvSpPr>
            <a:spLocks noGrp="1"/>
          </p:cNvSpPr>
          <p:nvPr>
            <p:ph type="sldNum" sz="quarter" idx="4294967295"/>
          </p:nvPr>
        </p:nvSpPr>
        <p:spPr/>
        <p:txBody>
          <a:bodyPr/>
          <a:lstStyle/>
          <a:p>
            <a:pPr>
              <a:defRPr/>
            </a:pPr>
            <a:fld id="{40CEB23D-5D9C-424D-A4B8-74E3F10BC318}" type="slidenum">
              <a:rPr lang="fil-PH">
                <a:solidFill>
                  <a:prstClr val="white"/>
                </a:solidFill>
                <a:latin typeface="Bookman Old Style" pitchFamily="18" charset="0"/>
              </a:rPr>
              <a:pPr>
                <a:defRPr/>
              </a:pPr>
              <a:t>13</a:t>
            </a:fld>
            <a:endParaRPr lang="fil-PH" dirty="0">
              <a:solidFill>
                <a:prstClr val="white"/>
              </a:solidFill>
              <a:latin typeface="Bookman Old Style" pitchFamily="18" charset="0"/>
            </a:endParaRPr>
          </a:p>
        </p:txBody>
      </p:sp>
    </p:spTree>
    <p:extLst>
      <p:ext uri="{BB962C8B-B14F-4D97-AF65-F5344CB8AC3E}">
        <p14:creationId xmlns:p14="http://schemas.microsoft.com/office/powerpoint/2010/main" val="3425875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150484" y="1449808"/>
            <a:ext cx="5364698" cy="4589117"/>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Helvetica" charset="0"/>
              <a:ea typeface="Helvetica" charset="0"/>
              <a:cs typeface="Helvetica" charset="0"/>
            </a:endParaRPr>
          </a:p>
        </p:txBody>
      </p:sp>
      <p:sp>
        <p:nvSpPr>
          <p:cNvPr id="5" name="Rectangle 4"/>
          <p:cNvSpPr/>
          <p:nvPr/>
        </p:nvSpPr>
        <p:spPr>
          <a:xfrm>
            <a:off x="467644" y="1720129"/>
            <a:ext cx="1191728" cy="3130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Helvetica" charset="0"/>
                <a:ea typeface="Helvetica" charset="0"/>
                <a:cs typeface="Helvetica" charset="0"/>
              </a:rPr>
              <a:t>Teacher I-III</a:t>
            </a:r>
          </a:p>
        </p:txBody>
      </p:sp>
      <p:sp>
        <p:nvSpPr>
          <p:cNvPr id="6" name="Rectangle 5"/>
          <p:cNvSpPr/>
          <p:nvPr/>
        </p:nvSpPr>
        <p:spPr>
          <a:xfrm>
            <a:off x="285014" y="2109260"/>
            <a:ext cx="1620330" cy="7782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latin typeface="Helvetica" charset="0"/>
                <a:ea typeface="Helvetica" charset="0"/>
                <a:cs typeface="Helvetica" charset="0"/>
              </a:rPr>
              <a:t>RPMS Tool for Proficient Teachers</a:t>
            </a:r>
            <a:endParaRPr lang="en-US" sz="1500" dirty="0">
              <a:latin typeface="Helvetica" charset="0"/>
              <a:ea typeface="Helvetica" charset="0"/>
              <a:cs typeface="Helvetica" charset="0"/>
            </a:endParaRPr>
          </a:p>
        </p:txBody>
      </p:sp>
      <p:cxnSp>
        <p:nvCxnSpPr>
          <p:cNvPr id="12" name="Straight Arrow Connector 11"/>
          <p:cNvCxnSpPr>
            <a:stCxn id="6" idx="3"/>
            <a:endCxn id="17" idx="1"/>
          </p:cNvCxnSpPr>
          <p:nvPr/>
        </p:nvCxnSpPr>
        <p:spPr>
          <a:xfrm flipV="1">
            <a:off x="1905346" y="2091353"/>
            <a:ext cx="385483" cy="40702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3"/>
            <a:endCxn id="18" idx="1"/>
          </p:cNvCxnSpPr>
          <p:nvPr/>
        </p:nvCxnSpPr>
        <p:spPr>
          <a:xfrm>
            <a:off x="1905343" y="2498378"/>
            <a:ext cx="375776" cy="6977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290827" y="1595065"/>
            <a:ext cx="1240342" cy="1015663"/>
          </a:xfrm>
          <a:prstGeom prst="rect">
            <a:avLst/>
          </a:prstGeom>
          <a:noFill/>
          <a:ln>
            <a:solidFill>
              <a:schemeClr val="accent1"/>
            </a:solidFill>
          </a:ln>
        </p:spPr>
        <p:txBody>
          <a:bodyPr wrap="square" rtlCol="0">
            <a:spAutoFit/>
          </a:bodyPr>
          <a:lstStyle/>
          <a:p>
            <a:r>
              <a:rPr lang="en-US" sz="1500">
                <a:latin typeface="Helvetica" charset="0"/>
                <a:ea typeface="Helvetica" charset="0"/>
                <a:cs typeface="Helvetica" charset="0"/>
              </a:rPr>
              <a:t>Proficient Teacher Indicators are met</a:t>
            </a:r>
          </a:p>
        </p:txBody>
      </p:sp>
      <p:sp>
        <p:nvSpPr>
          <p:cNvPr id="18" name="TextBox 17"/>
          <p:cNvSpPr txBox="1"/>
          <p:nvPr/>
        </p:nvSpPr>
        <p:spPr>
          <a:xfrm>
            <a:off x="2281120" y="2699850"/>
            <a:ext cx="1250048" cy="1015663"/>
          </a:xfrm>
          <a:prstGeom prst="rect">
            <a:avLst/>
          </a:prstGeom>
          <a:noFill/>
          <a:ln>
            <a:solidFill>
              <a:schemeClr val="accent1"/>
            </a:solidFill>
          </a:ln>
        </p:spPr>
        <p:txBody>
          <a:bodyPr wrap="square" rtlCol="0">
            <a:spAutoFit/>
          </a:bodyPr>
          <a:lstStyle/>
          <a:p>
            <a:r>
              <a:rPr lang="en-US" sz="1500" dirty="0">
                <a:latin typeface="Helvetica" charset="0"/>
                <a:ea typeface="Helvetica" charset="0"/>
                <a:cs typeface="Helvetica" charset="0"/>
              </a:rPr>
              <a:t>Proficient Teacher  Indicators are not met</a:t>
            </a:r>
          </a:p>
        </p:txBody>
      </p:sp>
      <p:sp>
        <p:nvSpPr>
          <p:cNvPr id="19" name="TextBox 18"/>
          <p:cNvSpPr txBox="1"/>
          <p:nvPr/>
        </p:nvSpPr>
        <p:spPr>
          <a:xfrm>
            <a:off x="3701289" y="1592624"/>
            <a:ext cx="1401711" cy="1015663"/>
          </a:xfrm>
          <a:prstGeom prst="rect">
            <a:avLst/>
          </a:prstGeom>
          <a:noFill/>
        </p:spPr>
        <p:txBody>
          <a:bodyPr wrap="square" rtlCol="0">
            <a:spAutoFit/>
          </a:bodyPr>
          <a:lstStyle/>
          <a:p>
            <a:r>
              <a:rPr lang="en-US" sz="1500" dirty="0">
                <a:latin typeface="Helvetica" charset="0"/>
                <a:ea typeface="Helvetica" charset="0"/>
                <a:cs typeface="Helvetica" charset="0"/>
              </a:rPr>
              <a:t>Outstanding? Very Satisfactory? Satisfactory?</a:t>
            </a:r>
          </a:p>
        </p:txBody>
      </p:sp>
      <p:sp>
        <p:nvSpPr>
          <p:cNvPr id="20" name="TextBox 19"/>
          <p:cNvSpPr txBox="1"/>
          <p:nvPr/>
        </p:nvSpPr>
        <p:spPr>
          <a:xfrm>
            <a:off x="3705560" y="2699850"/>
            <a:ext cx="1882920" cy="1015663"/>
          </a:xfrm>
          <a:prstGeom prst="rect">
            <a:avLst/>
          </a:prstGeom>
          <a:noFill/>
        </p:spPr>
        <p:txBody>
          <a:bodyPr wrap="square" rtlCol="0">
            <a:spAutoFit/>
          </a:bodyPr>
          <a:lstStyle/>
          <a:p>
            <a:r>
              <a:rPr lang="en-US" sz="1500" dirty="0">
                <a:latin typeface="Helvetica" charset="0"/>
                <a:ea typeface="Helvetica" charset="0"/>
                <a:cs typeface="Helvetica" charset="0"/>
              </a:rPr>
              <a:t>Support for professional development to meet the indicators</a:t>
            </a:r>
          </a:p>
        </p:txBody>
      </p:sp>
      <p:sp>
        <p:nvSpPr>
          <p:cNvPr id="34" name="Rectangle 33"/>
          <p:cNvSpPr/>
          <p:nvPr/>
        </p:nvSpPr>
        <p:spPr>
          <a:xfrm>
            <a:off x="467644" y="3476987"/>
            <a:ext cx="1391044" cy="281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Helvetica" charset="0"/>
                <a:ea typeface="Helvetica" charset="0"/>
                <a:cs typeface="Helvetica" charset="0"/>
              </a:rPr>
              <a:t>Master </a:t>
            </a:r>
          </a:p>
          <a:p>
            <a:pPr algn="ctr"/>
            <a:r>
              <a:rPr lang="en-US" sz="1500" dirty="0">
                <a:solidFill>
                  <a:schemeClr val="tx1"/>
                </a:solidFill>
                <a:latin typeface="Helvetica" charset="0"/>
                <a:ea typeface="Helvetica" charset="0"/>
                <a:cs typeface="Helvetica" charset="0"/>
              </a:rPr>
              <a:t>Teacher I-IV</a:t>
            </a:r>
          </a:p>
        </p:txBody>
      </p:sp>
      <p:sp>
        <p:nvSpPr>
          <p:cNvPr id="35" name="Rectangle 34"/>
          <p:cNvSpPr/>
          <p:nvPr/>
        </p:nvSpPr>
        <p:spPr>
          <a:xfrm>
            <a:off x="287283" y="3942167"/>
            <a:ext cx="1642393" cy="9346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latin typeface="Helvetica" charset="0"/>
                <a:ea typeface="Helvetica" charset="0"/>
                <a:cs typeface="Helvetica" charset="0"/>
              </a:rPr>
              <a:t>RPMS Tool for Highly Proficient Teachers</a:t>
            </a:r>
          </a:p>
        </p:txBody>
      </p:sp>
      <p:sp>
        <p:nvSpPr>
          <p:cNvPr id="38" name="TextBox 37"/>
          <p:cNvSpPr txBox="1"/>
          <p:nvPr/>
        </p:nvSpPr>
        <p:spPr>
          <a:xfrm>
            <a:off x="2272404" y="3758806"/>
            <a:ext cx="1229587" cy="784830"/>
          </a:xfrm>
          <a:prstGeom prst="rect">
            <a:avLst/>
          </a:prstGeom>
          <a:noFill/>
          <a:ln>
            <a:solidFill>
              <a:schemeClr val="accent1"/>
            </a:solidFill>
          </a:ln>
        </p:spPr>
        <p:txBody>
          <a:bodyPr wrap="square" rtlCol="0">
            <a:spAutoFit/>
          </a:bodyPr>
          <a:lstStyle/>
          <a:p>
            <a:r>
              <a:rPr lang="en-US" sz="1500" dirty="0">
                <a:latin typeface="Helvetica" charset="0"/>
                <a:ea typeface="Helvetica" charset="0"/>
                <a:cs typeface="Helvetica" charset="0"/>
              </a:rPr>
              <a:t>HP Teacher Indicators are met</a:t>
            </a:r>
          </a:p>
        </p:txBody>
      </p:sp>
      <p:sp>
        <p:nvSpPr>
          <p:cNvPr id="39" name="TextBox 38"/>
          <p:cNvSpPr txBox="1"/>
          <p:nvPr/>
        </p:nvSpPr>
        <p:spPr>
          <a:xfrm>
            <a:off x="2267702" y="4625329"/>
            <a:ext cx="1263466" cy="784830"/>
          </a:xfrm>
          <a:prstGeom prst="rect">
            <a:avLst/>
          </a:prstGeom>
          <a:noFill/>
          <a:ln>
            <a:solidFill>
              <a:schemeClr val="accent1"/>
            </a:solidFill>
          </a:ln>
        </p:spPr>
        <p:txBody>
          <a:bodyPr wrap="square" rtlCol="0">
            <a:spAutoFit/>
          </a:bodyPr>
          <a:lstStyle/>
          <a:p>
            <a:r>
              <a:rPr lang="en-US" sz="1500" dirty="0">
                <a:latin typeface="Helvetica" charset="0"/>
                <a:ea typeface="Helvetica" charset="0"/>
                <a:cs typeface="Helvetica" charset="0"/>
              </a:rPr>
              <a:t>HP Teacher  Indicators are not met</a:t>
            </a:r>
          </a:p>
        </p:txBody>
      </p:sp>
      <p:sp>
        <p:nvSpPr>
          <p:cNvPr id="40" name="TextBox 39"/>
          <p:cNvSpPr txBox="1"/>
          <p:nvPr/>
        </p:nvSpPr>
        <p:spPr>
          <a:xfrm>
            <a:off x="3691042" y="3720843"/>
            <a:ext cx="1401711" cy="1015663"/>
          </a:xfrm>
          <a:prstGeom prst="rect">
            <a:avLst/>
          </a:prstGeom>
          <a:noFill/>
        </p:spPr>
        <p:txBody>
          <a:bodyPr wrap="square" rtlCol="0">
            <a:spAutoFit/>
          </a:bodyPr>
          <a:lstStyle/>
          <a:p>
            <a:r>
              <a:rPr lang="en-US" sz="1500" dirty="0">
                <a:latin typeface="Helvetica" charset="0"/>
                <a:ea typeface="Helvetica" charset="0"/>
                <a:cs typeface="Helvetica" charset="0"/>
              </a:rPr>
              <a:t>Outstanding? Very Satisfactory? Satisfactory?</a:t>
            </a:r>
          </a:p>
        </p:txBody>
      </p:sp>
      <p:sp>
        <p:nvSpPr>
          <p:cNvPr id="41" name="TextBox 40"/>
          <p:cNvSpPr txBox="1"/>
          <p:nvPr/>
        </p:nvSpPr>
        <p:spPr>
          <a:xfrm>
            <a:off x="3701289" y="4723226"/>
            <a:ext cx="1887193" cy="1015663"/>
          </a:xfrm>
          <a:prstGeom prst="rect">
            <a:avLst/>
          </a:prstGeom>
          <a:noFill/>
        </p:spPr>
        <p:txBody>
          <a:bodyPr wrap="square" rtlCol="0">
            <a:spAutoFit/>
          </a:bodyPr>
          <a:lstStyle/>
          <a:p>
            <a:r>
              <a:rPr lang="en-US" sz="1500" dirty="0">
                <a:latin typeface="Helvetica" charset="0"/>
                <a:ea typeface="Helvetica" charset="0"/>
                <a:cs typeface="Helvetica" charset="0"/>
              </a:rPr>
              <a:t>Support for professional development to meet the indicators</a:t>
            </a:r>
          </a:p>
        </p:txBody>
      </p:sp>
      <p:cxnSp>
        <p:nvCxnSpPr>
          <p:cNvPr id="49" name="Straight Arrow Connector 48"/>
          <p:cNvCxnSpPr/>
          <p:nvPr/>
        </p:nvCxnSpPr>
        <p:spPr>
          <a:xfrm flipV="1">
            <a:off x="1914647" y="4048995"/>
            <a:ext cx="384883" cy="3625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1911101" y="4448326"/>
            <a:ext cx="375177" cy="44740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2" name="Group 66"/>
          <p:cNvGrpSpPr/>
          <p:nvPr/>
        </p:nvGrpSpPr>
        <p:grpSpPr>
          <a:xfrm>
            <a:off x="5857911" y="2052897"/>
            <a:ext cx="1494821" cy="1494821"/>
            <a:chOff x="7137005" y="1789419"/>
            <a:chExt cx="2657458" cy="2657457"/>
          </a:xfrm>
        </p:grpSpPr>
        <p:sp>
          <p:nvSpPr>
            <p:cNvPr id="56" name="Oval 55"/>
            <p:cNvSpPr/>
            <p:nvPr/>
          </p:nvSpPr>
          <p:spPr>
            <a:xfrm>
              <a:off x="7137005" y="1789419"/>
              <a:ext cx="2657458" cy="2657457"/>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latin typeface="Helvetica" charset="0"/>
                <a:ea typeface="Helvetica" charset="0"/>
                <a:cs typeface="Helvetica" charset="0"/>
              </a:endParaRPr>
            </a:p>
          </p:txBody>
        </p:sp>
        <p:sp>
          <p:nvSpPr>
            <p:cNvPr id="51" name="TextBox 50"/>
            <p:cNvSpPr txBox="1"/>
            <p:nvPr/>
          </p:nvSpPr>
          <p:spPr>
            <a:xfrm>
              <a:off x="7166034" y="2328176"/>
              <a:ext cx="2585588" cy="1395252"/>
            </a:xfrm>
            <a:prstGeom prst="rect">
              <a:avLst/>
            </a:prstGeom>
            <a:noFill/>
          </p:spPr>
          <p:txBody>
            <a:bodyPr wrap="square" rtlCol="0">
              <a:spAutoFit/>
            </a:bodyPr>
            <a:lstStyle/>
            <a:p>
              <a:pPr algn="ctr"/>
              <a:r>
                <a:rPr lang="en-US" sz="1500" dirty="0">
                  <a:latin typeface="Helvetica" charset="0"/>
                  <a:ea typeface="Helvetica" charset="0"/>
                  <a:cs typeface="Helvetica" charset="0"/>
                </a:rPr>
                <a:t>SY 2020-2021</a:t>
              </a:r>
            </a:p>
            <a:p>
              <a:pPr algn="ctr"/>
              <a:r>
                <a:rPr lang="en-US" sz="1500" dirty="0">
                  <a:latin typeface="Helvetica" charset="0"/>
                  <a:ea typeface="Helvetica" charset="0"/>
                  <a:cs typeface="Helvetica" charset="0"/>
                </a:rPr>
                <a:t> (2019) </a:t>
              </a:r>
            </a:p>
            <a:p>
              <a:pPr algn="ctr"/>
              <a:r>
                <a:rPr lang="en-US" sz="1500" dirty="0">
                  <a:latin typeface="Helvetica" charset="0"/>
                  <a:ea typeface="Helvetica" charset="0"/>
                  <a:cs typeface="Helvetica" charset="0"/>
                </a:rPr>
                <a:t>+12 Indicators </a:t>
              </a:r>
            </a:p>
          </p:txBody>
        </p:sp>
      </p:grpSp>
      <p:sp>
        <p:nvSpPr>
          <p:cNvPr id="53" name="TextBox 52"/>
          <p:cNvSpPr txBox="1"/>
          <p:nvPr/>
        </p:nvSpPr>
        <p:spPr>
          <a:xfrm>
            <a:off x="285014" y="670156"/>
            <a:ext cx="4476070" cy="553998"/>
          </a:xfrm>
          <a:prstGeom prst="rect">
            <a:avLst/>
          </a:prstGeom>
          <a:noFill/>
        </p:spPr>
        <p:txBody>
          <a:bodyPr wrap="square" rtlCol="0">
            <a:spAutoFit/>
          </a:bodyPr>
          <a:lstStyle/>
          <a:p>
            <a:r>
              <a:rPr lang="en-US" sz="1500" b="1" dirty="0">
                <a:latin typeface="Helvetica" charset="0"/>
                <a:ea typeface="Helvetica" charset="0"/>
                <a:cs typeface="Helvetica" charset="0"/>
              </a:rPr>
              <a:t>SY 2018-2019 and SY 2019-2020  - 12 RPMS Indicators (baseline/</a:t>
            </a:r>
            <a:r>
              <a:rPr lang="en-US" sz="1500" b="1" dirty="0">
                <a:solidFill>
                  <a:srgbClr val="0000FF"/>
                </a:solidFill>
                <a:latin typeface="Helvetica" charset="0"/>
                <a:ea typeface="Helvetica" charset="0"/>
                <a:cs typeface="Helvetica" charset="0"/>
              </a:rPr>
              <a:t>minimum </a:t>
            </a:r>
            <a:r>
              <a:rPr lang="en-US" sz="1500" b="1" dirty="0">
                <a:latin typeface="Helvetica" charset="0"/>
                <a:ea typeface="Helvetica" charset="0"/>
                <a:cs typeface="Helvetica" charset="0"/>
              </a:rPr>
              <a:t>expectations)</a:t>
            </a:r>
          </a:p>
        </p:txBody>
      </p:sp>
      <p:grpSp>
        <p:nvGrpSpPr>
          <p:cNvPr id="3" name="Group 67"/>
          <p:cNvGrpSpPr/>
          <p:nvPr/>
        </p:nvGrpSpPr>
        <p:grpSpPr>
          <a:xfrm>
            <a:off x="7596433" y="2084927"/>
            <a:ext cx="1488574" cy="1478346"/>
            <a:chOff x="9884655" y="2214551"/>
            <a:chExt cx="2193526" cy="2178454"/>
          </a:xfrm>
        </p:grpSpPr>
        <p:sp>
          <p:nvSpPr>
            <p:cNvPr id="57" name="Oval 56"/>
            <p:cNvSpPr/>
            <p:nvPr/>
          </p:nvSpPr>
          <p:spPr>
            <a:xfrm>
              <a:off x="9884655" y="2214551"/>
              <a:ext cx="2178454" cy="2178454"/>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latin typeface="Helvetica" charset="0"/>
                <a:ea typeface="Helvetica" charset="0"/>
                <a:cs typeface="Helvetica" charset="0"/>
              </a:endParaRPr>
            </a:p>
          </p:txBody>
        </p:sp>
        <p:sp>
          <p:nvSpPr>
            <p:cNvPr id="55" name="TextBox 54"/>
            <p:cNvSpPr txBox="1"/>
            <p:nvPr/>
          </p:nvSpPr>
          <p:spPr>
            <a:xfrm>
              <a:off x="9896348" y="2857649"/>
              <a:ext cx="2181833" cy="816358"/>
            </a:xfrm>
            <a:prstGeom prst="rect">
              <a:avLst/>
            </a:prstGeom>
            <a:noFill/>
          </p:spPr>
          <p:txBody>
            <a:bodyPr wrap="square" rtlCol="0">
              <a:spAutoFit/>
            </a:bodyPr>
            <a:lstStyle/>
            <a:p>
              <a:pPr algn="ctr"/>
              <a:r>
                <a:rPr lang="en-US" sz="1500" dirty="0">
                  <a:latin typeface="Helvetica" charset="0"/>
                  <a:ea typeface="Helvetica" charset="0"/>
                  <a:cs typeface="Helvetica" charset="0"/>
                </a:rPr>
                <a:t>SY 2021-2022</a:t>
              </a:r>
            </a:p>
            <a:p>
              <a:pPr algn="ctr"/>
              <a:r>
                <a:rPr lang="en-US" sz="1500" dirty="0">
                  <a:latin typeface="Helvetica" charset="0"/>
                  <a:ea typeface="Helvetica" charset="0"/>
                  <a:cs typeface="Helvetica" charset="0"/>
                </a:rPr>
                <a:t>+ 13 Indicators </a:t>
              </a:r>
            </a:p>
          </p:txBody>
        </p:sp>
      </p:grpSp>
      <p:sp>
        <p:nvSpPr>
          <p:cNvPr id="64" name="Right Arrow 63"/>
          <p:cNvSpPr/>
          <p:nvPr/>
        </p:nvSpPr>
        <p:spPr>
          <a:xfrm>
            <a:off x="5356085" y="2278955"/>
            <a:ext cx="402800" cy="10308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Helvetica" charset="0"/>
              <a:ea typeface="Helvetica" charset="0"/>
              <a:cs typeface="Helvetica" charset="0"/>
            </a:endParaRPr>
          </a:p>
        </p:txBody>
      </p:sp>
      <p:sp>
        <p:nvSpPr>
          <p:cNvPr id="65" name="Right Arrow 64"/>
          <p:cNvSpPr/>
          <p:nvPr/>
        </p:nvSpPr>
        <p:spPr>
          <a:xfrm>
            <a:off x="7362096" y="2639857"/>
            <a:ext cx="234339" cy="4896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latin typeface="Helvetica" charset="0"/>
              <a:ea typeface="Helvetica" charset="0"/>
              <a:cs typeface="Helvetica" charset="0"/>
            </a:endParaRPr>
          </a:p>
        </p:txBody>
      </p:sp>
      <p:cxnSp>
        <p:nvCxnSpPr>
          <p:cNvPr id="70" name="Straight Connector 69"/>
          <p:cNvCxnSpPr>
            <a:stCxn id="17" idx="3"/>
            <a:endCxn id="19" idx="1"/>
          </p:cNvCxnSpPr>
          <p:nvPr/>
        </p:nvCxnSpPr>
        <p:spPr>
          <a:xfrm flipV="1">
            <a:off x="3531170" y="2088914"/>
            <a:ext cx="170119" cy="244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532144" y="3221563"/>
            <a:ext cx="162632" cy="3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3501989" y="4139319"/>
            <a:ext cx="162632" cy="3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528408" y="5024783"/>
            <a:ext cx="162632" cy="36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3" name="Title 3"/>
          <p:cNvSpPr txBox="1">
            <a:spLocks/>
          </p:cNvSpPr>
          <p:nvPr/>
        </p:nvSpPr>
        <p:spPr>
          <a:xfrm>
            <a:off x="6003855" y="1196254"/>
            <a:ext cx="3034278" cy="52387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a:solidFill>
                  <a:srgbClr val="1040D4"/>
                </a:solidFill>
                <a:latin typeface="Helvetica" charset="0"/>
                <a:ea typeface="Helvetica" charset="0"/>
                <a:cs typeface="Helvetica" charset="0"/>
              </a:rPr>
              <a:t>Why use 2 RPMS Tools?</a:t>
            </a:r>
          </a:p>
        </p:txBody>
      </p:sp>
    </p:spTree>
    <p:extLst>
      <p:ext uri="{BB962C8B-B14F-4D97-AF65-F5344CB8AC3E}">
        <p14:creationId xmlns:p14="http://schemas.microsoft.com/office/powerpoint/2010/main" val="3983376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5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70"/>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500"/>
                                  </p:stCondLst>
                                  <p:childTnLst>
                                    <p:set>
                                      <p:cBhvr>
                                        <p:cTn id="24" dur="1" fill="hold">
                                          <p:stCondLst>
                                            <p:cond delay="0"/>
                                          </p:stCondLst>
                                        </p:cTn>
                                        <p:tgtEl>
                                          <p:spTgt spid="19"/>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16"/>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500"/>
                                  </p:stCondLst>
                                  <p:childTnLst>
                                    <p:set>
                                      <p:cBhvr>
                                        <p:cTn id="30" dur="1" fill="hold">
                                          <p:stCondLst>
                                            <p:cond delay="0"/>
                                          </p:stCondLst>
                                        </p:cTn>
                                        <p:tgtEl>
                                          <p:spTgt spid="18"/>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500"/>
                                  </p:stCondLst>
                                  <p:childTnLst>
                                    <p:set>
                                      <p:cBhvr>
                                        <p:cTn id="33" dur="1" fill="hold">
                                          <p:stCondLst>
                                            <p:cond delay="0"/>
                                          </p:stCondLst>
                                        </p:cTn>
                                        <p:tgtEl>
                                          <p:spTgt spid="73"/>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grpId="0" nodeType="afterEffect">
                                  <p:stCondLst>
                                    <p:cond delay="500"/>
                                  </p:stCondLst>
                                  <p:childTnLst>
                                    <p:set>
                                      <p:cBhvr>
                                        <p:cTn id="36" dur="1" fill="hold">
                                          <p:stCondLst>
                                            <p:cond delay="0"/>
                                          </p:stCondLst>
                                        </p:cTn>
                                        <p:tgtEl>
                                          <p:spTgt spid="20"/>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grpId="0" nodeType="afterEffect">
                                  <p:stCondLst>
                                    <p:cond delay="500"/>
                                  </p:stCondLst>
                                  <p:childTnLst>
                                    <p:set>
                                      <p:cBhvr>
                                        <p:cTn id="39" dur="1" fill="hold">
                                          <p:stCondLst>
                                            <p:cond delay="0"/>
                                          </p:stCondLst>
                                        </p:cTn>
                                        <p:tgtEl>
                                          <p:spTgt spid="34"/>
                                        </p:tgtEl>
                                        <p:attrNameLst>
                                          <p:attrName>style.visibility</p:attrName>
                                        </p:attrNameLst>
                                      </p:cBhvr>
                                      <p:to>
                                        <p:strVal val="visible"/>
                                      </p:to>
                                    </p:set>
                                  </p:childTnLst>
                                </p:cTn>
                              </p:par>
                            </p:childTnLst>
                          </p:cTn>
                        </p:par>
                        <p:par>
                          <p:cTn id="40" fill="hold">
                            <p:stCondLst>
                              <p:cond delay="6000"/>
                            </p:stCondLst>
                            <p:childTnLst>
                              <p:par>
                                <p:cTn id="41" presetID="1" presetClass="entr" presetSubtype="0" fill="hold" grpId="0" nodeType="afterEffect">
                                  <p:stCondLst>
                                    <p:cond delay="500"/>
                                  </p:stCondLst>
                                  <p:childTnLst>
                                    <p:set>
                                      <p:cBhvr>
                                        <p:cTn id="42" dur="1" fill="hold">
                                          <p:stCondLst>
                                            <p:cond delay="0"/>
                                          </p:stCondLst>
                                        </p:cTn>
                                        <p:tgtEl>
                                          <p:spTgt spid="35"/>
                                        </p:tgtEl>
                                        <p:attrNameLst>
                                          <p:attrName>style.visibility</p:attrName>
                                        </p:attrNameLst>
                                      </p:cBhvr>
                                      <p:to>
                                        <p:strVal val="visible"/>
                                      </p:to>
                                    </p:set>
                                  </p:childTnLst>
                                </p:cTn>
                              </p:par>
                            </p:childTnLst>
                          </p:cTn>
                        </p:par>
                        <p:par>
                          <p:cTn id="43" fill="hold">
                            <p:stCondLst>
                              <p:cond delay="6500"/>
                            </p:stCondLst>
                            <p:childTnLst>
                              <p:par>
                                <p:cTn id="44" presetID="1" presetClass="entr" presetSubtype="0" fill="hold" nodeType="afterEffect">
                                  <p:stCondLst>
                                    <p:cond delay="500"/>
                                  </p:stCondLst>
                                  <p:childTnLst>
                                    <p:set>
                                      <p:cBhvr>
                                        <p:cTn id="45" dur="1" fill="hold">
                                          <p:stCondLst>
                                            <p:cond delay="0"/>
                                          </p:stCondLst>
                                        </p:cTn>
                                        <p:tgtEl>
                                          <p:spTgt spid="49"/>
                                        </p:tgtEl>
                                        <p:attrNameLst>
                                          <p:attrName>style.visibility</p:attrName>
                                        </p:attrNameLst>
                                      </p:cBhvr>
                                      <p:to>
                                        <p:strVal val="visible"/>
                                      </p:to>
                                    </p:set>
                                  </p:childTnLst>
                                </p:cTn>
                              </p:par>
                            </p:childTnLst>
                          </p:cTn>
                        </p:par>
                        <p:par>
                          <p:cTn id="46" fill="hold">
                            <p:stCondLst>
                              <p:cond delay="7000"/>
                            </p:stCondLst>
                            <p:childTnLst>
                              <p:par>
                                <p:cTn id="47" presetID="1" presetClass="entr" presetSubtype="0" fill="hold" grpId="0" nodeType="afterEffect">
                                  <p:stCondLst>
                                    <p:cond delay="500"/>
                                  </p:stCondLst>
                                  <p:childTnLst>
                                    <p:set>
                                      <p:cBhvr>
                                        <p:cTn id="48" dur="1" fill="hold">
                                          <p:stCondLst>
                                            <p:cond delay="0"/>
                                          </p:stCondLst>
                                        </p:cTn>
                                        <p:tgtEl>
                                          <p:spTgt spid="38"/>
                                        </p:tgtEl>
                                        <p:attrNameLst>
                                          <p:attrName>style.visibility</p:attrName>
                                        </p:attrNameLst>
                                      </p:cBhvr>
                                      <p:to>
                                        <p:strVal val="visible"/>
                                      </p:to>
                                    </p:set>
                                  </p:childTnLst>
                                </p:cTn>
                              </p:par>
                            </p:childTnLst>
                          </p:cTn>
                        </p:par>
                        <p:par>
                          <p:cTn id="49" fill="hold">
                            <p:stCondLst>
                              <p:cond delay="7500"/>
                            </p:stCondLst>
                            <p:childTnLst>
                              <p:par>
                                <p:cTn id="50" presetID="1" presetClass="entr" presetSubtype="0" fill="hold" nodeType="afterEffect">
                                  <p:stCondLst>
                                    <p:cond delay="500"/>
                                  </p:stCondLst>
                                  <p:childTnLst>
                                    <p:set>
                                      <p:cBhvr>
                                        <p:cTn id="51" dur="1" fill="hold">
                                          <p:stCondLst>
                                            <p:cond delay="0"/>
                                          </p:stCondLst>
                                        </p:cTn>
                                        <p:tgtEl>
                                          <p:spTgt spid="74"/>
                                        </p:tgtEl>
                                        <p:attrNameLst>
                                          <p:attrName>style.visibility</p:attrName>
                                        </p:attrNameLst>
                                      </p:cBhvr>
                                      <p:to>
                                        <p:strVal val="visible"/>
                                      </p:to>
                                    </p:set>
                                  </p:childTnLst>
                                </p:cTn>
                              </p:par>
                            </p:childTnLst>
                          </p:cTn>
                        </p:par>
                        <p:par>
                          <p:cTn id="52" fill="hold">
                            <p:stCondLst>
                              <p:cond delay="8000"/>
                            </p:stCondLst>
                            <p:childTnLst>
                              <p:par>
                                <p:cTn id="53" presetID="1" presetClass="entr" presetSubtype="0" fill="hold" grpId="0" nodeType="afterEffect">
                                  <p:stCondLst>
                                    <p:cond delay="500"/>
                                  </p:stCondLst>
                                  <p:childTnLst>
                                    <p:set>
                                      <p:cBhvr>
                                        <p:cTn id="54" dur="1" fill="hold">
                                          <p:stCondLst>
                                            <p:cond delay="0"/>
                                          </p:stCondLst>
                                        </p:cTn>
                                        <p:tgtEl>
                                          <p:spTgt spid="40"/>
                                        </p:tgtEl>
                                        <p:attrNameLst>
                                          <p:attrName>style.visibility</p:attrName>
                                        </p:attrNameLst>
                                      </p:cBhvr>
                                      <p:to>
                                        <p:strVal val="visible"/>
                                      </p:to>
                                    </p:set>
                                  </p:childTnLst>
                                </p:cTn>
                              </p:par>
                            </p:childTnLst>
                          </p:cTn>
                        </p:par>
                        <p:par>
                          <p:cTn id="55" fill="hold">
                            <p:stCondLst>
                              <p:cond delay="8500"/>
                            </p:stCondLst>
                            <p:childTnLst>
                              <p:par>
                                <p:cTn id="56" presetID="1" presetClass="entr" presetSubtype="0" fill="hold" nodeType="afterEffect">
                                  <p:stCondLst>
                                    <p:cond delay="500"/>
                                  </p:stCondLst>
                                  <p:childTnLst>
                                    <p:set>
                                      <p:cBhvr>
                                        <p:cTn id="57" dur="1" fill="hold">
                                          <p:stCondLst>
                                            <p:cond delay="0"/>
                                          </p:stCondLst>
                                        </p:cTn>
                                        <p:tgtEl>
                                          <p:spTgt spid="50"/>
                                        </p:tgtEl>
                                        <p:attrNameLst>
                                          <p:attrName>style.visibility</p:attrName>
                                        </p:attrNameLst>
                                      </p:cBhvr>
                                      <p:to>
                                        <p:strVal val="visible"/>
                                      </p:to>
                                    </p:set>
                                  </p:childTnLst>
                                </p:cTn>
                              </p:par>
                            </p:childTnLst>
                          </p:cTn>
                        </p:par>
                        <p:par>
                          <p:cTn id="58" fill="hold">
                            <p:stCondLst>
                              <p:cond delay="9000"/>
                            </p:stCondLst>
                            <p:childTnLst>
                              <p:par>
                                <p:cTn id="59" presetID="1" presetClass="entr" presetSubtype="0" fill="hold" grpId="0" nodeType="afterEffect">
                                  <p:stCondLst>
                                    <p:cond delay="500"/>
                                  </p:stCondLst>
                                  <p:childTnLst>
                                    <p:set>
                                      <p:cBhvr>
                                        <p:cTn id="60" dur="1" fill="hold">
                                          <p:stCondLst>
                                            <p:cond delay="0"/>
                                          </p:stCondLst>
                                        </p:cTn>
                                        <p:tgtEl>
                                          <p:spTgt spid="39"/>
                                        </p:tgtEl>
                                        <p:attrNameLst>
                                          <p:attrName>style.visibility</p:attrName>
                                        </p:attrNameLst>
                                      </p:cBhvr>
                                      <p:to>
                                        <p:strVal val="visible"/>
                                      </p:to>
                                    </p:set>
                                  </p:childTnLst>
                                </p:cTn>
                              </p:par>
                            </p:childTnLst>
                          </p:cTn>
                        </p:par>
                        <p:par>
                          <p:cTn id="61" fill="hold">
                            <p:stCondLst>
                              <p:cond delay="9500"/>
                            </p:stCondLst>
                            <p:childTnLst>
                              <p:par>
                                <p:cTn id="62" presetID="1" presetClass="entr" presetSubtype="0" fill="hold" nodeType="afterEffect">
                                  <p:stCondLst>
                                    <p:cond delay="500"/>
                                  </p:stCondLst>
                                  <p:childTnLst>
                                    <p:set>
                                      <p:cBhvr>
                                        <p:cTn id="63" dur="1" fill="hold">
                                          <p:stCondLst>
                                            <p:cond delay="0"/>
                                          </p:stCondLst>
                                        </p:cTn>
                                        <p:tgtEl>
                                          <p:spTgt spid="75"/>
                                        </p:tgtEl>
                                        <p:attrNameLst>
                                          <p:attrName>style.visibility</p:attrName>
                                        </p:attrNameLst>
                                      </p:cBhvr>
                                      <p:to>
                                        <p:strVal val="visible"/>
                                      </p:to>
                                    </p:set>
                                  </p:childTnLst>
                                </p:cTn>
                              </p:par>
                            </p:childTnLst>
                          </p:cTn>
                        </p:par>
                        <p:par>
                          <p:cTn id="64" fill="hold">
                            <p:stCondLst>
                              <p:cond delay="10000"/>
                            </p:stCondLst>
                            <p:childTnLst>
                              <p:par>
                                <p:cTn id="65" presetID="1" presetClass="entr" presetSubtype="0" fill="hold" grpId="0" nodeType="afterEffect">
                                  <p:stCondLst>
                                    <p:cond delay="500"/>
                                  </p:stCondLst>
                                  <p:childTnLst>
                                    <p:set>
                                      <p:cBhvr>
                                        <p:cTn id="66" dur="1" fill="hold">
                                          <p:stCondLst>
                                            <p:cond delay="0"/>
                                          </p:stCondLst>
                                        </p:cTn>
                                        <p:tgtEl>
                                          <p:spTgt spid="41"/>
                                        </p:tgtEl>
                                        <p:attrNameLst>
                                          <p:attrName>style.visibility</p:attrName>
                                        </p:attrNameLst>
                                      </p:cBhvr>
                                      <p:to>
                                        <p:strVal val="visible"/>
                                      </p:to>
                                    </p:set>
                                  </p:childTnLst>
                                </p:cTn>
                              </p:par>
                            </p:childTnLst>
                          </p:cTn>
                        </p:par>
                        <p:par>
                          <p:cTn id="67" fill="hold">
                            <p:stCondLst>
                              <p:cond delay="10500"/>
                            </p:stCondLst>
                            <p:childTnLst>
                              <p:par>
                                <p:cTn id="68" presetID="21" presetClass="entr" presetSubtype="1" fill="hold" grpId="0" nodeType="afterEffect">
                                  <p:stCondLst>
                                    <p:cond delay="500"/>
                                  </p:stCondLst>
                                  <p:childTnLst>
                                    <p:set>
                                      <p:cBhvr>
                                        <p:cTn id="69" dur="1" fill="hold">
                                          <p:stCondLst>
                                            <p:cond delay="0"/>
                                          </p:stCondLst>
                                        </p:cTn>
                                        <p:tgtEl>
                                          <p:spTgt spid="63"/>
                                        </p:tgtEl>
                                        <p:attrNameLst>
                                          <p:attrName>style.visibility</p:attrName>
                                        </p:attrNameLst>
                                      </p:cBhvr>
                                      <p:to>
                                        <p:strVal val="visible"/>
                                      </p:to>
                                    </p:set>
                                    <p:animEffect transition="in" filter="wheel(1)">
                                      <p:cBhvr>
                                        <p:cTn id="70" dur="2000"/>
                                        <p:tgtEl>
                                          <p:spTgt spid="63"/>
                                        </p:tgtEl>
                                      </p:cBhvr>
                                    </p:animEffect>
                                  </p:childTnLst>
                                </p:cTn>
                              </p:par>
                            </p:childTnLst>
                          </p:cTn>
                        </p:par>
                        <p:par>
                          <p:cTn id="71" fill="hold">
                            <p:stCondLst>
                              <p:cond delay="13000"/>
                            </p:stCondLst>
                            <p:childTnLst>
                              <p:par>
                                <p:cTn id="72" presetID="1" presetClass="entr" presetSubtype="0" fill="hold" grpId="0" nodeType="afterEffect">
                                  <p:stCondLst>
                                    <p:cond delay="500"/>
                                  </p:stCondLst>
                                  <p:childTnLst>
                                    <p:set>
                                      <p:cBhvr>
                                        <p:cTn id="73" dur="1" fill="hold">
                                          <p:stCondLst>
                                            <p:cond delay="0"/>
                                          </p:stCondLst>
                                        </p:cTn>
                                        <p:tgtEl>
                                          <p:spTgt spid="64"/>
                                        </p:tgtEl>
                                        <p:attrNameLst>
                                          <p:attrName>style.visibility</p:attrName>
                                        </p:attrNameLst>
                                      </p:cBhvr>
                                      <p:to>
                                        <p:strVal val="visible"/>
                                      </p:to>
                                    </p:set>
                                  </p:childTnLst>
                                </p:cTn>
                              </p:par>
                            </p:childTnLst>
                          </p:cTn>
                        </p:par>
                        <p:par>
                          <p:cTn id="74" fill="hold">
                            <p:stCondLst>
                              <p:cond delay="13500"/>
                            </p:stCondLst>
                            <p:childTnLst>
                              <p:par>
                                <p:cTn id="75" presetID="1" presetClass="entr" presetSubtype="0" fill="hold" nodeType="afterEffect">
                                  <p:stCondLst>
                                    <p:cond delay="500"/>
                                  </p:stCondLst>
                                  <p:childTnLst>
                                    <p:set>
                                      <p:cBhvr>
                                        <p:cTn id="76" dur="1" fill="hold">
                                          <p:stCondLst>
                                            <p:cond delay="0"/>
                                          </p:stCondLst>
                                        </p:cTn>
                                        <p:tgtEl>
                                          <p:spTgt spid="2"/>
                                        </p:tgtEl>
                                        <p:attrNameLst>
                                          <p:attrName>style.visibility</p:attrName>
                                        </p:attrNameLst>
                                      </p:cBhvr>
                                      <p:to>
                                        <p:strVal val="visible"/>
                                      </p:to>
                                    </p:set>
                                  </p:childTnLst>
                                </p:cTn>
                              </p:par>
                            </p:childTnLst>
                          </p:cTn>
                        </p:par>
                        <p:par>
                          <p:cTn id="77" fill="hold">
                            <p:stCondLst>
                              <p:cond delay="14000"/>
                            </p:stCondLst>
                            <p:childTnLst>
                              <p:par>
                                <p:cTn id="78" presetID="1" presetClass="entr" presetSubtype="0" fill="hold" grpId="0" nodeType="afterEffect">
                                  <p:stCondLst>
                                    <p:cond delay="500"/>
                                  </p:stCondLst>
                                  <p:childTnLst>
                                    <p:set>
                                      <p:cBhvr>
                                        <p:cTn id="79" dur="1" fill="hold">
                                          <p:stCondLst>
                                            <p:cond delay="0"/>
                                          </p:stCondLst>
                                        </p:cTn>
                                        <p:tgtEl>
                                          <p:spTgt spid="65"/>
                                        </p:tgtEl>
                                        <p:attrNameLst>
                                          <p:attrName>style.visibility</p:attrName>
                                        </p:attrNameLst>
                                      </p:cBhvr>
                                      <p:to>
                                        <p:strVal val="visible"/>
                                      </p:to>
                                    </p:set>
                                  </p:childTnLst>
                                </p:cTn>
                              </p:par>
                            </p:childTnLst>
                          </p:cTn>
                        </p:par>
                        <p:par>
                          <p:cTn id="80" fill="hold">
                            <p:stCondLst>
                              <p:cond delay="14500"/>
                            </p:stCondLst>
                            <p:childTnLst>
                              <p:par>
                                <p:cTn id="81" presetID="1" presetClass="entr" presetSubtype="0" fill="hold" nodeType="afterEffect">
                                  <p:stCondLst>
                                    <p:cond delay="500"/>
                                  </p:stCondLst>
                                  <p:childTnLst>
                                    <p:set>
                                      <p:cBhvr>
                                        <p:cTn id="8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5" grpId="0"/>
      <p:bldP spid="6" grpId="0" animBg="1"/>
      <p:bldP spid="17" grpId="0" animBg="1"/>
      <p:bldP spid="18" grpId="0" animBg="1"/>
      <p:bldP spid="19" grpId="0"/>
      <p:bldP spid="20" grpId="0"/>
      <p:bldP spid="34" grpId="0"/>
      <p:bldP spid="35" grpId="0" animBg="1"/>
      <p:bldP spid="38" grpId="0" animBg="1"/>
      <p:bldP spid="39" grpId="0" animBg="1"/>
      <p:bldP spid="40" grpId="0"/>
      <p:bldP spid="41" grpId="0"/>
      <p:bldP spid="53" grpId="0"/>
      <p:bldP spid="64" grpId="0" animBg="1"/>
      <p:bldP spid="6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500" y="2515285"/>
            <a:ext cx="8382000" cy="1446550"/>
          </a:xfrm>
          <a:prstGeom prst="rect">
            <a:avLst/>
          </a:prstGeom>
        </p:spPr>
        <p:txBody>
          <a:bodyPr wrap="square">
            <a:spAutoFit/>
          </a:bodyPr>
          <a:lstStyle/>
          <a:p>
            <a:r>
              <a:rPr lang="en-PH" sz="4400" b="1" dirty="0">
                <a:solidFill>
                  <a:srgbClr val="0000FF"/>
                </a:solidFill>
                <a:latin typeface="Helvetica" charset="0"/>
                <a:ea typeface="Helvetica" charset="0"/>
                <a:cs typeface="Helvetica" charset="0"/>
              </a:rPr>
              <a:t>Why use RPMS Year 1 Tools </a:t>
            </a:r>
            <a:br>
              <a:rPr lang="en-PH" sz="4400" b="1" dirty="0">
                <a:solidFill>
                  <a:srgbClr val="0000FF"/>
                </a:solidFill>
                <a:latin typeface="Helvetica" charset="0"/>
                <a:ea typeface="Helvetica" charset="0"/>
                <a:cs typeface="Helvetica" charset="0"/>
              </a:rPr>
            </a:br>
            <a:r>
              <a:rPr lang="en-PH" sz="4400" b="1" dirty="0">
                <a:solidFill>
                  <a:srgbClr val="0000FF"/>
                </a:solidFill>
                <a:latin typeface="Helvetica" charset="0"/>
                <a:ea typeface="Helvetica" charset="0"/>
                <a:cs typeface="Helvetica" charset="0"/>
              </a:rPr>
              <a:t>for SY 2019-2020?</a:t>
            </a:r>
            <a:endParaRPr lang="en-PH" sz="4400" dirty="0">
              <a:solidFill>
                <a:srgbClr val="0000FF"/>
              </a:solidFill>
            </a:endParaRPr>
          </a:p>
        </p:txBody>
      </p:sp>
    </p:spTree>
    <p:extLst>
      <p:ext uri="{BB962C8B-B14F-4D97-AF65-F5344CB8AC3E}">
        <p14:creationId xmlns:p14="http://schemas.microsoft.com/office/powerpoint/2010/main" val="39770918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27807" y="970506"/>
            <a:ext cx="4182891" cy="4862481"/>
            <a:chOff x="0" y="1125783"/>
            <a:chExt cx="4182891" cy="4862481"/>
          </a:xfrm>
        </p:grpSpPr>
        <p:cxnSp>
          <p:nvCxnSpPr>
            <p:cNvPr id="5" name="Straight Connector 4"/>
            <p:cNvCxnSpPr/>
            <p:nvPr/>
          </p:nvCxnSpPr>
          <p:spPr>
            <a:xfrm>
              <a:off x="0" y="3701284"/>
              <a:ext cx="3268492" cy="1"/>
            </a:xfrm>
            <a:prstGeom prst="line">
              <a:avLst/>
            </a:prstGeom>
            <a:ln w="76200"/>
            <a:effectLst>
              <a:outerShdw blurRad="50800" dist="38100" dir="8100000" algn="tr" rotWithShape="0">
                <a:prstClr val="black">
                  <a:alpha val="40000"/>
                </a:prstClr>
              </a:outerShdw>
            </a:effectLst>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sp>
          <p:nvSpPr>
            <p:cNvPr id="10" name="Oval 9"/>
            <p:cNvSpPr/>
            <p:nvPr/>
          </p:nvSpPr>
          <p:spPr>
            <a:xfrm>
              <a:off x="3346312" y="3292723"/>
              <a:ext cx="836579" cy="817123"/>
            </a:xfrm>
            <a:prstGeom prst="ellipse">
              <a:avLst/>
            </a:prstGeom>
            <a:ln w="571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p:cNvSpPr txBox="1"/>
            <p:nvPr/>
          </p:nvSpPr>
          <p:spPr>
            <a:xfrm>
              <a:off x="214007" y="1973362"/>
              <a:ext cx="3404681" cy="1107996"/>
            </a:xfrm>
            <a:prstGeom prst="rect">
              <a:avLst/>
            </a:prstGeom>
            <a:noFill/>
          </p:spPr>
          <p:txBody>
            <a:bodyPr wrap="square" rtlCol="0">
              <a:spAutoFit/>
            </a:bodyPr>
            <a:lstStyle/>
            <a:p>
              <a:pPr algn="ctr"/>
              <a:r>
                <a:rPr lang="en-PH" sz="2200" dirty="0" smtClean="0">
                  <a:latin typeface="Helvetica" pitchFamily="34" charset="0"/>
                </a:rPr>
                <a:t>on the PPST-based RPMS 2018 Tools and Implementation</a:t>
              </a:r>
              <a:endParaRPr lang="en-US" sz="2200" dirty="0" smtClean="0">
                <a:latin typeface="Helvetica" pitchFamily="34" charset="0"/>
              </a:endParaRPr>
            </a:p>
          </p:txBody>
        </p:sp>
        <p:pic>
          <p:nvPicPr>
            <p:cNvPr id="20" name="Content Placeholder 3" descr="Screen Clipping"/>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100000">
                          <a14:foregroundMark x1="10491" y1="7385" x2="28795" y2="36327"/>
                          <a14:foregroundMark x1="41518" y1="12176" x2="8259" y2="35130"/>
                          <a14:foregroundMark x1="68750" y1="15569" x2="84598" y2="39321"/>
                          <a14:foregroundMark x1="95982" y1="16168" x2="66295" y2="44511"/>
                          <a14:foregroundMark x1="77009" y1="51697" x2="78125" y2="88423"/>
                          <a14:foregroundMark x1="26786" y1="73253" x2="3125" y2="95609"/>
                          <a14:foregroundMark x1="26116" y1="87226" x2="16518" y2="95808"/>
                        </a14:backgroundRemoval>
                      </a14:imgEffect>
                    </a14:imgLayer>
                  </a14:imgProps>
                </a:ext>
                <a:ext uri="{28A0092B-C50C-407E-A947-70E740481C1C}">
                  <a14:useLocalDpi xmlns:a14="http://schemas.microsoft.com/office/drawing/2010/main" val="0"/>
                </a:ext>
              </a:extLst>
            </a:blip>
            <a:srcRect l="62121" t="47379" r="3030" b="6556"/>
            <a:stretch/>
          </p:blipFill>
          <p:spPr>
            <a:xfrm>
              <a:off x="602405" y="4012688"/>
              <a:ext cx="907558" cy="1341608"/>
            </a:xfrm>
            <a:prstGeom prst="rect">
              <a:avLst/>
            </a:prstGeom>
          </p:spPr>
        </p:pic>
        <p:sp>
          <p:nvSpPr>
            <p:cNvPr id="12" name="Rectangle 11"/>
            <p:cNvSpPr/>
            <p:nvPr/>
          </p:nvSpPr>
          <p:spPr>
            <a:xfrm>
              <a:off x="145913" y="1125783"/>
              <a:ext cx="3326859" cy="830997"/>
            </a:xfrm>
            <a:prstGeom prst="rect">
              <a:avLst/>
            </a:prstGeom>
          </p:spPr>
          <p:txBody>
            <a:bodyPr wrap="square">
              <a:spAutoFit/>
            </a:bodyPr>
            <a:lstStyle/>
            <a:p>
              <a:pPr algn="ctr"/>
              <a:r>
                <a:rPr lang="en-PH" sz="2400" b="1" dirty="0">
                  <a:solidFill>
                    <a:srgbClr val="00B0F0"/>
                  </a:solidFill>
                  <a:latin typeface="Helvetica" pitchFamily="34" charset="0"/>
                </a:rPr>
                <a:t>Series of </a:t>
              </a:r>
              <a:r>
                <a:rPr lang="en-PH" sz="2400" b="1" dirty="0" smtClean="0">
                  <a:solidFill>
                    <a:srgbClr val="00B0F0"/>
                  </a:solidFill>
                  <a:latin typeface="Helvetica" pitchFamily="34" charset="0"/>
                </a:rPr>
                <a:t>Workshops and FGD </a:t>
              </a:r>
              <a:endParaRPr lang="en-PH" sz="2400" dirty="0">
                <a:solidFill>
                  <a:srgbClr val="00B0F0"/>
                </a:solidFill>
              </a:endParaRPr>
            </a:p>
          </p:txBody>
        </p:sp>
        <p:pic>
          <p:nvPicPr>
            <p:cNvPr id="21" name="Content Placeholder 3" descr="Screen Clipping"/>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100000">
                          <a14:foregroundMark x1="10491" y1="7385" x2="28795" y2="36327"/>
                          <a14:foregroundMark x1="41518" y1="12176" x2="8259" y2="35130"/>
                          <a14:foregroundMark x1="68750" y1="15569" x2="84598" y2="39321"/>
                          <a14:foregroundMark x1="95982" y1="16168" x2="66295" y2="44511"/>
                          <a14:foregroundMark x1="77009" y1="51697" x2="78125" y2="88423"/>
                          <a14:foregroundMark x1="26786" y1="73253" x2="3125" y2="95609"/>
                          <a14:foregroundMark x1="26116" y1="87226" x2="16518" y2="95808"/>
                        </a14:backgroundRemoval>
                      </a14:imgEffect>
                    </a14:imgLayer>
                  </a14:imgProps>
                </a:ext>
                <a:ext uri="{28A0092B-C50C-407E-A947-70E740481C1C}">
                  <a14:useLocalDpi xmlns:a14="http://schemas.microsoft.com/office/drawing/2010/main" val="0"/>
                </a:ext>
              </a:extLst>
            </a:blip>
            <a:srcRect l="62121" t="47379" r="3030" b="6556"/>
            <a:stretch/>
          </p:blipFill>
          <p:spPr>
            <a:xfrm>
              <a:off x="2447201" y="4038086"/>
              <a:ext cx="907558" cy="1341608"/>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9963" y="4065050"/>
              <a:ext cx="841055" cy="1022410"/>
            </a:xfrm>
            <a:prstGeom prst="rect">
              <a:avLst/>
            </a:prstGeom>
          </p:spPr>
        </p:pic>
        <p:grpSp>
          <p:nvGrpSpPr>
            <p:cNvPr id="15" name="Group 14"/>
            <p:cNvGrpSpPr/>
            <p:nvPr/>
          </p:nvGrpSpPr>
          <p:grpSpPr>
            <a:xfrm>
              <a:off x="101425" y="4661765"/>
              <a:ext cx="3517263" cy="1326499"/>
              <a:chOff x="2227248" y="2514600"/>
              <a:chExt cx="7686337" cy="3006215"/>
            </a:xfrm>
          </p:grpSpPr>
          <p:pic>
            <p:nvPicPr>
              <p:cNvPr id="16" name="Picture 15" descr="Screen Clipping"/>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foregroundMark x1="38679" y1="60150" x2="53774" y2="60150"/>
                            <a14:foregroundMark x1="36321" y1="74436" x2="32547" y2="94361"/>
                            <a14:foregroundMark x1="57547" y1="83083" x2="58962" y2="97368"/>
                            <a14:foregroundMark x1="60377" y1="85338" x2="79245" y2="98496"/>
                            <a14:foregroundMark x1="59434" y1="78195" x2="88208" y2="94361"/>
                            <a14:foregroundMark x1="33019" y1="85338" x2="16038" y2="99248"/>
                            <a14:foregroundMark x1="33962" y1="80075" x2="2358" y2="93985"/>
                            <a14:foregroundMark x1="60377" y1="79323" x2="91981" y2="80075"/>
                            <a14:backgroundMark x1="32547" y1="74060" x2="25000" y2="72180"/>
                            <a14:backgroundMark x1="31604" y1="77068" x2="17453" y2="77068"/>
                          </a14:backgroundRemoval>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182011" y="3021938"/>
                <a:ext cx="1991586" cy="2498877"/>
              </a:xfrm>
              <a:prstGeom prst="rect">
                <a:avLst/>
              </a:prstGeom>
            </p:spPr>
          </p:pic>
          <p:pic>
            <p:nvPicPr>
              <p:cNvPr id="17" name="Picture 16" descr="Screen Clipping"/>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227248" y="2848239"/>
                <a:ext cx="1757016" cy="2535899"/>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5612" y="3174338"/>
                <a:ext cx="1837973" cy="2317064"/>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14154" y="2514600"/>
                <a:ext cx="1813858" cy="2618115"/>
              </a:xfrm>
              <a:prstGeom prst="rect">
                <a:avLst/>
              </a:prstGeom>
            </p:spPr>
          </p:pic>
        </p:grpSp>
      </p:grpSp>
      <p:grpSp>
        <p:nvGrpSpPr>
          <p:cNvPr id="24" name="Group 23"/>
          <p:cNvGrpSpPr/>
          <p:nvPr/>
        </p:nvGrpSpPr>
        <p:grpSpPr>
          <a:xfrm>
            <a:off x="4580895" y="970508"/>
            <a:ext cx="4221800" cy="3018563"/>
            <a:chOff x="-38909" y="1125785"/>
            <a:chExt cx="4221800" cy="3018563"/>
          </a:xfrm>
        </p:grpSpPr>
        <p:cxnSp>
          <p:nvCxnSpPr>
            <p:cNvPr id="25" name="Straight Connector 24"/>
            <p:cNvCxnSpPr/>
            <p:nvPr/>
          </p:nvCxnSpPr>
          <p:spPr>
            <a:xfrm>
              <a:off x="0" y="3735786"/>
              <a:ext cx="3268492" cy="1"/>
            </a:xfrm>
            <a:prstGeom prst="line">
              <a:avLst/>
            </a:prstGeom>
            <a:ln w="76200">
              <a:solidFill>
                <a:srgbClr val="00B050"/>
              </a:solidFill>
            </a:ln>
            <a:effectLst>
              <a:outerShdw blurRad="50800" dist="38100" dir="8100000" algn="tr" rotWithShape="0">
                <a:prstClr val="black">
                  <a:alpha val="40000"/>
                </a:prstClr>
              </a:outerShdw>
            </a:effectLst>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sp>
          <p:nvSpPr>
            <p:cNvPr id="26" name="Oval 25"/>
            <p:cNvSpPr/>
            <p:nvPr/>
          </p:nvSpPr>
          <p:spPr>
            <a:xfrm>
              <a:off x="3346312" y="3327225"/>
              <a:ext cx="836579" cy="817123"/>
            </a:xfrm>
            <a:prstGeom prst="ellipse">
              <a:avLst/>
            </a:prstGeom>
            <a:solidFill>
              <a:srgbClr val="00B050"/>
            </a:solidFill>
            <a:ln w="571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7" name="TextBox 26"/>
            <p:cNvSpPr txBox="1"/>
            <p:nvPr/>
          </p:nvSpPr>
          <p:spPr>
            <a:xfrm>
              <a:off x="-38909" y="1973364"/>
              <a:ext cx="3820870" cy="1107996"/>
            </a:xfrm>
            <a:prstGeom prst="rect">
              <a:avLst/>
            </a:prstGeom>
            <a:noFill/>
          </p:spPr>
          <p:txBody>
            <a:bodyPr wrap="square" rtlCol="0">
              <a:spAutoFit/>
            </a:bodyPr>
            <a:lstStyle/>
            <a:p>
              <a:pPr algn="ctr"/>
              <a:r>
                <a:rPr lang="en-PH" sz="2200" dirty="0" smtClean="0">
                  <a:latin typeface="Helvetica" pitchFamily="34" charset="0"/>
                </a:rPr>
                <a:t>with education leaders on possible scenarios for RPMS School Year 2019-2020</a:t>
              </a:r>
              <a:endParaRPr lang="en-US" sz="2200" dirty="0" smtClean="0">
                <a:latin typeface="Helvetica" pitchFamily="34" charset="0"/>
              </a:endParaRPr>
            </a:p>
          </p:txBody>
        </p:sp>
        <p:sp>
          <p:nvSpPr>
            <p:cNvPr id="29" name="Rectangle 28"/>
            <p:cNvSpPr/>
            <p:nvPr/>
          </p:nvSpPr>
          <p:spPr>
            <a:xfrm>
              <a:off x="145913" y="1125785"/>
              <a:ext cx="3326859" cy="830997"/>
            </a:xfrm>
            <a:prstGeom prst="rect">
              <a:avLst/>
            </a:prstGeom>
          </p:spPr>
          <p:txBody>
            <a:bodyPr wrap="square">
              <a:spAutoFit/>
            </a:bodyPr>
            <a:lstStyle/>
            <a:p>
              <a:pPr algn="ctr"/>
              <a:r>
                <a:rPr lang="en-PH" sz="2400" b="1" dirty="0" smtClean="0">
                  <a:solidFill>
                    <a:srgbClr val="00B050"/>
                  </a:solidFill>
                  <a:latin typeface="Helvetica" pitchFamily="34" charset="0"/>
                </a:rPr>
                <a:t>Consultation Workshops</a:t>
              </a:r>
              <a:endParaRPr lang="en-PH" sz="2400" dirty="0">
                <a:solidFill>
                  <a:srgbClr val="00B050"/>
                </a:solidFill>
              </a:endParaRPr>
            </a:p>
          </p:txBody>
        </p:sp>
      </p:grpSp>
      <p:pic>
        <p:nvPicPr>
          <p:cNvPr id="37" name="Picture 36"/>
          <p:cNvPicPr>
            <a:picLocks noChangeAspect="1"/>
          </p:cNvPicPr>
          <p:nvPr/>
        </p:nvPicPr>
        <p:blipFill rotWithShape="1">
          <a:blip r:embed="rId11" cstate="print">
            <a:extLst>
              <a:ext uri="{28A0092B-C50C-407E-A947-70E740481C1C}">
                <a14:useLocalDpi xmlns:a14="http://schemas.microsoft.com/office/drawing/2010/main" val="0"/>
              </a:ext>
            </a:extLst>
          </a:blip>
          <a:srcRect b="8609"/>
          <a:stretch/>
        </p:blipFill>
        <p:spPr>
          <a:xfrm>
            <a:off x="5421110" y="3901395"/>
            <a:ext cx="902073" cy="1493764"/>
          </a:xfrm>
          <a:prstGeom prst="rect">
            <a:avLst/>
          </a:prstGeom>
        </p:spPr>
      </p:pic>
      <p:pic>
        <p:nvPicPr>
          <p:cNvPr id="38" name="Picture 37"/>
          <p:cNvPicPr>
            <a:picLocks noChangeAspect="1"/>
          </p:cNvPicPr>
          <p:nvPr/>
        </p:nvPicPr>
        <p:blipFill rotWithShape="1">
          <a:blip r:embed="rId12" cstate="print">
            <a:extLst>
              <a:ext uri="{28A0092B-C50C-407E-A947-70E740481C1C}">
                <a14:useLocalDpi xmlns:a14="http://schemas.microsoft.com/office/drawing/2010/main" val="0"/>
              </a:ext>
            </a:extLst>
          </a:blip>
          <a:srcRect b="16475"/>
          <a:stretch/>
        </p:blipFill>
        <p:spPr>
          <a:xfrm>
            <a:off x="6404476" y="3882807"/>
            <a:ext cx="824028" cy="1394657"/>
          </a:xfrm>
          <a:prstGeom prst="rect">
            <a:avLst/>
          </a:prstGeom>
        </p:spPr>
      </p:pic>
      <p:pic>
        <p:nvPicPr>
          <p:cNvPr id="39" name="Picture 38"/>
          <p:cNvPicPr>
            <a:picLocks noChangeAspect="1"/>
          </p:cNvPicPr>
          <p:nvPr/>
        </p:nvPicPr>
        <p:blipFill>
          <a:blip r:embed="rId13" cstate="print">
            <a:extLst>
              <a:ext uri="{BEBA8EAE-BF5A-486C-A8C5-ECC9F3942E4B}">
                <a14:imgProps xmlns:a14="http://schemas.microsoft.com/office/drawing/2010/main">
                  <a14:imgLayer r:embed="rId14">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861796" y="5005875"/>
            <a:ext cx="815777" cy="1416875"/>
          </a:xfrm>
          <a:prstGeom prst="rect">
            <a:avLst/>
          </a:prstGeom>
        </p:spPr>
      </p:pic>
      <p:pic>
        <p:nvPicPr>
          <p:cNvPr id="40" name="Picture 39" descr="Screen Clipping"/>
          <p:cNvPicPr>
            <a:picLocks noChangeAspect="1"/>
          </p:cNvPicPr>
          <p:nvPr/>
        </p:nvPicPr>
        <p:blipFill rotWithShape="1">
          <a:blip r:embed="rId15">
            <a:extLst>
              <a:ext uri="{BEBA8EAE-BF5A-486C-A8C5-ECC9F3942E4B}">
                <a14:imgProps xmlns:a14="http://schemas.microsoft.com/office/drawing/2010/main">
                  <a14:imgLayer r:embed="rId16">
                    <a14:imgEffect>
                      <a14:backgroundRemoval t="0" b="100000" l="0" r="52459"/>
                    </a14:imgEffect>
                  </a14:imgLayer>
                </a14:imgProps>
              </a:ext>
              <a:ext uri="{28A0092B-C50C-407E-A947-70E740481C1C}">
                <a14:useLocalDpi xmlns:a14="http://schemas.microsoft.com/office/drawing/2010/main" val="0"/>
              </a:ext>
            </a:extLst>
          </a:blip>
          <a:srcRect r="41211" b="30002"/>
          <a:stretch/>
        </p:blipFill>
        <p:spPr>
          <a:xfrm>
            <a:off x="6566857" y="4974944"/>
            <a:ext cx="1087975" cy="1444083"/>
          </a:xfrm>
          <a:prstGeom prst="rect">
            <a:avLst/>
          </a:prstGeom>
        </p:spPr>
      </p:pic>
      <p:pic>
        <p:nvPicPr>
          <p:cNvPr id="41" name="Picture 40" descr="Screen Clipping"/>
          <p:cNvPicPr>
            <a:picLocks noChangeAspect="1"/>
          </p:cNvPicPr>
          <p:nvPr/>
        </p:nvPicPr>
        <p:blipFill rotWithShape="1">
          <a:blip r:embed="rId17">
            <a:extLst>
              <a:ext uri="{BEBA8EAE-BF5A-486C-A8C5-ECC9F3942E4B}">
                <a14:imgProps xmlns:a14="http://schemas.microsoft.com/office/drawing/2010/main">
                  <a14:imgLayer r:embed="rId16">
                    <a14:imgEffect>
                      <a14:backgroundRemoval t="1961" b="100000" l="53552" r="98361"/>
                    </a14:imgEffect>
                  </a14:imgLayer>
                </a14:imgProps>
              </a:ext>
              <a:ext uri="{28A0092B-C50C-407E-A947-70E740481C1C}">
                <a14:useLocalDpi xmlns:a14="http://schemas.microsoft.com/office/drawing/2010/main" val="0"/>
              </a:ext>
            </a:extLst>
          </a:blip>
          <a:srcRect l="52717" t="973" r="-4174" b="37042"/>
          <a:stretch/>
        </p:blipFill>
        <p:spPr>
          <a:xfrm>
            <a:off x="7198060" y="4256694"/>
            <a:ext cx="1043448" cy="1401198"/>
          </a:xfrm>
          <a:prstGeom prst="rect">
            <a:avLst/>
          </a:prstGeom>
        </p:spPr>
      </p:pic>
      <p:sp>
        <p:nvSpPr>
          <p:cNvPr id="42" name="TextBox 41"/>
          <p:cNvSpPr txBox="1"/>
          <p:nvPr/>
        </p:nvSpPr>
        <p:spPr>
          <a:xfrm>
            <a:off x="327807" y="3115864"/>
            <a:ext cx="3268492" cy="369332"/>
          </a:xfrm>
          <a:prstGeom prst="rect">
            <a:avLst/>
          </a:prstGeom>
          <a:noFill/>
        </p:spPr>
        <p:txBody>
          <a:bodyPr wrap="square" rtlCol="0">
            <a:spAutoFit/>
          </a:bodyPr>
          <a:lstStyle/>
          <a:p>
            <a:pPr algn="ctr"/>
            <a:r>
              <a:rPr lang="en-PH" b="1" dirty="0" smtClean="0">
                <a:solidFill>
                  <a:srgbClr val="00B0F0"/>
                </a:solidFill>
              </a:rPr>
              <a:t>October to December</a:t>
            </a:r>
            <a:endParaRPr lang="en-PH" b="1" dirty="0">
              <a:solidFill>
                <a:srgbClr val="00B0F0"/>
              </a:solidFill>
            </a:endParaRPr>
          </a:p>
        </p:txBody>
      </p:sp>
      <p:sp>
        <p:nvSpPr>
          <p:cNvPr id="43" name="TextBox 42"/>
          <p:cNvSpPr txBox="1"/>
          <p:nvPr/>
        </p:nvSpPr>
        <p:spPr>
          <a:xfrm>
            <a:off x="4932611" y="3164627"/>
            <a:ext cx="3268492" cy="369332"/>
          </a:xfrm>
          <a:prstGeom prst="rect">
            <a:avLst/>
          </a:prstGeom>
          <a:noFill/>
        </p:spPr>
        <p:txBody>
          <a:bodyPr wrap="square" rtlCol="0">
            <a:spAutoFit/>
          </a:bodyPr>
          <a:lstStyle/>
          <a:p>
            <a:pPr algn="ctr"/>
            <a:r>
              <a:rPr lang="en-PH" b="1" dirty="0" smtClean="0">
                <a:solidFill>
                  <a:srgbClr val="00B050"/>
                </a:solidFill>
              </a:rPr>
              <a:t>November</a:t>
            </a:r>
            <a:endParaRPr lang="en-PH" b="1" dirty="0">
              <a:solidFill>
                <a:srgbClr val="00B050"/>
              </a:solidFill>
            </a:endParaRPr>
          </a:p>
        </p:txBody>
      </p:sp>
    </p:spTree>
    <p:extLst>
      <p:ext uri="{BB962C8B-B14F-4D97-AF65-F5344CB8AC3E}">
        <p14:creationId xmlns:p14="http://schemas.microsoft.com/office/powerpoint/2010/main" val="635011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5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nodeType="withEffect">
                                  <p:stCondLst>
                                    <p:cond delay="50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par>
                                <p:cTn id="19" presetID="10" presetClass="entr" presetSubtype="0" fill="hold" nodeType="withEffect">
                                  <p:stCondLst>
                                    <p:cond delay="5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nodeType="withEffect">
                                  <p:stCondLst>
                                    <p:cond delay="50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nodeType="withEffect">
                                  <p:stCondLst>
                                    <p:cond delay="50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2133445314"/>
              </p:ext>
            </p:extLst>
          </p:nvPr>
        </p:nvGraphicFramePr>
        <p:xfrm>
          <a:off x="188684" y="1737878"/>
          <a:ext cx="8592458" cy="415492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88684" y="732606"/>
            <a:ext cx="8752115" cy="954107"/>
          </a:xfrm>
          <a:prstGeom prst="rect">
            <a:avLst/>
          </a:prstGeom>
          <a:noFill/>
        </p:spPr>
        <p:txBody>
          <a:bodyPr wrap="square" rtlCol="0">
            <a:spAutoFit/>
          </a:bodyPr>
          <a:lstStyle/>
          <a:p>
            <a:pPr algn="ctr"/>
            <a:r>
              <a:rPr lang="en-PH" sz="2800" b="1" dirty="0" smtClean="0">
                <a:solidFill>
                  <a:srgbClr val="0000FF"/>
                </a:solidFill>
              </a:rPr>
              <a:t>Workshops and Focus </a:t>
            </a:r>
            <a:r>
              <a:rPr lang="en-PH" sz="2800" b="1" dirty="0">
                <a:solidFill>
                  <a:srgbClr val="0000FF"/>
                </a:solidFill>
              </a:rPr>
              <a:t>G</a:t>
            </a:r>
            <a:r>
              <a:rPr lang="en-PH" sz="2800" b="1" dirty="0" smtClean="0">
                <a:solidFill>
                  <a:srgbClr val="0000FF"/>
                </a:solidFill>
              </a:rPr>
              <a:t>roup </a:t>
            </a:r>
            <a:r>
              <a:rPr lang="en-PH" sz="2800" b="1" dirty="0">
                <a:solidFill>
                  <a:srgbClr val="0000FF"/>
                </a:solidFill>
              </a:rPr>
              <a:t>D</a:t>
            </a:r>
            <a:r>
              <a:rPr lang="en-PH" sz="2800" b="1" dirty="0" smtClean="0">
                <a:solidFill>
                  <a:srgbClr val="0000FF"/>
                </a:solidFill>
              </a:rPr>
              <a:t>iscussions on Issues and Concerns on RPMS 2018 Implementation</a:t>
            </a:r>
            <a:endParaRPr lang="en-PH" sz="2800" b="1" dirty="0">
              <a:solidFill>
                <a:srgbClr val="0000FF"/>
              </a:solidFill>
            </a:endParaRPr>
          </a:p>
        </p:txBody>
      </p:sp>
    </p:spTree>
    <p:extLst>
      <p:ext uri="{BB962C8B-B14F-4D97-AF65-F5344CB8AC3E}">
        <p14:creationId xmlns:p14="http://schemas.microsoft.com/office/powerpoint/2010/main" val="21826554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6869" y="1249129"/>
            <a:ext cx="5591081" cy="1200329"/>
          </a:xfrm>
          <a:prstGeom prst="rect">
            <a:avLst/>
          </a:prstGeom>
          <a:noFill/>
        </p:spPr>
        <p:txBody>
          <a:bodyPr wrap="square" rtlCol="0">
            <a:spAutoFit/>
          </a:bodyPr>
          <a:lstStyle/>
          <a:p>
            <a:pPr algn="ctr"/>
            <a:r>
              <a:rPr lang="en-US" sz="3600" b="1" dirty="0" smtClean="0">
                <a:solidFill>
                  <a:srgbClr val="0000FF"/>
                </a:solidFill>
                <a:latin typeface="Helvetica" pitchFamily="34" charset="0"/>
              </a:rPr>
              <a:t>Use RPMS Year 1 Tools for S.Y. 2019-2020</a:t>
            </a:r>
            <a:endParaRPr lang="en-US" sz="3600" dirty="0" smtClean="0">
              <a:solidFill>
                <a:srgbClr val="0000FF"/>
              </a:solidFill>
              <a:latin typeface="Helvetica" pitchFamily="34" charset="0"/>
            </a:endParaRPr>
          </a:p>
        </p:txBody>
      </p:sp>
      <p:grpSp>
        <p:nvGrpSpPr>
          <p:cNvPr id="3" name="Group 2"/>
          <p:cNvGrpSpPr/>
          <p:nvPr/>
        </p:nvGrpSpPr>
        <p:grpSpPr>
          <a:xfrm>
            <a:off x="2935276" y="2749873"/>
            <a:ext cx="3134265" cy="2982586"/>
            <a:chOff x="5442593" y="3612515"/>
            <a:chExt cx="3134265" cy="2982586"/>
          </a:xfrm>
        </p:grpSpPr>
        <p:sp>
          <p:nvSpPr>
            <p:cNvPr id="4" name="Oval 3"/>
            <p:cNvSpPr/>
            <p:nvPr/>
          </p:nvSpPr>
          <p:spPr>
            <a:xfrm>
              <a:off x="5442593" y="3612515"/>
              <a:ext cx="3134265" cy="2982586"/>
            </a:xfrm>
            <a:prstGeom prst="ellipse">
              <a:avLst/>
            </a:prstGeom>
            <a:solidFill>
              <a:schemeClr val="bg1">
                <a:lumMod val="75000"/>
              </a:schemeClr>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4603" y="3916525"/>
              <a:ext cx="1862539" cy="1134275"/>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257650">
              <a:off x="6829049" y="4958898"/>
              <a:ext cx="1555767" cy="1100149"/>
            </a:xfrm>
            <a:prstGeom prst="rect">
              <a:avLst/>
            </a:prstGeom>
            <a:solidFill>
              <a:srgbClr val="FFFFFF">
                <a:shade val="85000"/>
              </a:srgbClr>
            </a:solidFill>
            <a:ln w="38100" cap="sq">
              <a:solidFill>
                <a:srgbClr val="00B0F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475949">
              <a:off x="5832328" y="4684622"/>
              <a:ext cx="1118414" cy="1447360"/>
            </a:xfrm>
            <a:prstGeom prst="rect">
              <a:avLst/>
            </a:prstGeom>
            <a:ln w="38100">
              <a:solidFill>
                <a:srgbClr val="00B050"/>
              </a:solidFill>
            </a:ln>
          </p:spPr>
        </p:pic>
      </p:grpSp>
    </p:spTree>
    <p:extLst>
      <p:ext uri="{BB962C8B-B14F-4D97-AF65-F5344CB8AC3E}">
        <p14:creationId xmlns:p14="http://schemas.microsoft.com/office/powerpoint/2010/main" val="8419618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00" y="858644"/>
            <a:ext cx="9422781" cy="1143000"/>
          </a:xfrm>
        </p:spPr>
        <p:txBody>
          <a:bodyPr>
            <a:normAutofit fontScale="90000"/>
          </a:bodyPr>
          <a:lstStyle/>
          <a:p>
            <a:pPr algn="l"/>
            <a:r>
              <a:rPr lang="en-PH" sz="3600" b="1" dirty="0">
                <a:solidFill>
                  <a:srgbClr val="0000FF"/>
                </a:solidFill>
                <a:latin typeface="Helvetica" charset="0"/>
                <a:ea typeface="Helvetica" charset="0"/>
                <a:cs typeface="Helvetica" charset="0"/>
              </a:rPr>
              <a:t>Purpose for using RPMS Year 1 Tools </a:t>
            </a:r>
            <a:br>
              <a:rPr lang="en-PH" sz="3600" b="1" dirty="0">
                <a:solidFill>
                  <a:srgbClr val="0000FF"/>
                </a:solidFill>
                <a:latin typeface="Helvetica" charset="0"/>
                <a:ea typeface="Helvetica" charset="0"/>
                <a:cs typeface="Helvetica" charset="0"/>
              </a:rPr>
            </a:br>
            <a:r>
              <a:rPr lang="en-PH" sz="3600" b="1" dirty="0">
                <a:solidFill>
                  <a:srgbClr val="0000FF"/>
                </a:solidFill>
                <a:latin typeface="Helvetica" charset="0"/>
                <a:ea typeface="Helvetica" charset="0"/>
                <a:cs typeface="Helvetica" charset="0"/>
              </a:rPr>
              <a:t>for SY 2019-2020</a:t>
            </a:r>
            <a:endParaRPr lang="en-PH" sz="3600" b="1" dirty="0">
              <a:latin typeface="Helvetica" charset="0"/>
              <a:ea typeface="Helvetica" charset="0"/>
              <a:cs typeface="Helvetica" charset="0"/>
            </a:endParaRPr>
          </a:p>
        </p:txBody>
      </p:sp>
      <p:sp>
        <p:nvSpPr>
          <p:cNvPr id="3" name="Content Placeholder 2"/>
          <p:cNvSpPr>
            <a:spLocks noGrp="1"/>
          </p:cNvSpPr>
          <p:nvPr>
            <p:ph idx="1"/>
          </p:nvPr>
        </p:nvSpPr>
        <p:spPr>
          <a:xfrm>
            <a:off x="434898" y="2001646"/>
            <a:ext cx="8229600" cy="4525963"/>
          </a:xfrm>
        </p:spPr>
        <p:txBody>
          <a:bodyPr>
            <a:normAutofit/>
          </a:bodyPr>
          <a:lstStyle/>
          <a:p>
            <a:r>
              <a:rPr lang="en-PH" sz="2800" dirty="0">
                <a:latin typeface="Helvetica" charset="0"/>
                <a:ea typeface="Helvetica" charset="0"/>
                <a:cs typeface="Helvetica" charset="0"/>
              </a:rPr>
              <a:t>To </a:t>
            </a:r>
            <a:r>
              <a:rPr lang="en-PH" sz="2800" dirty="0" smtClean="0">
                <a:latin typeface="Helvetica" charset="0"/>
                <a:ea typeface="Helvetica" charset="0"/>
                <a:cs typeface="Helvetica" charset="0"/>
              </a:rPr>
              <a:t>reinforce the </a:t>
            </a:r>
            <a:r>
              <a:rPr lang="en-PH" sz="2800" dirty="0">
                <a:latin typeface="Helvetica" charset="0"/>
                <a:ea typeface="Helvetica" charset="0"/>
                <a:cs typeface="Helvetica" charset="0"/>
              </a:rPr>
              <a:t>knowledge and understanding of school heads and teachers on the RPMS tools and processes</a:t>
            </a:r>
          </a:p>
          <a:p>
            <a:r>
              <a:rPr lang="en-PH" sz="2800" dirty="0">
                <a:latin typeface="Helvetica" charset="0"/>
                <a:ea typeface="Helvetica" charset="0"/>
                <a:cs typeface="Helvetica" charset="0"/>
              </a:rPr>
              <a:t>To allow schools and divisions to follow the RPMS Cycle and all its activities and schedules </a:t>
            </a:r>
          </a:p>
          <a:p>
            <a:r>
              <a:rPr lang="en-PH" sz="2800" dirty="0">
                <a:latin typeface="Helvetica" charset="0"/>
                <a:ea typeface="Helvetica" charset="0"/>
                <a:cs typeface="Helvetica" charset="0"/>
              </a:rPr>
              <a:t>To address the challenges that some regions encountered due to late implementation of </a:t>
            </a:r>
            <a:r>
              <a:rPr lang="en-PH" sz="2800" dirty="0" smtClean="0">
                <a:latin typeface="Helvetica" charset="0"/>
                <a:ea typeface="Helvetica" charset="0"/>
                <a:cs typeface="Helvetica" charset="0"/>
              </a:rPr>
              <a:t>RPMS for 2018</a:t>
            </a:r>
            <a:endParaRPr lang="en-PH" sz="2800" dirty="0">
              <a:latin typeface="Helvetica" charset="0"/>
              <a:ea typeface="Helvetica" charset="0"/>
              <a:cs typeface="Helvetica" charset="0"/>
            </a:endParaRPr>
          </a:p>
        </p:txBody>
      </p:sp>
    </p:spTree>
    <p:extLst>
      <p:ext uri="{BB962C8B-B14F-4D97-AF65-F5344CB8AC3E}">
        <p14:creationId xmlns:p14="http://schemas.microsoft.com/office/powerpoint/2010/main" val="9969872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284285" y="3148664"/>
            <a:ext cx="9144000" cy="1605536"/>
          </a:xfrm>
        </p:spPr>
        <p:txBody>
          <a:bodyPr>
            <a:noAutofit/>
          </a:bodyPr>
          <a:lstStyle/>
          <a:p>
            <a:r>
              <a:rPr lang="fil-PH" altLang="en-US" sz="6000" b="1" dirty="0">
                <a:solidFill>
                  <a:srgbClr val="0000FF"/>
                </a:solidFill>
                <a:latin typeface="Helvetica" panose="020B0604020202020204" pitchFamily="34" charset="0"/>
                <a:cs typeface="Helvetica" panose="020B0604020202020204" pitchFamily="34" charset="0"/>
              </a:rPr>
              <a:t/>
            </a:r>
            <a:br>
              <a:rPr lang="fil-PH" altLang="en-US" sz="6000" b="1" dirty="0">
                <a:solidFill>
                  <a:srgbClr val="0000FF"/>
                </a:solidFill>
                <a:latin typeface="Helvetica" panose="020B0604020202020204" pitchFamily="34" charset="0"/>
                <a:cs typeface="Helvetica" panose="020B0604020202020204" pitchFamily="34" charset="0"/>
              </a:rPr>
            </a:br>
            <a:r>
              <a:rPr lang="fil-PH" altLang="en-US" sz="6000" b="1" dirty="0">
                <a:solidFill>
                  <a:srgbClr val="0000FF"/>
                </a:solidFill>
                <a:latin typeface="Helvetica" panose="020B0604020202020204" pitchFamily="34" charset="0"/>
                <a:cs typeface="Helvetica" panose="020B0604020202020204" pitchFamily="34" charset="0"/>
              </a:rPr>
              <a:t>RPMS for Teachers</a:t>
            </a:r>
            <a:br>
              <a:rPr lang="fil-PH" altLang="en-US" sz="6000" b="1" dirty="0">
                <a:solidFill>
                  <a:srgbClr val="0000FF"/>
                </a:solidFill>
                <a:latin typeface="Helvetica" panose="020B0604020202020204" pitchFamily="34" charset="0"/>
                <a:cs typeface="Helvetica" panose="020B0604020202020204" pitchFamily="34" charset="0"/>
              </a:rPr>
            </a:br>
            <a:r>
              <a:rPr lang="fil-PH" altLang="en-US" sz="6000" b="1" dirty="0">
                <a:solidFill>
                  <a:srgbClr val="0000FF"/>
                </a:solidFill>
                <a:latin typeface="Helvetica" panose="020B0604020202020204" pitchFamily="34" charset="0"/>
                <a:cs typeface="Helvetica" panose="020B0604020202020204" pitchFamily="34" charset="0"/>
              </a:rPr>
              <a:t/>
            </a:r>
            <a:br>
              <a:rPr lang="fil-PH" altLang="en-US" sz="6000" b="1" dirty="0">
                <a:solidFill>
                  <a:srgbClr val="0000FF"/>
                </a:solidFill>
                <a:latin typeface="Helvetica" panose="020B0604020202020204" pitchFamily="34" charset="0"/>
                <a:cs typeface="Helvetica" panose="020B0604020202020204" pitchFamily="34" charset="0"/>
              </a:rPr>
            </a:br>
            <a:r>
              <a:rPr lang="fil-PH" altLang="en-US" sz="3200" b="1" dirty="0">
                <a:solidFill>
                  <a:srgbClr val="0000FF"/>
                </a:solidFill>
                <a:latin typeface="Helvetica" panose="020B0604020202020204" pitchFamily="34" charset="0"/>
                <a:cs typeface="Helvetica" panose="020B0604020202020204" pitchFamily="34" charset="0"/>
              </a:rPr>
              <a:t/>
            </a:r>
            <a:br>
              <a:rPr lang="fil-PH" altLang="en-US" sz="3200" b="1" dirty="0">
                <a:solidFill>
                  <a:srgbClr val="0000FF"/>
                </a:solidFill>
                <a:latin typeface="Helvetica" panose="020B0604020202020204" pitchFamily="34" charset="0"/>
                <a:cs typeface="Helvetica" panose="020B0604020202020204" pitchFamily="34" charset="0"/>
              </a:rPr>
            </a:br>
            <a:r>
              <a:rPr lang="fil-PH" altLang="en-US" sz="3200" b="1" dirty="0">
                <a:solidFill>
                  <a:srgbClr val="0000FF"/>
                </a:solidFill>
                <a:latin typeface="Helvetica" panose="020B0604020202020204" pitchFamily="34" charset="0"/>
                <a:cs typeface="Helvetica" panose="020B0604020202020204" pitchFamily="34" charset="0"/>
              </a:rPr>
              <a:t/>
            </a:r>
            <a:br>
              <a:rPr lang="fil-PH" altLang="en-US" sz="3200" b="1" dirty="0">
                <a:solidFill>
                  <a:srgbClr val="0000FF"/>
                </a:solidFill>
                <a:latin typeface="Helvetica" panose="020B0604020202020204" pitchFamily="34" charset="0"/>
                <a:cs typeface="Helvetica" panose="020B0604020202020204" pitchFamily="34" charset="0"/>
              </a:rPr>
            </a:br>
            <a:endParaRPr lang="en-US" altLang="en-US" sz="6000" dirty="0">
              <a:solidFill>
                <a:srgbClr val="0000FF"/>
              </a:solidFill>
              <a:latin typeface="Helvetica" panose="020B0604020202020204" pitchFamily="34" charset="0"/>
              <a:cs typeface="Helvetica" panose="020B0604020202020204" pitchFamily="34" charset="0"/>
            </a:endParaRPr>
          </a:p>
        </p:txBody>
      </p:sp>
      <p:sp>
        <p:nvSpPr>
          <p:cNvPr id="14340" name="AutoShape 2" descr="Image result for deped logo"/>
          <p:cNvSpPr>
            <a:spLocks noChangeAspect="1" noChangeArrowheads="1"/>
          </p:cNvSpPr>
          <p:nvPr/>
        </p:nvSpPr>
        <p:spPr bwMode="auto">
          <a:xfrm>
            <a:off x="143608" y="130421"/>
            <a:ext cx="281354" cy="2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1pPr>
            <a:lvl2pPr marL="742950" indent="-285750">
              <a:spcBef>
                <a:spcPct val="20000"/>
              </a:spcBef>
              <a:buFont typeface="Arial" panose="020B0604020202020204" pitchFamily="34" charset="0"/>
              <a:buChar char="–"/>
              <a:defRPr sz="28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2pPr>
            <a:lvl3pPr marL="1143000" indent="-228600">
              <a:spcBef>
                <a:spcPct val="20000"/>
              </a:spcBef>
              <a:buFont typeface="Arial" panose="020B0604020202020204" pitchFamily="34" charset="0"/>
              <a:buChar char="•"/>
              <a:defRPr sz="24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3pPr>
            <a:lvl4pPr marL="16002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4pPr>
            <a:lvl5pPr marL="20574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9pPr>
          </a:lstStyle>
          <a:p>
            <a:pPr eaLnBrk="1" hangingPunct="1">
              <a:spcBef>
                <a:spcPct val="0"/>
              </a:spcBef>
              <a:buFontTx/>
              <a:buNone/>
            </a:pPr>
            <a:endParaRPr lang="en-PH" altLang="en-US" sz="1662">
              <a:latin typeface="Calibri" panose="020F0502020204030204" pitchFamily="34" charset="0"/>
              <a:cs typeface="Arial" panose="020B0604020202020204" pitchFamily="34" charset="0"/>
            </a:endParaRPr>
          </a:p>
        </p:txBody>
      </p:sp>
      <p:sp>
        <p:nvSpPr>
          <p:cNvPr id="14341" name="AutoShape 4" descr="Image result for deped logo"/>
          <p:cNvSpPr>
            <a:spLocks noChangeAspect="1" noChangeArrowheads="1"/>
          </p:cNvSpPr>
          <p:nvPr/>
        </p:nvSpPr>
        <p:spPr bwMode="auto">
          <a:xfrm>
            <a:off x="284285" y="271097"/>
            <a:ext cx="281354"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1pPr>
            <a:lvl2pPr marL="742950" indent="-285750">
              <a:spcBef>
                <a:spcPct val="20000"/>
              </a:spcBef>
              <a:buFont typeface="Arial" panose="020B0604020202020204" pitchFamily="34" charset="0"/>
              <a:buChar char="–"/>
              <a:defRPr sz="28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2pPr>
            <a:lvl3pPr marL="1143000" indent="-228600">
              <a:spcBef>
                <a:spcPct val="20000"/>
              </a:spcBef>
              <a:buFont typeface="Arial" panose="020B0604020202020204" pitchFamily="34" charset="0"/>
              <a:buChar char="•"/>
              <a:defRPr sz="24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3pPr>
            <a:lvl4pPr marL="16002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4pPr>
            <a:lvl5pPr marL="2057400" indent="-228600">
              <a:spcBef>
                <a:spcPct val="20000"/>
              </a:spcBef>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lvl9pPr>
          </a:lstStyle>
          <a:p>
            <a:pPr eaLnBrk="1" hangingPunct="1">
              <a:spcBef>
                <a:spcPct val="0"/>
              </a:spcBef>
              <a:buFontTx/>
              <a:buNone/>
            </a:pPr>
            <a:endParaRPr lang="en-PH" altLang="en-US" sz="1662">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74196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buNone/>
            </a:pPr>
            <a:r>
              <a:rPr lang="en-PH" dirty="0">
                <a:latin typeface="Helvetica" charset="0"/>
                <a:ea typeface="Helvetica" charset="0"/>
                <a:cs typeface="Helvetica" charset="0"/>
              </a:rPr>
              <a:t>Let’s continue our journey towards teacher quality</a:t>
            </a:r>
          </a:p>
          <a:p>
            <a:pPr marL="0" indent="0">
              <a:buNone/>
            </a:pPr>
            <a:endParaRPr lang="en-PH" dirty="0">
              <a:latin typeface="Helvetica" charset="0"/>
              <a:ea typeface="Helvetica" charset="0"/>
              <a:cs typeface="Helvetica" charset="0"/>
            </a:endParaRPr>
          </a:p>
          <a:p>
            <a:pPr marL="0" indent="0" algn="ctr">
              <a:buNone/>
            </a:pPr>
            <a:r>
              <a:rPr lang="en-PH" b="1" dirty="0">
                <a:latin typeface="Helvetica" charset="0"/>
                <a:ea typeface="Helvetica" charset="0"/>
                <a:cs typeface="Helvetica" charset="0"/>
              </a:rPr>
              <a:t>#QualityTeachers=QualityEducation</a:t>
            </a:r>
          </a:p>
        </p:txBody>
      </p:sp>
    </p:spTree>
    <p:extLst>
      <p:ext uri="{BB962C8B-B14F-4D97-AF65-F5344CB8AC3E}">
        <p14:creationId xmlns:p14="http://schemas.microsoft.com/office/powerpoint/2010/main" val="28604312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ChangeAspect="1"/>
          </p:cNvPicPr>
          <p:nvPr/>
        </p:nvPicPr>
        <p:blipFill>
          <a:blip r:embed="rId3" cstate="print"/>
          <a:srcRect/>
          <a:stretch>
            <a:fillRect/>
          </a:stretch>
        </p:blipFill>
        <p:spPr>
          <a:xfrm>
            <a:off x="0" y="728132"/>
            <a:ext cx="9144000" cy="6129867"/>
          </a:xfrm>
          <a:prstGeom prst="rect">
            <a:avLst/>
          </a:prstGeom>
        </p:spPr>
      </p:pic>
    </p:spTree>
    <p:extLst>
      <p:ext uri="{BB962C8B-B14F-4D97-AF65-F5344CB8AC3E}">
        <p14:creationId xmlns:p14="http://schemas.microsoft.com/office/powerpoint/2010/main" val="180515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878" y="1295400"/>
            <a:ext cx="8173707" cy="3908882"/>
          </a:xfrm>
        </p:spPr>
        <p:txBody>
          <a:bodyPr>
            <a:normAutofit/>
          </a:bodyPr>
          <a:lstStyle/>
          <a:p>
            <a:r>
              <a:rPr lang="en-US" sz="6000" b="1" dirty="0">
                <a:solidFill>
                  <a:srgbClr val="0000FF"/>
                </a:solidFill>
                <a:latin typeface="Helvetica" panose="020B0604020202020204" pitchFamily="34" charset="0"/>
                <a:cs typeface="Helvetica" panose="020B0604020202020204" pitchFamily="34" charset="0"/>
              </a:rPr>
              <a:t>Orientation Overview</a:t>
            </a:r>
            <a:endParaRPr lang="en-US" sz="40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9101514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663" y="785301"/>
            <a:ext cx="8229600" cy="790580"/>
          </a:xfrm>
        </p:spPr>
        <p:txBody>
          <a:bodyPr/>
          <a:lstStyle/>
          <a:p>
            <a:pPr algn="l"/>
            <a:r>
              <a:rPr lang="en-PH" b="1" dirty="0" smtClean="0">
                <a:solidFill>
                  <a:srgbClr val="0000FF"/>
                </a:solidFill>
                <a:latin typeface="Helvetica" charset="0"/>
                <a:ea typeface="Helvetica" charset="0"/>
                <a:cs typeface="Helvetica" charset="0"/>
              </a:rPr>
              <a:t>Objectives:</a:t>
            </a:r>
            <a:endParaRPr lang="en-PH" b="1" dirty="0">
              <a:solidFill>
                <a:srgbClr val="0000FF"/>
              </a:solidFill>
              <a:latin typeface="Helvetica" charset="0"/>
              <a:ea typeface="Helvetica" charset="0"/>
              <a:cs typeface="Helvetica" charset="0"/>
            </a:endParaRPr>
          </a:p>
        </p:txBody>
      </p:sp>
      <p:sp>
        <p:nvSpPr>
          <p:cNvPr id="3" name="Content Placeholder 2"/>
          <p:cNvSpPr>
            <a:spLocks noGrp="1"/>
          </p:cNvSpPr>
          <p:nvPr>
            <p:ph idx="1"/>
          </p:nvPr>
        </p:nvSpPr>
        <p:spPr>
          <a:xfrm>
            <a:off x="389663" y="1790189"/>
            <a:ext cx="8444620" cy="3667534"/>
          </a:xfrm>
        </p:spPr>
        <p:txBody>
          <a:bodyPr>
            <a:noAutofit/>
          </a:bodyPr>
          <a:lstStyle/>
          <a:p>
            <a:r>
              <a:rPr lang="en-PH" sz="2800" dirty="0" smtClean="0"/>
              <a:t>.</a:t>
            </a:r>
            <a:endParaRPr lang="en-PH" sz="2800" dirty="0"/>
          </a:p>
          <a:p>
            <a:pPr marL="0" indent="0">
              <a:buNone/>
            </a:pPr>
            <a:endParaRPr lang="en-PH" sz="2800" dirty="0">
              <a:latin typeface="Helvetica" charset="0"/>
              <a:ea typeface="Helvetica" charset="0"/>
              <a:cs typeface="Helvetica" charset="0"/>
            </a:endParaRPr>
          </a:p>
        </p:txBody>
      </p:sp>
      <p:sp>
        <p:nvSpPr>
          <p:cNvPr id="4" name="Title 3"/>
          <p:cNvSpPr txBox="1">
            <a:spLocks/>
          </p:cNvSpPr>
          <p:nvPr/>
        </p:nvSpPr>
        <p:spPr>
          <a:xfrm>
            <a:off x="-2043821" y="-219587"/>
            <a:ext cx="10515600" cy="10048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sz="2800" b="1" dirty="0">
                <a:solidFill>
                  <a:schemeClr val="bg1"/>
                </a:solidFill>
              </a:rPr>
              <a:t>RPMS-PPST Orientation for S.Y. 2019-2020</a:t>
            </a:r>
            <a:endParaRPr lang="en-PH" sz="2800" dirty="0">
              <a:solidFill>
                <a:schemeClr val="bg1"/>
              </a:solidFill>
            </a:endParaRPr>
          </a:p>
        </p:txBody>
      </p:sp>
      <p:sp>
        <p:nvSpPr>
          <p:cNvPr id="5" name="Rectangle 4"/>
          <p:cNvSpPr/>
          <p:nvPr/>
        </p:nvSpPr>
        <p:spPr>
          <a:xfrm>
            <a:off x="589935" y="1790189"/>
            <a:ext cx="7138220" cy="4439229"/>
          </a:xfrm>
          <a:prstGeom prst="rect">
            <a:avLst/>
          </a:prstGeom>
        </p:spPr>
        <p:txBody>
          <a:bodyPr wrap="square">
            <a:spAutoFit/>
          </a:bodyPr>
          <a:lstStyle/>
          <a:p>
            <a:pPr algn="just">
              <a:lnSpc>
                <a:spcPct val="107000"/>
              </a:lnSpc>
            </a:pPr>
            <a:r>
              <a:rPr lang="en-PH" sz="2400" dirty="0">
                <a:latin typeface="Century Gothic" panose="020B0502020202020204" pitchFamily="34" charset="0"/>
                <a:ea typeface="MS Mincho"/>
                <a:cs typeface="Times New Roman" panose="02020603050405020304" pitchFamily="18" charset="0"/>
              </a:rPr>
              <a:t>The activity aims that the participants shall have:</a:t>
            </a:r>
            <a:endParaRPr lang="en-PH" sz="2400"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just">
              <a:lnSpc>
                <a:spcPct val="107000"/>
              </a:lnSpc>
              <a:spcBef>
                <a:spcPts val="0"/>
              </a:spcBef>
              <a:spcAft>
                <a:spcPts val="0"/>
              </a:spcAft>
              <a:buFont typeface="+mj-lt"/>
              <a:buAutoNum type="arabicPeriod"/>
            </a:pPr>
            <a:r>
              <a:rPr lang="en-US" sz="2400" dirty="0" smtClean="0">
                <a:latin typeface="Century Gothic" panose="020B0502020202020204" pitchFamily="34" charset="0"/>
                <a:ea typeface="Calibri" panose="020F0502020204030204" pitchFamily="34" charset="0"/>
                <a:cs typeface="Arial" panose="020B0604020202020204" pitchFamily="34" charset="0"/>
              </a:rPr>
              <a:t>enhance </a:t>
            </a:r>
            <a:r>
              <a:rPr lang="en-US" sz="2400" dirty="0">
                <a:latin typeface="Century Gothic" panose="020B0502020202020204" pitchFamily="34" charset="0"/>
                <a:ea typeface="Calibri" panose="020F0502020204030204" pitchFamily="34" charset="0"/>
                <a:cs typeface="Arial" panose="020B0604020202020204" pitchFamily="34" charset="0"/>
              </a:rPr>
              <a:t>understanding of school heads and teachers on the use and protocols of the different PPST-based RPMS Assessment Tools;</a:t>
            </a:r>
            <a:endParaRPr lang="en-PH" sz="2400"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just">
              <a:lnSpc>
                <a:spcPct val="107000"/>
              </a:lnSpc>
              <a:spcBef>
                <a:spcPts val="0"/>
              </a:spcBef>
              <a:spcAft>
                <a:spcPts val="0"/>
              </a:spcAft>
              <a:buFont typeface="+mj-lt"/>
              <a:buAutoNum type="arabicPeriod"/>
            </a:pPr>
            <a:r>
              <a:rPr lang="en-US" sz="2400" dirty="0">
                <a:latin typeface="Century Gothic" panose="020B0502020202020204" pitchFamily="34" charset="0"/>
                <a:ea typeface="Calibri" panose="020F0502020204030204" pitchFamily="34" charset="0"/>
                <a:cs typeface="Arial" panose="020B0604020202020204" pitchFamily="34" charset="0"/>
              </a:rPr>
              <a:t>discussed the important details about RPMS cycle, tools, associated tools, and systems to implement the full cycle; and</a:t>
            </a:r>
            <a:endParaRPr lang="en-PH" sz="2400"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just">
              <a:lnSpc>
                <a:spcPct val="107000"/>
              </a:lnSpc>
              <a:spcBef>
                <a:spcPts val="0"/>
              </a:spcBef>
              <a:spcAft>
                <a:spcPts val="800"/>
              </a:spcAft>
              <a:buFont typeface="+mj-lt"/>
              <a:buAutoNum type="arabicPeriod"/>
            </a:pPr>
            <a:r>
              <a:rPr lang="en-US" sz="2400" dirty="0">
                <a:latin typeface="Century Gothic" panose="020B0502020202020204" pitchFamily="34" charset="0"/>
                <a:ea typeface="Calibri" panose="020F0502020204030204" pitchFamily="34" charset="0"/>
                <a:cs typeface="Arial" panose="020B0604020202020204" pitchFamily="34" charset="0"/>
              </a:rPr>
              <a:t>responded to questions and clarifications on the RPMS cycle, tools, and processes.</a:t>
            </a:r>
            <a:endParaRPr lang="en-PH"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909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4353" y="785301"/>
            <a:ext cx="7886700" cy="753666"/>
          </a:xfrm>
        </p:spPr>
        <p:txBody>
          <a:bodyPr>
            <a:normAutofit/>
          </a:bodyPr>
          <a:lstStyle/>
          <a:p>
            <a:r>
              <a:rPr lang="en-PH" sz="2100" b="1" dirty="0">
                <a:solidFill>
                  <a:schemeClr val="bg1"/>
                </a:solidFill>
              </a:rPr>
              <a:t>RPMS-PPST Orientation for S.Y. 2019-2020</a:t>
            </a:r>
            <a:endParaRPr lang="en-PH" sz="21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891771047"/>
              </p:ext>
            </p:extLst>
          </p:nvPr>
        </p:nvGraphicFramePr>
        <p:xfrm>
          <a:off x="153310" y="1014686"/>
          <a:ext cx="8621979" cy="5761288"/>
        </p:xfrm>
        <a:graphic>
          <a:graphicData uri="http://schemas.openxmlformats.org/drawingml/2006/table">
            <a:tbl>
              <a:tblPr firstRow="1" firstCol="1" bandRow="1">
                <a:tableStyleId>{5C22544A-7EE6-4342-B048-85BDC9FD1C3A}</a:tableStyleId>
              </a:tblPr>
              <a:tblGrid>
                <a:gridCol w="1856544">
                  <a:extLst>
                    <a:ext uri="{9D8B030D-6E8A-4147-A177-3AD203B41FA5}">
                      <a16:colId xmlns:a16="http://schemas.microsoft.com/office/drawing/2014/main" xmlns="" val="20000"/>
                    </a:ext>
                  </a:extLst>
                </a:gridCol>
                <a:gridCol w="6765435">
                  <a:extLst>
                    <a:ext uri="{9D8B030D-6E8A-4147-A177-3AD203B41FA5}">
                      <a16:colId xmlns:a16="http://schemas.microsoft.com/office/drawing/2014/main" xmlns="" val="20002"/>
                    </a:ext>
                  </a:extLst>
                </a:gridCol>
              </a:tblGrid>
              <a:tr h="370769">
                <a:tc>
                  <a:txBody>
                    <a:bodyPr/>
                    <a:lstStyle/>
                    <a:p>
                      <a:pPr marL="0" marR="0" algn="ctr">
                        <a:lnSpc>
                          <a:spcPct val="115000"/>
                        </a:lnSpc>
                        <a:spcBef>
                          <a:spcPts val="0"/>
                        </a:spcBef>
                        <a:spcAft>
                          <a:spcPts val="0"/>
                        </a:spcAft>
                      </a:pPr>
                      <a:r>
                        <a:rPr lang="en-US" sz="1800" dirty="0">
                          <a:effectLst/>
                        </a:rPr>
                        <a:t>Time</a:t>
                      </a:r>
                      <a:endParaRPr lang="en-PH"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0"/>
                        </a:spcAft>
                      </a:pPr>
                      <a:r>
                        <a:rPr lang="en-US" sz="1600" dirty="0">
                          <a:effectLst/>
                        </a:rPr>
                        <a:t>Activity</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0"/>
                  </a:ext>
                </a:extLst>
              </a:tr>
              <a:tr h="430082">
                <a:tc>
                  <a:txBody>
                    <a:bodyPr/>
                    <a:lstStyle/>
                    <a:p>
                      <a:pPr algn="ctr">
                        <a:lnSpc>
                          <a:spcPct val="115000"/>
                        </a:lnSpc>
                        <a:spcAft>
                          <a:spcPts val="0"/>
                        </a:spcAft>
                      </a:pPr>
                      <a:r>
                        <a:rPr lang="en-US" sz="1800" dirty="0" smtClean="0">
                          <a:effectLst/>
                          <a:latin typeface="Calibri"/>
                          <a:ea typeface="Calibri"/>
                          <a:cs typeface="Times New Roman"/>
                        </a:rPr>
                        <a:t>8:00</a:t>
                      </a:r>
                      <a:endParaRPr lang="en-US" sz="1800" dirty="0">
                        <a:effectLst/>
                        <a:latin typeface="Calibri"/>
                        <a:ea typeface="Calibri"/>
                        <a:cs typeface="Times New Roman"/>
                      </a:endParaRPr>
                    </a:p>
                  </a:txBody>
                  <a:tcPr marL="68580" marR="68580" marT="0" marB="0" anchor="ctr"/>
                </a:tc>
                <a:tc>
                  <a:txBody>
                    <a:bodyPr/>
                    <a:lstStyle/>
                    <a:p>
                      <a:pPr marL="0" marR="0" algn="ctr">
                        <a:lnSpc>
                          <a:spcPct val="107000"/>
                        </a:lnSpc>
                        <a:spcBef>
                          <a:spcPts val="0"/>
                        </a:spcBef>
                        <a:spcAft>
                          <a:spcPts val="80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Registration</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xmlns="" val="10001"/>
                  </a:ext>
                </a:extLst>
              </a:tr>
              <a:tr h="1050687">
                <a:tc>
                  <a:txBody>
                    <a:bodyPr/>
                    <a:lstStyle/>
                    <a:p>
                      <a:pPr algn="ctr">
                        <a:lnSpc>
                          <a:spcPct val="115000"/>
                        </a:lnSpc>
                        <a:spcAft>
                          <a:spcPts val="0"/>
                        </a:spcAft>
                      </a:pPr>
                      <a:r>
                        <a:rPr lang="en-US" sz="1800" dirty="0" smtClean="0">
                          <a:effectLst/>
                          <a:latin typeface="Calibri"/>
                          <a:ea typeface="Calibri"/>
                          <a:cs typeface="Times New Roman"/>
                        </a:rPr>
                        <a:t>8:30-9:00</a:t>
                      </a:r>
                      <a:endParaRPr lang="en-US" sz="1800" dirty="0">
                        <a:effectLst/>
                        <a:latin typeface="Calibri"/>
                        <a:ea typeface="Calibri"/>
                        <a:cs typeface="Times New Roman"/>
                      </a:endParaRPr>
                    </a:p>
                  </a:txBody>
                  <a:tcPr marL="68580" marR="68580" marT="0" marB="0" anchor="ctr"/>
                </a:tc>
                <a:tc>
                  <a:txBody>
                    <a:bodyPr/>
                    <a:lstStyle/>
                    <a:p>
                      <a:pPr marL="0" marR="0" algn="ctr">
                        <a:lnSpc>
                          <a:spcPct val="107000"/>
                        </a:lnSpc>
                        <a:spcBef>
                          <a:spcPts val="0"/>
                        </a:spcBef>
                        <a:spcAft>
                          <a:spcPts val="0"/>
                        </a:spcAft>
                      </a:pPr>
                      <a:r>
                        <a:rPr lang="en-US" sz="1600" b="1" dirty="0" smtClean="0">
                          <a:effectLst/>
                          <a:latin typeface="Century Gothic" panose="020B0502020202020204" pitchFamily="34" charset="0"/>
                          <a:ea typeface="Times New Roman" panose="02020603050405020304" pitchFamily="18" charset="0"/>
                          <a:cs typeface="Arial" panose="020B0604020202020204" pitchFamily="34" charset="0"/>
                        </a:rPr>
                        <a:t>PRELIMINARIES</a:t>
                      </a:r>
                      <a:endParaRPr lang="en-PH" sz="1600" b="1" dirty="0" smtClean="0">
                        <a:effectLst/>
                        <a:latin typeface="Century Gothic" panose="020B0502020202020204" pitchFamily="34" charset="0"/>
                        <a:ea typeface="Times New Roman" panose="02020603050405020304" pitchFamily="18" charset="0"/>
                        <a:cs typeface="Arial" panose="020B0604020202020204" pitchFamily="34" charset="0"/>
                      </a:endParaRPr>
                    </a:p>
                    <a:p>
                      <a:pPr marL="0" marR="0" algn="ctr">
                        <a:lnSpc>
                          <a:spcPct val="107000"/>
                        </a:lnSpc>
                        <a:spcBef>
                          <a:spcPts val="0"/>
                        </a:spcBef>
                        <a:spcAft>
                          <a:spcPts val="0"/>
                        </a:spcAft>
                      </a:pPr>
                      <a:r>
                        <a:rPr lang="en-US" sz="1600" kern="1200" dirty="0" smtClean="0">
                          <a:solidFill>
                            <a:schemeClr val="dk1"/>
                          </a:solidFill>
                          <a:effectLst/>
                          <a:latin typeface="+mn-lt"/>
                          <a:ea typeface="+mn-ea"/>
                          <a:cs typeface="+mn-cs"/>
                        </a:rPr>
                        <a:t>Opening Ceremony ( National Anthem, Prayer, Introduction of participants) Opening Remarks, Message</a:t>
                      </a:r>
                    </a:p>
                    <a:p>
                      <a:pPr marL="0" marR="0" algn="ctr">
                        <a:lnSpc>
                          <a:spcPct val="107000"/>
                        </a:lnSpc>
                        <a:spcBef>
                          <a:spcPts val="0"/>
                        </a:spcBef>
                        <a:spcAft>
                          <a:spcPts val="0"/>
                        </a:spcAft>
                      </a:pP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2"/>
                  </a:ext>
                </a:extLst>
              </a:tr>
              <a:tr h="525343">
                <a:tc>
                  <a:txBody>
                    <a:bodyPr/>
                    <a:lstStyle/>
                    <a:p>
                      <a:pPr algn="ctr">
                        <a:lnSpc>
                          <a:spcPct val="115000"/>
                        </a:lnSpc>
                        <a:spcAft>
                          <a:spcPts val="0"/>
                        </a:spcAft>
                      </a:pPr>
                      <a:endParaRPr lang="en-US" sz="1800" dirty="0">
                        <a:effectLst/>
                        <a:latin typeface="Calibri"/>
                        <a:ea typeface="Calibri"/>
                        <a:cs typeface="Times New Roman"/>
                      </a:endParaRPr>
                    </a:p>
                  </a:txBody>
                  <a:tcPr marL="68580" marR="68580" marT="0" marB="0" anchor="ctr"/>
                </a:tc>
                <a:tc>
                  <a:txBody>
                    <a:bodyPr/>
                    <a:lstStyle/>
                    <a:p>
                      <a:pPr marL="0" marR="0" algn="ctr">
                        <a:lnSpc>
                          <a:spcPct val="107000"/>
                        </a:lnSpc>
                        <a:spcBef>
                          <a:spcPts val="0"/>
                        </a:spcBef>
                        <a:spcAft>
                          <a:spcPts val="0"/>
                        </a:spcAft>
                      </a:pPr>
                      <a:r>
                        <a:rPr lang="en-US" sz="1600" b="1" dirty="0">
                          <a:effectLst/>
                          <a:latin typeface="Century Gothic" panose="020B0502020202020204" pitchFamily="34" charset="0"/>
                          <a:ea typeface="Times New Roman" panose="02020603050405020304" pitchFamily="18" charset="0"/>
                          <a:cs typeface="Arial" panose="020B0604020202020204" pitchFamily="34" charset="0"/>
                        </a:rPr>
                        <a:t>OVERVIEW  AND STATEMENT OF PURPOSE</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William </a:t>
                      </a:r>
                      <a:r>
                        <a:rPr lang="en-US" sz="1600" dirty="0" err="1">
                          <a:effectLst/>
                          <a:latin typeface="Century Gothic" panose="020B0502020202020204" pitchFamily="34" charset="0"/>
                          <a:ea typeface="Times New Roman" panose="02020603050405020304" pitchFamily="18" charset="0"/>
                          <a:cs typeface="Arial" panose="020B0604020202020204" pitchFamily="34" charset="0"/>
                        </a:rPr>
                        <a:t>G.Bacani</a:t>
                      </a:r>
                      <a:r>
                        <a:rPr lang="en-US" sz="16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600" dirty="0" err="1">
                          <a:effectLst/>
                          <a:latin typeface="Century Gothic" panose="020B0502020202020204" pitchFamily="34" charset="0"/>
                          <a:ea typeface="Times New Roman" panose="02020603050405020304" pitchFamily="18" charset="0"/>
                          <a:cs typeface="Arial" panose="020B0604020202020204" pitchFamily="34" charset="0"/>
                        </a:rPr>
                        <a:t>Ph.D</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3"/>
                  </a:ext>
                </a:extLst>
              </a:tr>
              <a:tr h="317584">
                <a:tc>
                  <a:txBody>
                    <a:bodyPr/>
                    <a:lstStyle/>
                    <a:p>
                      <a:pPr algn="ctr">
                        <a:lnSpc>
                          <a:spcPct val="115000"/>
                        </a:lnSpc>
                        <a:spcAft>
                          <a:spcPts val="0"/>
                        </a:spcAft>
                      </a:pPr>
                      <a:r>
                        <a:rPr lang="en-US" sz="1800" dirty="0" smtClean="0">
                          <a:effectLst/>
                          <a:latin typeface="Calibri"/>
                          <a:ea typeface="Calibri"/>
                          <a:cs typeface="Times New Roman"/>
                        </a:rPr>
                        <a:t>9:00-9:30</a:t>
                      </a:r>
                      <a:endParaRPr lang="en-US" sz="1800" dirty="0">
                        <a:effectLst/>
                        <a:latin typeface="Calibri"/>
                        <a:ea typeface="Calibri"/>
                        <a:cs typeface="Times New Roman"/>
                      </a:endParaRPr>
                    </a:p>
                  </a:txBody>
                  <a:tcPr marL="68580" marR="68580" marT="0" marB="0" anchor="ctr"/>
                </a:tc>
                <a:tc>
                  <a:txBody>
                    <a:bodyPr/>
                    <a:lstStyle/>
                    <a:p>
                      <a:pPr marL="0" marR="0" algn="ctr">
                        <a:lnSpc>
                          <a:spcPct val="107000"/>
                        </a:lnSpc>
                        <a:spcBef>
                          <a:spcPts val="0"/>
                        </a:spcBef>
                        <a:spcAft>
                          <a:spcPts val="0"/>
                        </a:spcAft>
                      </a:pPr>
                      <a:r>
                        <a:rPr lang="en-US" sz="1600" b="1" dirty="0">
                          <a:effectLst/>
                          <a:latin typeface="Century Gothic" panose="020B0502020202020204" pitchFamily="34" charset="0"/>
                          <a:ea typeface="Times New Roman" panose="02020603050405020304" pitchFamily="18" charset="0"/>
                          <a:cs typeface="Arial" panose="020B0604020202020204" pitchFamily="34" charset="0"/>
                        </a:rPr>
                        <a:t>LEVELING OF EXPECTATIIONS</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Armando </a:t>
                      </a:r>
                      <a:r>
                        <a:rPr lang="en-US" sz="1600" dirty="0" err="1">
                          <a:effectLst/>
                          <a:latin typeface="Century Gothic" panose="020B0502020202020204" pitchFamily="34" charset="0"/>
                          <a:ea typeface="Times New Roman" panose="02020603050405020304" pitchFamily="18" charset="0"/>
                          <a:cs typeface="Arial" panose="020B0604020202020204" pitchFamily="34" charset="0"/>
                        </a:rPr>
                        <a:t>Capili</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xmlns="" val="10005"/>
                  </a:ext>
                </a:extLst>
              </a:tr>
              <a:tr h="317584">
                <a:tc>
                  <a:txBody>
                    <a:bodyPr/>
                    <a:lstStyle/>
                    <a:p>
                      <a:pPr algn="ctr">
                        <a:lnSpc>
                          <a:spcPct val="115000"/>
                        </a:lnSpc>
                        <a:spcAft>
                          <a:spcPts val="0"/>
                        </a:spcAft>
                      </a:pPr>
                      <a:r>
                        <a:rPr lang="en-US" sz="1800" dirty="0" smtClean="0">
                          <a:solidFill>
                            <a:schemeClr val="bg1"/>
                          </a:solidFill>
                          <a:effectLst/>
                          <a:latin typeface="Calibri"/>
                          <a:ea typeface="Calibri"/>
                          <a:cs typeface="Times New Roman"/>
                        </a:rPr>
                        <a:t>9:30-10:15</a:t>
                      </a:r>
                      <a:endParaRPr lang="en-US" sz="1800" dirty="0">
                        <a:solidFill>
                          <a:schemeClr val="bg1"/>
                        </a:solidFill>
                        <a:effectLst/>
                        <a:latin typeface="Calibri"/>
                        <a:ea typeface="Calibri"/>
                        <a:cs typeface="Times New Roman"/>
                      </a:endParaRPr>
                    </a:p>
                  </a:txBody>
                  <a:tcPr marL="68580" marR="68580" marT="0" marB="0" anchor="ctr">
                    <a:solidFill>
                      <a:srgbClr val="245E96"/>
                    </a:solidFill>
                  </a:tcPr>
                </a:tc>
                <a:tc>
                  <a:txBody>
                    <a:bodyPr/>
                    <a:lstStyle/>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Context of RPMS ( CSC,D.O.2,D.O.42)</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Roderick </a:t>
                      </a:r>
                      <a:r>
                        <a:rPr lang="en-US" sz="1600" dirty="0" err="1">
                          <a:effectLst/>
                          <a:latin typeface="Century Gothic" panose="020B0502020202020204" pitchFamily="34" charset="0"/>
                          <a:ea typeface="Times New Roman" panose="02020603050405020304" pitchFamily="18" charset="0"/>
                          <a:cs typeface="Arial" panose="020B0604020202020204" pitchFamily="34" charset="0"/>
                        </a:rPr>
                        <a:t>Fallorin</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solidFill>
                      <a:srgbClr val="245E96"/>
                    </a:solidFill>
                  </a:tcPr>
                </a:tc>
              </a:tr>
              <a:tr h="400568">
                <a:tc>
                  <a:txBody>
                    <a:bodyPr/>
                    <a:lstStyle/>
                    <a:p>
                      <a:pPr algn="ctr">
                        <a:lnSpc>
                          <a:spcPct val="115000"/>
                        </a:lnSpc>
                        <a:spcAft>
                          <a:spcPts val="0"/>
                        </a:spcAft>
                      </a:pPr>
                      <a:r>
                        <a:rPr lang="en-US" sz="1800" dirty="0" smtClean="0">
                          <a:effectLst/>
                          <a:latin typeface="Calibri"/>
                          <a:ea typeface="Calibri"/>
                          <a:cs typeface="Times New Roman"/>
                        </a:rPr>
                        <a:t>10:15-10:30</a:t>
                      </a:r>
                      <a:endParaRPr lang="en-US" sz="1800" dirty="0">
                        <a:effectLst/>
                        <a:latin typeface="Calibri"/>
                        <a:ea typeface="Calibri"/>
                        <a:cs typeface="Times New Roman"/>
                      </a:endParaRPr>
                    </a:p>
                  </a:txBody>
                  <a:tcPr marL="68580" marR="68580" marT="0" marB="0" anchor="ctr"/>
                </a:tc>
                <a:tc>
                  <a:txBody>
                    <a:bodyPr/>
                    <a:lstStyle/>
                    <a:p>
                      <a:pPr algn="ctr"/>
                      <a:r>
                        <a:rPr lang="en-US" sz="1800" b="1" kern="1200" dirty="0" smtClean="0">
                          <a:solidFill>
                            <a:schemeClr val="dk1"/>
                          </a:solidFill>
                          <a:effectLst/>
                          <a:latin typeface="+mn-lt"/>
                          <a:ea typeface="+mn-ea"/>
                          <a:cs typeface="+mn-cs"/>
                        </a:rPr>
                        <a:t>HEALTH BREAK</a:t>
                      </a:r>
                      <a:endParaRPr lang="en-PH" dirty="0"/>
                    </a:p>
                  </a:txBody>
                  <a:tcPr marL="68580" marR="68580" marT="0" marB="0" anchor="ctr"/>
                </a:tc>
              </a:tr>
              <a:tr h="692538">
                <a:tc>
                  <a:txBody>
                    <a:bodyPr/>
                    <a:lstStyle/>
                    <a:p>
                      <a:pPr algn="ctr">
                        <a:lnSpc>
                          <a:spcPct val="115000"/>
                        </a:lnSpc>
                        <a:spcAft>
                          <a:spcPts val="0"/>
                        </a:spcAft>
                      </a:pPr>
                      <a:r>
                        <a:rPr lang="en-US" sz="1800" dirty="0" smtClean="0">
                          <a:effectLst/>
                          <a:latin typeface="Calibri"/>
                          <a:ea typeface="Calibri"/>
                          <a:cs typeface="Times New Roman"/>
                        </a:rPr>
                        <a:t>10:30-11:15</a:t>
                      </a:r>
                      <a:endParaRPr lang="en-US" sz="1800" dirty="0">
                        <a:effectLst/>
                        <a:latin typeface="Calibri"/>
                        <a:ea typeface="Calibri"/>
                        <a:cs typeface="Times New Roman"/>
                      </a:endParaRPr>
                    </a:p>
                  </a:txBody>
                  <a:tcPr marL="68580" marR="68580" marT="0" marB="0" anchor="ctr"/>
                </a:tc>
                <a:tc>
                  <a:txBody>
                    <a:bodyPr/>
                    <a:lstStyle/>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The Philippine Professional Standards for Teachers (PPST)</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Enrique Angeles Jr.</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tr>
              <a:tr h="456757">
                <a:tc>
                  <a:txBody>
                    <a:bodyPr/>
                    <a:lstStyle/>
                    <a:p>
                      <a:pPr algn="ctr">
                        <a:lnSpc>
                          <a:spcPct val="115000"/>
                        </a:lnSpc>
                        <a:spcAft>
                          <a:spcPts val="0"/>
                        </a:spcAft>
                      </a:pPr>
                      <a:r>
                        <a:rPr lang="en-US" sz="1800" dirty="0" smtClean="0">
                          <a:effectLst/>
                          <a:latin typeface="Calibri"/>
                          <a:ea typeface="Calibri"/>
                          <a:cs typeface="Times New Roman"/>
                        </a:rPr>
                        <a:t>11:15-12:00</a:t>
                      </a:r>
                      <a:endParaRPr lang="en-US" sz="1800" dirty="0">
                        <a:effectLst/>
                        <a:latin typeface="Calibri"/>
                        <a:ea typeface="Calibri"/>
                        <a:cs typeface="Times New Roman"/>
                      </a:endParaRPr>
                    </a:p>
                  </a:txBody>
                  <a:tcPr marL="68580" marR="68580" marT="0" marB="0" anchor="ctr"/>
                </a:tc>
                <a:tc>
                  <a:txBody>
                    <a:bodyPr/>
                    <a:lstStyle/>
                    <a:p>
                      <a:pPr marL="0" marR="0" algn="ctr">
                        <a:lnSpc>
                          <a:spcPct val="107000"/>
                        </a:lnSpc>
                        <a:spcBef>
                          <a:spcPts val="0"/>
                        </a:spcBef>
                        <a:spcAft>
                          <a:spcPts val="0"/>
                        </a:spcAft>
                      </a:pPr>
                      <a:r>
                        <a:rPr lang="en-US" sz="1600" dirty="0">
                          <a:effectLst/>
                          <a:latin typeface="Century Gothic" panose="020B0502020202020204" pitchFamily="34" charset="0"/>
                          <a:ea typeface="Times New Roman" panose="02020603050405020304" pitchFamily="18" charset="0"/>
                          <a:cs typeface="Arial" panose="020B0604020202020204" pitchFamily="34" charset="0"/>
                        </a:rPr>
                        <a:t>PPST Resource Package to Understand the </a:t>
                      </a:r>
                      <a:r>
                        <a:rPr lang="en-US" sz="1600" dirty="0" smtClean="0">
                          <a:effectLst/>
                          <a:latin typeface="Century Gothic" panose="020B0502020202020204" pitchFamily="34" charset="0"/>
                          <a:ea typeface="Times New Roman" panose="02020603050405020304" pitchFamily="18" charset="0"/>
                          <a:cs typeface="Arial" panose="020B0604020202020204" pitchFamily="34" charset="0"/>
                        </a:rPr>
                        <a:t>Indicators</a:t>
                      </a:r>
                    </a:p>
                    <a:p>
                      <a:pPr marL="0" marR="0" algn="ctr">
                        <a:lnSpc>
                          <a:spcPct val="107000"/>
                        </a:lnSpc>
                        <a:spcBef>
                          <a:spcPts val="0"/>
                        </a:spcBef>
                        <a:spcAft>
                          <a:spcPts val="0"/>
                        </a:spcAft>
                      </a:pPr>
                      <a:r>
                        <a:rPr lang="en-US" sz="1800" kern="1200" dirty="0" smtClean="0">
                          <a:solidFill>
                            <a:schemeClr val="dk1"/>
                          </a:solidFill>
                          <a:effectLst/>
                          <a:latin typeface="+mn-lt"/>
                          <a:ea typeface="+mn-ea"/>
                          <a:cs typeface="+mn-cs"/>
                        </a:rPr>
                        <a:t>Ruth </a:t>
                      </a:r>
                      <a:r>
                        <a:rPr lang="en-US" sz="1800" kern="1200" dirty="0" err="1" smtClean="0">
                          <a:solidFill>
                            <a:schemeClr val="dk1"/>
                          </a:solidFill>
                          <a:effectLst/>
                          <a:latin typeface="+mn-lt"/>
                          <a:ea typeface="+mn-ea"/>
                          <a:cs typeface="+mn-cs"/>
                        </a:rPr>
                        <a:t>D.Jimenez,Ed.D</a:t>
                      </a:r>
                      <a:r>
                        <a:rPr lang="en-US" sz="1800" kern="1200" dirty="0" smtClean="0">
                          <a:solidFill>
                            <a:schemeClr val="dk1"/>
                          </a:solidFill>
                          <a:effectLst/>
                          <a:latin typeface="+mn-lt"/>
                          <a:ea typeface="+mn-ea"/>
                          <a:cs typeface="+mn-cs"/>
                        </a:rPr>
                        <a:t>.</a:t>
                      </a:r>
                      <a:endParaRPr lang="en-PH"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tr>
              <a:tr h="706214">
                <a:tc>
                  <a:txBody>
                    <a:bodyPr/>
                    <a:lstStyle/>
                    <a:p>
                      <a:pPr algn="ctr">
                        <a:lnSpc>
                          <a:spcPct val="115000"/>
                        </a:lnSpc>
                        <a:spcAft>
                          <a:spcPts val="0"/>
                        </a:spcAft>
                      </a:pPr>
                      <a:r>
                        <a:rPr lang="en-US" sz="1800" dirty="0" smtClean="0">
                          <a:effectLst/>
                          <a:latin typeface="Calibri"/>
                          <a:ea typeface="Calibri"/>
                          <a:cs typeface="Times New Roman"/>
                        </a:rPr>
                        <a:t>12:00-1:00</a:t>
                      </a:r>
                      <a:endParaRPr lang="en-US" sz="1800" dirty="0">
                        <a:effectLst/>
                        <a:latin typeface="Calibri"/>
                        <a:ea typeface="Calibri"/>
                        <a:cs typeface="Times New Roman"/>
                      </a:endParaRPr>
                    </a:p>
                  </a:txBody>
                  <a:tcPr marL="68580" marR="68580" marT="0" marB="0" anchor="ctr"/>
                </a:tc>
                <a:tc>
                  <a:txBody>
                    <a:bodyPr/>
                    <a:lstStyle/>
                    <a:p>
                      <a:pPr algn="ctr"/>
                      <a:r>
                        <a:rPr lang="en-US" sz="1800" kern="1200" dirty="0" smtClean="0">
                          <a:solidFill>
                            <a:schemeClr val="dk1"/>
                          </a:solidFill>
                          <a:effectLst/>
                          <a:latin typeface="+mn-lt"/>
                          <a:ea typeface="+mn-ea"/>
                          <a:cs typeface="+mn-cs"/>
                        </a:rPr>
                        <a:t>LUNCH BREAK</a:t>
                      </a:r>
                      <a:endParaRPr lang="en-PH" dirty="0"/>
                    </a:p>
                  </a:txBody>
                  <a:tcPr marL="68580" marR="68580" marT="0" marB="0" anchor="ctr"/>
                </a:tc>
              </a:tr>
            </a:tbl>
          </a:graphicData>
        </a:graphic>
      </p:graphicFrame>
      <p:sp>
        <p:nvSpPr>
          <p:cNvPr id="7" name="TextBox 6"/>
          <p:cNvSpPr txBox="1"/>
          <p:nvPr/>
        </p:nvSpPr>
        <p:spPr>
          <a:xfrm>
            <a:off x="138796" y="589914"/>
            <a:ext cx="3025319" cy="461665"/>
          </a:xfrm>
          <a:prstGeom prst="rect">
            <a:avLst/>
          </a:prstGeom>
          <a:noFill/>
        </p:spPr>
        <p:txBody>
          <a:bodyPr wrap="square" rtlCol="0">
            <a:spAutoFit/>
          </a:bodyPr>
          <a:lstStyle/>
          <a:p>
            <a:r>
              <a:rPr lang="en-PH" sz="2400" b="1" dirty="0" smtClean="0"/>
              <a:t>Day 1 ( Morning)</a:t>
            </a:r>
            <a:r>
              <a:rPr lang="en-PH" sz="2400" b="1" dirty="0" smtClean="0"/>
              <a:t> </a:t>
            </a:r>
            <a:endParaRPr lang="en-PH" sz="2400" b="1" dirty="0"/>
          </a:p>
        </p:txBody>
      </p:sp>
      <p:sp>
        <p:nvSpPr>
          <p:cNvPr id="5" name="Title 3"/>
          <p:cNvSpPr txBox="1">
            <a:spLocks/>
          </p:cNvSpPr>
          <p:nvPr/>
        </p:nvSpPr>
        <p:spPr>
          <a:xfrm>
            <a:off x="-2043821" y="-219587"/>
            <a:ext cx="10515600" cy="10048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sz="2800" b="1" dirty="0">
                <a:solidFill>
                  <a:schemeClr val="bg1"/>
                </a:solidFill>
              </a:rPr>
              <a:t>RPMS-PPST Orientation for S.Y. 2019-2020</a:t>
            </a:r>
            <a:endParaRPr lang="en-PH" sz="2800" dirty="0">
              <a:solidFill>
                <a:schemeClr val="bg1"/>
              </a:solidFill>
            </a:endParaRPr>
          </a:p>
        </p:txBody>
      </p:sp>
    </p:spTree>
    <p:extLst>
      <p:ext uri="{BB962C8B-B14F-4D97-AF65-F5344CB8AC3E}">
        <p14:creationId xmlns:p14="http://schemas.microsoft.com/office/powerpoint/2010/main" val="9965770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5879" y="781050"/>
            <a:ext cx="7886700" cy="753666"/>
          </a:xfrm>
        </p:spPr>
        <p:txBody>
          <a:bodyPr>
            <a:normAutofit/>
          </a:bodyPr>
          <a:lstStyle/>
          <a:p>
            <a:r>
              <a:rPr lang="en-PH" sz="2100" b="1" dirty="0">
                <a:solidFill>
                  <a:schemeClr val="bg1"/>
                </a:solidFill>
              </a:rPr>
              <a:t>RPMS-PPST Orientation for S.Y. 2019-2020</a:t>
            </a:r>
            <a:endParaRPr lang="en-PH" sz="2100" dirty="0">
              <a:solidFill>
                <a:schemeClr val="bg1"/>
              </a:solidFill>
            </a:endParaRPr>
          </a:p>
        </p:txBody>
      </p:sp>
      <p:graphicFrame>
        <p:nvGraphicFramePr>
          <p:cNvPr id="6" name="Table 5"/>
          <p:cNvGraphicFramePr>
            <a:graphicFrameLocks noGrp="1"/>
          </p:cNvGraphicFramePr>
          <p:nvPr>
            <p:extLst/>
          </p:nvPr>
        </p:nvGraphicFramePr>
        <p:xfrm>
          <a:off x="153311" y="1014685"/>
          <a:ext cx="8818161" cy="5680762"/>
        </p:xfrm>
        <a:graphic>
          <a:graphicData uri="http://schemas.openxmlformats.org/drawingml/2006/table">
            <a:tbl>
              <a:tblPr firstRow="1" firstCol="1" bandRow="1">
                <a:tableStyleId>{5C22544A-7EE6-4342-B048-85BDC9FD1C3A}</a:tableStyleId>
              </a:tblPr>
              <a:tblGrid>
                <a:gridCol w="1639334">
                  <a:extLst>
                    <a:ext uri="{9D8B030D-6E8A-4147-A177-3AD203B41FA5}">
                      <a16:colId xmlns:a16="http://schemas.microsoft.com/office/drawing/2014/main" xmlns="" val="20000"/>
                    </a:ext>
                  </a:extLst>
                </a:gridCol>
                <a:gridCol w="1204927">
                  <a:extLst>
                    <a:ext uri="{9D8B030D-6E8A-4147-A177-3AD203B41FA5}">
                      <a16:colId xmlns:a16="http://schemas.microsoft.com/office/drawing/2014/main" xmlns="" val="20001"/>
                    </a:ext>
                  </a:extLst>
                </a:gridCol>
                <a:gridCol w="5973900">
                  <a:extLst>
                    <a:ext uri="{9D8B030D-6E8A-4147-A177-3AD203B41FA5}">
                      <a16:colId xmlns:a16="http://schemas.microsoft.com/office/drawing/2014/main" xmlns="" val="20002"/>
                    </a:ext>
                  </a:extLst>
                </a:gridCol>
              </a:tblGrid>
              <a:tr h="383738">
                <a:tc>
                  <a:txBody>
                    <a:bodyPr/>
                    <a:lstStyle/>
                    <a:p>
                      <a:pPr marL="0" marR="0" algn="ctr">
                        <a:lnSpc>
                          <a:spcPct val="115000"/>
                        </a:lnSpc>
                        <a:spcBef>
                          <a:spcPts val="0"/>
                        </a:spcBef>
                        <a:spcAft>
                          <a:spcPts val="0"/>
                        </a:spcAft>
                      </a:pPr>
                      <a:r>
                        <a:rPr lang="en-US" sz="1800" dirty="0">
                          <a:effectLst/>
                        </a:rPr>
                        <a:t>Time</a:t>
                      </a:r>
                      <a:endParaRPr lang="en-PH"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0"/>
                        </a:spcAft>
                      </a:pPr>
                      <a:r>
                        <a:rPr lang="en-US" sz="1800" dirty="0">
                          <a:effectLst/>
                        </a:rPr>
                        <a:t>Duration</a:t>
                      </a:r>
                      <a:endParaRPr lang="en-PH"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0"/>
                        </a:spcAft>
                      </a:pPr>
                      <a:r>
                        <a:rPr lang="en-US" sz="1800" dirty="0">
                          <a:effectLst/>
                        </a:rPr>
                        <a:t>Activity</a:t>
                      </a:r>
                      <a:endParaRPr lang="en-PH"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xmlns="" val="10000"/>
                  </a:ext>
                </a:extLst>
              </a:tr>
              <a:tr h="933591">
                <a:tc>
                  <a:txBody>
                    <a:bodyPr/>
                    <a:lstStyle/>
                    <a:p>
                      <a:pPr algn="ctr">
                        <a:lnSpc>
                          <a:spcPct val="115000"/>
                        </a:lnSpc>
                        <a:spcAft>
                          <a:spcPts val="0"/>
                        </a:spcAft>
                      </a:pPr>
                      <a:r>
                        <a:rPr lang="en-US" sz="1800" b="1" dirty="0">
                          <a:effectLst/>
                          <a:latin typeface="Helvetica"/>
                          <a:ea typeface="Calibri"/>
                          <a:cs typeface="Times New Roman"/>
                        </a:rPr>
                        <a:t>1:00 – 2:00</a:t>
                      </a:r>
                      <a:endParaRPr lang="en-US" sz="18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endParaRPr lang="en-US" sz="1800" dirty="0">
                        <a:effectLst/>
                        <a:latin typeface="Calibri"/>
                        <a:ea typeface="Calibri"/>
                        <a:cs typeface="Times New Roman"/>
                      </a:endParaRPr>
                    </a:p>
                  </a:txBody>
                  <a:tcPr marL="68580" marR="68580" marT="0" marB="0" anchor="ctr"/>
                </a:tc>
                <a:tc>
                  <a:txBody>
                    <a:bodyPr/>
                    <a:lstStyle/>
                    <a:p>
                      <a:pPr>
                        <a:lnSpc>
                          <a:spcPct val="115000"/>
                        </a:lnSpc>
                        <a:spcAft>
                          <a:spcPts val="0"/>
                        </a:spcAft>
                      </a:pPr>
                      <a:endParaRPr lang="en-US" sz="18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1"/>
                  </a:ext>
                </a:extLst>
              </a:tr>
              <a:tr h="933591">
                <a:tc>
                  <a:txBody>
                    <a:bodyPr/>
                    <a:lstStyle/>
                    <a:p>
                      <a:pPr algn="ctr">
                        <a:lnSpc>
                          <a:spcPct val="115000"/>
                        </a:lnSpc>
                        <a:spcAft>
                          <a:spcPts val="0"/>
                        </a:spcAft>
                      </a:pPr>
                      <a:r>
                        <a:rPr lang="en-US" sz="1800" b="1" dirty="0">
                          <a:effectLst/>
                          <a:latin typeface="Helvetica"/>
                          <a:ea typeface="Calibri"/>
                          <a:cs typeface="Times New Roman"/>
                        </a:rPr>
                        <a:t>2:00 – 2:30</a:t>
                      </a:r>
                      <a:endParaRPr lang="en-US" sz="18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endParaRPr lang="en-US" sz="1800" dirty="0">
                        <a:effectLst/>
                        <a:latin typeface="Calibri"/>
                        <a:ea typeface="Calibri"/>
                        <a:cs typeface="Times New Roman"/>
                      </a:endParaRPr>
                    </a:p>
                  </a:txBody>
                  <a:tcPr marL="68580" marR="68580" marT="0" marB="0" anchor="ctr"/>
                </a:tc>
                <a:tc>
                  <a:txBody>
                    <a:bodyPr/>
                    <a:lstStyle/>
                    <a:p>
                      <a:pPr>
                        <a:lnSpc>
                          <a:spcPct val="115000"/>
                        </a:lnSpc>
                        <a:spcAft>
                          <a:spcPts val="0"/>
                        </a:spcAft>
                      </a:pPr>
                      <a:endParaRPr lang="en-US" sz="1800" dirty="0">
                        <a:effectLst/>
                        <a:latin typeface="Calibri"/>
                        <a:ea typeface="Calibri"/>
                        <a:cs typeface="Times New Roman"/>
                      </a:endParaRPr>
                    </a:p>
                  </a:txBody>
                  <a:tcPr marL="68580" marR="68580" marT="0" marB="0"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2"/>
                  </a:ext>
                </a:extLst>
              </a:tr>
              <a:tr h="463917">
                <a:tc>
                  <a:txBody>
                    <a:bodyPr/>
                    <a:lstStyle/>
                    <a:p>
                      <a:pPr algn="ctr">
                        <a:lnSpc>
                          <a:spcPct val="115000"/>
                        </a:lnSpc>
                        <a:spcAft>
                          <a:spcPts val="0"/>
                        </a:spcAft>
                      </a:pPr>
                      <a:r>
                        <a:rPr lang="en-US" sz="1800" b="1" dirty="0">
                          <a:effectLst/>
                          <a:latin typeface="Helvetica"/>
                          <a:ea typeface="Calibri"/>
                          <a:cs typeface="Times New Roman"/>
                        </a:rPr>
                        <a:t>2:30 – 2:45</a:t>
                      </a:r>
                      <a:endParaRPr lang="en-US" sz="1800" dirty="0">
                        <a:effectLst/>
                        <a:latin typeface="Calibri"/>
                        <a:ea typeface="Calibri"/>
                        <a:cs typeface="Times New Roman"/>
                      </a:endParaRPr>
                    </a:p>
                  </a:txBody>
                  <a:tcPr marL="68580" marR="68580" marT="0" marB="0" anchor="ctr"/>
                </a:tc>
                <a:tc>
                  <a:txBody>
                    <a:bodyPr/>
                    <a:lstStyle/>
                    <a:p>
                      <a:endParaRPr lang="en-PH" dirty="0"/>
                    </a:p>
                  </a:txBody>
                  <a:tcPr marL="68580" marR="68580" marT="0" marB="0" anchor="ctr"/>
                </a:tc>
                <a:tc>
                  <a:txBody>
                    <a:bodyPr/>
                    <a:lstStyle/>
                    <a:p>
                      <a:endParaRPr lang="en-PH" dirty="0"/>
                    </a:p>
                  </a:txBody>
                  <a:tcPr marL="68580" marR="6858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3"/>
                  </a:ext>
                </a:extLst>
              </a:tr>
              <a:tr h="297541">
                <a:tc>
                  <a:txBody>
                    <a:bodyPr/>
                    <a:lstStyle/>
                    <a:p>
                      <a:pPr algn="ctr">
                        <a:lnSpc>
                          <a:spcPct val="115000"/>
                        </a:lnSpc>
                        <a:spcAft>
                          <a:spcPts val="0"/>
                        </a:spcAft>
                      </a:pPr>
                      <a:r>
                        <a:rPr lang="en-US" sz="1800" b="1" dirty="0">
                          <a:effectLst/>
                          <a:latin typeface="Helvetica"/>
                          <a:ea typeface="Calibri"/>
                          <a:cs typeface="Times New Roman"/>
                        </a:rPr>
                        <a:t>2:45 – 3:00</a:t>
                      </a:r>
                      <a:endParaRPr lang="en-US" sz="1800" dirty="0">
                        <a:effectLst/>
                        <a:latin typeface="Calibri"/>
                        <a:ea typeface="Calibri"/>
                        <a:cs typeface="Times New Roman"/>
                      </a:endParaRPr>
                    </a:p>
                  </a:txBody>
                  <a:tcPr marL="68580" marR="68580" marT="0" marB="0" anchor="ctr"/>
                </a:tc>
                <a:tc>
                  <a:txBody>
                    <a:bodyPr/>
                    <a:lstStyle/>
                    <a:p>
                      <a:endParaRPr lang="en-PH" dirty="0"/>
                    </a:p>
                  </a:txBody>
                  <a:tcPr marL="68580" marR="68580" marT="0" marB="0" anchor="ctr"/>
                </a:tc>
                <a:tc>
                  <a:txBody>
                    <a:bodyPr/>
                    <a:lstStyle/>
                    <a:p>
                      <a:endParaRPr lang="en-PH" dirty="0"/>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xmlns="" val="10005"/>
                  </a:ext>
                </a:extLst>
              </a:tr>
              <a:tr h="297541">
                <a:tc>
                  <a:txBody>
                    <a:bodyPr/>
                    <a:lstStyle/>
                    <a:p>
                      <a:pPr algn="ctr">
                        <a:lnSpc>
                          <a:spcPct val="115000"/>
                        </a:lnSpc>
                        <a:spcAft>
                          <a:spcPts val="0"/>
                        </a:spcAft>
                      </a:pPr>
                      <a:r>
                        <a:rPr lang="en-US" sz="1800" dirty="0">
                          <a:solidFill>
                            <a:schemeClr val="bg1"/>
                          </a:solidFill>
                          <a:effectLst/>
                          <a:latin typeface="Helvetica"/>
                          <a:ea typeface="Calibri"/>
                          <a:cs typeface="Times New Roman"/>
                        </a:rPr>
                        <a:t>3:00 -3:15</a:t>
                      </a:r>
                      <a:endParaRPr lang="en-US" sz="1800" dirty="0">
                        <a:solidFill>
                          <a:schemeClr val="bg1"/>
                        </a:solidFill>
                        <a:effectLst/>
                        <a:latin typeface="Calibri"/>
                        <a:ea typeface="Calibri"/>
                        <a:cs typeface="Times New Roman"/>
                      </a:endParaRPr>
                    </a:p>
                  </a:txBody>
                  <a:tcPr marL="68580" marR="68580" marT="0" marB="0" anchor="ctr">
                    <a:solidFill>
                      <a:srgbClr val="245E96"/>
                    </a:solidFill>
                  </a:tcPr>
                </a:tc>
                <a:tc>
                  <a:txBody>
                    <a:bodyPr/>
                    <a:lstStyle/>
                    <a:p>
                      <a:endParaRPr lang="en-PH" dirty="0"/>
                    </a:p>
                  </a:txBody>
                  <a:tcPr marL="68580" marR="68580" marT="0" marB="0" anchor="ctr">
                    <a:solidFill>
                      <a:srgbClr val="245E96"/>
                    </a:solidFill>
                  </a:tcPr>
                </a:tc>
                <a:tc>
                  <a:txBody>
                    <a:bodyPr/>
                    <a:lstStyle/>
                    <a:p>
                      <a:endParaRPr lang="en-PH" dirty="0"/>
                    </a:p>
                  </a:txBody>
                  <a:tcPr marL="68580" marR="68580" marT="0" marB="0" anchor="ctr">
                    <a:solidFill>
                      <a:srgbClr val="245E96"/>
                    </a:solidFill>
                  </a:tcPr>
                </a:tc>
              </a:tr>
              <a:tr h="414579">
                <a:tc>
                  <a:txBody>
                    <a:bodyPr/>
                    <a:lstStyle/>
                    <a:p>
                      <a:pPr algn="ctr">
                        <a:lnSpc>
                          <a:spcPct val="115000"/>
                        </a:lnSpc>
                        <a:spcAft>
                          <a:spcPts val="0"/>
                        </a:spcAft>
                      </a:pPr>
                      <a:r>
                        <a:rPr lang="en-US" sz="1800" b="1" dirty="0">
                          <a:effectLst/>
                          <a:latin typeface="Helvetica"/>
                          <a:ea typeface="Calibri"/>
                          <a:cs typeface="Times New Roman"/>
                        </a:rPr>
                        <a:t>3:15 – </a:t>
                      </a:r>
                      <a:r>
                        <a:rPr lang="en-US" sz="1800" b="1" dirty="0" smtClean="0">
                          <a:effectLst/>
                          <a:latin typeface="Helvetica"/>
                          <a:ea typeface="Calibri"/>
                          <a:cs typeface="Times New Roman"/>
                        </a:rPr>
                        <a:t>3:45</a:t>
                      </a:r>
                      <a:endParaRPr lang="en-US" sz="1800" dirty="0">
                        <a:effectLst/>
                        <a:latin typeface="Calibri"/>
                        <a:ea typeface="Calibri"/>
                        <a:cs typeface="Times New Roman"/>
                      </a:endParaRPr>
                    </a:p>
                  </a:txBody>
                  <a:tcPr marL="68580" marR="68580" marT="0" marB="0" anchor="ctr"/>
                </a:tc>
                <a:tc>
                  <a:txBody>
                    <a:bodyPr/>
                    <a:lstStyle/>
                    <a:p>
                      <a:endParaRPr lang="en-PH" dirty="0"/>
                    </a:p>
                  </a:txBody>
                  <a:tcPr marL="68580" marR="68580" marT="0" marB="0" anchor="ctr"/>
                </a:tc>
                <a:tc>
                  <a:txBody>
                    <a:bodyPr/>
                    <a:lstStyle/>
                    <a:p>
                      <a:endParaRPr lang="en-PH" dirty="0"/>
                    </a:p>
                  </a:txBody>
                  <a:tcPr marL="68580" marR="68580" marT="0" marB="0" anchor="ctr"/>
                </a:tc>
              </a:tr>
              <a:tr h="716761">
                <a:tc>
                  <a:txBody>
                    <a:bodyPr/>
                    <a:lstStyle/>
                    <a:p>
                      <a:pPr algn="ctr">
                        <a:lnSpc>
                          <a:spcPct val="115000"/>
                        </a:lnSpc>
                        <a:spcAft>
                          <a:spcPts val="0"/>
                        </a:spcAft>
                      </a:pPr>
                      <a:r>
                        <a:rPr lang="en-US" sz="1800" b="1" dirty="0" smtClean="0">
                          <a:effectLst/>
                          <a:latin typeface="Helvetica"/>
                          <a:ea typeface="Calibri"/>
                          <a:cs typeface="Times New Roman"/>
                        </a:rPr>
                        <a:t>3:45 </a:t>
                      </a:r>
                      <a:r>
                        <a:rPr lang="en-US" sz="1800" b="1" dirty="0">
                          <a:effectLst/>
                          <a:latin typeface="Helvetica"/>
                          <a:ea typeface="Calibri"/>
                          <a:cs typeface="Times New Roman"/>
                        </a:rPr>
                        <a:t>– </a:t>
                      </a:r>
                      <a:r>
                        <a:rPr lang="en-US" sz="1800" b="1" dirty="0" smtClean="0">
                          <a:effectLst/>
                          <a:latin typeface="Helvetica"/>
                          <a:ea typeface="Calibri"/>
                          <a:cs typeface="Times New Roman"/>
                        </a:rPr>
                        <a:t>4:15</a:t>
                      </a:r>
                      <a:endParaRPr lang="en-US" sz="1800" dirty="0">
                        <a:effectLst/>
                        <a:latin typeface="Calibri"/>
                        <a:ea typeface="Calibri"/>
                        <a:cs typeface="Times New Roman"/>
                      </a:endParaRPr>
                    </a:p>
                  </a:txBody>
                  <a:tcPr marL="68580" marR="68580" marT="0" marB="0" anchor="ctr"/>
                </a:tc>
                <a:tc>
                  <a:txBody>
                    <a:bodyPr/>
                    <a:lstStyle/>
                    <a:p>
                      <a:endParaRPr lang="en-PH" dirty="0"/>
                    </a:p>
                  </a:txBody>
                  <a:tcPr marL="68580" marR="68580" marT="0" marB="0" anchor="ctr"/>
                </a:tc>
                <a:tc>
                  <a:txBody>
                    <a:bodyPr/>
                    <a:lstStyle/>
                    <a:p>
                      <a:endParaRPr lang="en-PH" dirty="0"/>
                    </a:p>
                  </a:txBody>
                  <a:tcPr marL="68580" marR="68580" marT="0" marB="0" anchor="ctr"/>
                </a:tc>
              </a:tr>
              <a:tr h="472733">
                <a:tc>
                  <a:txBody>
                    <a:bodyPr/>
                    <a:lstStyle/>
                    <a:p>
                      <a:pPr algn="ctr">
                        <a:lnSpc>
                          <a:spcPct val="115000"/>
                        </a:lnSpc>
                        <a:spcAft>
                          <a:spcPts val="0"/>
                        </a:spcAft>
                      </a:pPr>
                      <a:r>
                        <a:rPr lang="en-US" sz="1800" b="1" dirty="0" smtClean="0">
                          <a:effectLst/>
                          <a:latin typeface="Helvetica"/>
                          <a:ea typeface="Calibri"/>
                          <a:cs typeface="Times New Roman"/>
                        </a:rPr>
                        <a:t>4:15 – 4:45</a:t>
                      </a:r>
                      <a:endParaRPr lang="en-US" sz="1800" dirty="0">
                        <a:effectLst/>
                        <a:latin typeface="Calibri"/>
                        <a:ea typeface="Calibri"/>
                        <a:cs typeface="Times New Roman"/>
                      </a:endParaRPr>
                    </a:p>
                  </a:txBody>
                  <a:tcPr marL="68580" marR="68580" marT="0" marB="0" anchor="ctr"/>
                </a:tc>
                <a:tc>
                  <a:txBody>
                    <a:bodyPr/>
                    <a:lstStyle/>
                    <a:p>
                      <a:endParaRPr lang="en-PH" dirty="0"/>
                    </a:p>
                  </a:txBody>
                  <a:tcPr marL="68580" marR="68580" marT="0" marB="0" anchor="ctr"/>
                </a:tc>
                <a:tc>
                  <a:txBody>
                    <a:bodyPr/>
                    <a:lstStyle/>
                    <a:p>
                      <a:endParaRPr lang="en-PH" dirty="0"/>
                    </a:p>
                  </a:txBody>
                  <a:tcPr marL="68580" marR="68580" marT="0" marB="0" anchor="ctr"/>
                </a:tc>
              </a:tr>
              <a:tr h="730916">
                <a:tc>
                  <a:txBody>
                    <a:bodyPr/>
                    <a:lstStyle/>
                    <a:p>
                      <a:pPr algn="ctr">
                        <a:lnSpc>
                          <a:spcPct val="115000"/>
                        </a:lnSpc>
                        <a:spcAft>
                          <a:spcPts val="0"/>
                        </a:spcAft>
                      </a:pPr>
                      <a:r>
                        <a:rPr lang="en-US" sz="1800" b="1" dirty="0">
                          <a:effectLst/>
                          <a:latin typeface="Helvetica"/>
                          <a:ea typeface="Calibri"/>
                          <a:cs typeface="Times New Roman"/>
                        </a:rPr>
                        <a:t>4:15 – </a:t>
                      </a:r>
                      <a:r>
                        <a:rPr lang="en-US" sz="1800" b="1" dirty="0" smtClean="0">
                          <a:effectLst/>
                          <a:latin typeface="Helvetica"/>
                          <a:ea typeface="Calibri"/>
                          <a:cs typeface="Times New Roman"/>
                        </a:rPr>
                        <a:t>5:00</a:t>
                      </a:r>
                      <a:endParaRPr lang="en-US" sz="1800" dirty="0">
                        <a:effectLst/>
                        <a:latin typeface="Calibri"/>
                        <a:ea typeface="Calibri"/>
                        <a:cs typeface="Times New Roman"/>
                      </a:endParaRPr>
                    </a:p>
                  </a:txBody>
                  <a:tcPr marL="68580" marR="68580" marT="0" marB="0" anchor="ctr"/>
                </a:tc>
                <a:tc>
                  <a:txBody>
                    <a:bodyPr/>
                    <a:lstStyle/>
                    <a:p>
                      <a:endParaRPr lang="en-PH" dirty="0"/>
                    </a:p>
                  </a:txBody>
                  <a:tcPr marL="68580" marR="68580" marT="0" marB="0" anchor="ctr"/>
                </a:tc>
                <a:tc>
                  <a:txBody>
                    <a:bodyPr/>
                    <a:lstStyle/>
                    <a:p>
                      <a:endParaRPr lang="en-PH" dirty="0"/>
                    </a:p>
                  </a:txBody>
                  <a:tcPr marL="68580" marR="68580" marT="0" marB="0" anchor="ctr"/>
                </a:tc>
              </a:tr>
            </a:tbl>
          </a:graphicData>
        </a:graphic>
      </p:graphicFrame>
      <p:sp>
        <p:nvSpPr>
          <p:cNvPr id="7" name="TextBox 6"/>
          <p:cNvSpPr txBox="1"/>
          <p:nvPr/>
        </p:nvSpPr>
        <p:spPr>
          <a:xfrm>
            <a:off x="138796" y="589914"/>
            <a:ext cx="3025319" cy="461665"/>
          </a:xfrm>
          <a:prstGeom prst="rect">
            <a:avLst/>
          </a:prstGeom>
          <a:noFill/>
        </p:spPr>
        <p:txBody>
          <a:bodyPr wrap="square" rtlCol="0">
            <a:spAutoFit/>
          </a:bodyPr>
          <a:lstStyle/>
          <a:p>
            <a:r>
              <a:rPr lang="en-PH" sz="2400" b="1" dirty="0" smtClean="0"/>
              <a:t>Day </a:t>
            </a:r>
            <a:r>
              <a:rPr lang="en-PH" sz="2400" b="1" smtClean="0"/>
              <a:t>1</a:t>
            </a:r>
            <a:r>
              <a:rPr lang="en-PH" sz="2400" b="1" smtClean="0"/>
              <a:t>  Afternoon</a:t>
            </a:r>
            <a:endParaRPr lang="en-PH" sz="2400" b="1" dirty="0"/>
          </a:p>
        </p:txBody>
      </p:sp>
      <p:sp>
        <p:nvSpPr>
          <p:cNvPr id="5" name="Title 3"/>
          <p:cNvSpPr txBox="1">
            <a:spLocks/>
          </p:cNvSpPr>
          <p:nvPr/>
        </p:nvSpPr>
        <p:spPr>
          <a:xfrm>
            <a:off x="-2043821" y="-219587"/>
            <a:ext cx="10515600" cy="10048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sz="2800" b="1" dirty="0">
                <a:solidFill>
                  <a:schemeClr val="bg1"/>
                </a:solidFill>
              </a:rPr>
              <a:t>RPMS-PPST Orientation for S.Y. 2019-2020</a:t>
            </a:r>
            <a:endParaRPr lang="en-PH" sz="2800" dirty="0">
              <a:solidFill>
                <a:schemeClr val="bg1"/>
              </a:solidFill>
            </a:endParaRPr>
          </a:p>
        </p:txBody>
      </p:sp>
    </p:spTree>
    <p:extLst>
      <p:ext uri="{BB962C8B-B14F-4D97-AF65-F5344CB8AC3E}">
        <p14:creationId xmlns:p14="http://schemas.microsoft.com/office/powerpoint/2010/main" val="1040183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139" y="2"/>
            <a:ext cx="5101605" cy="648929"/>
          </a:xfrm>
        </p:spPr>
        <p:txBody>
          <a:bodyPr>
            <a:normAutofit fontScale="90000"/>
          </a:bodyPr>
          <a:lstStyle/>
          <a:p>
            <a:r>
              <a:rPr lang="en-PH" dirty="0" smtClean="0">
                <a:solidFill>
                  <a:schemeClr val="bg1"/>
                </a:solidFill>
              </a:rPr>
              <a:t>Session Norms</a:t>
            </a:r>
            <a:endParaRPr lang="en-PH" dirty="0">
              <a:solidFill>
                <a:schemeClr val="bg1"/>
              </a:solidFill>
            </a:endParaRPr>
          </a:p>
        </p:txBody>
      </p:sp>
      <p:graphicFrame>
        <p:nvGraphicFramePr>
          <p:cNvPr id="12" name="Diagram 11"/>
          <p:cNvGraphicFramePr/>
          <p:nvPr>
            <p:extLst/>
          </p:nvPr>
        </p:nvGraphicFramePr>
        <p:xfrm>
          <a:off x="781667" y="805715"/>
          <a:ext cx="7742903" cy="34270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ounded Rectangle 9"/>
          <p:cNvSpPr/>
          <p:nvPr/>
        </p:nvSpPr>
        <p:spPr>
          <a:xfrm>
            <a:off x="781667" y="4239738"/>
            <a:ext cx="7742903" cy="1113928"/>
          </a:xfrm>
          <a:prstGeom prst="roundRect">
            <a:avLst>
              <a:gd name="adj" fmla="val 10000"/>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1" name="Rounded Rectangle 4"/>
          <p:cNvSpPr txBox="1"/>
          <p:nvPr/>
        </p:nvSpPr>
        <p:spPr>
          <a:xfrm>
            <a:off x="2508640" y="4269236"/>
            <a:ext cx="6015926" cy="12614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defTabSz="1422400">
              <a:lnSpc>
                <a:spcPct val="90000"/>
              </a:lnSpc>
              <a:spcBef>
                <a:spcPct val="0"/>
              </a:spcBef>
              <a:spcAft>
                <a:spcPct val="35000"/>
              </a:spcAft>
              <a:defRPr/>
            </a:pPr>
            <a:r>
              <a:rPr lang="en-US" sz="3200" dirty="0">
                <a:solidFill>
                  <a:prstClr val="white"/>
                </a:solidFill>
                <a:latin typeface="Calibri"/>
              </a:rPr>
              <a:t>Participation</a:t>
            </a:r>
          </a:p>
        </p:txBody>
      </p:sp>
      <p:sp>
        <p:nvSpPr>
          <p:cNvPr id="16" name="Rounded Rectangle 15"/>
          <p:cNvSpPr/>
          <p:nvPr/>
        </p:nvSpPr>
        <p:spPr>
          <a:xfrm>
            <a:off x="781665" y="5449109"/>
            <a:ext cx="7742903" cy="1135271"/>
          </a:xfrm>
          <a:prstGeom prst="roundRect">
            <a:avLst>
              <a:gd name="adj" fmla="val 10000"/>
            </a:avLst>
          </a:prstGeom>
          <a:solidFill>
            <a:srgbClr val="7030A0"/>
          </a:solid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8" name="Rounded Rectangle 4"/>
          <p:cNvSpPr txBox="1"/>
          <p:nvPr/>
        </p:nvSpPr>
        <p:spPr>
          <a:xfrm>
            <a:off x="2508640" y="5566247"/>
            <a:ext cx="6015926" cy="12614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defTabSz="1422400">
              <a:lnSpc>
                <a:spcPct val="90000"/>
              </a:lnSpc>
              <a:spcBef>
                <a:spcPct val="0"/>
              </a:spcBef>
              <a:spcAft>
                <a:spcPct val="35000"/>
              </a:spcAft>
              <a:defRPr/>
            </a:pPr>
            <a:r>
              <a:rPr lang="en-US" sz="3200" dirty="0">
                <a:solidFill>
                  <a:prstClr val="white"/>
                </a:solidFill>
                <a:latin typeface="Calibri"/>
              </a:rPr>
              <a:t>Respect Others</a:t>
            </a:r>
          </a:p>
        </p:txBody>
      </p:sp>
      <p:sp>
        <p:nvSpPr>
          <p:cNvPr id="19" name="Rounded Rectangle 18"/>
          <p:cNvSpPr/>
          <p:nvPr/>
        </p:nvSpPr>
        <p:spPr>
          <a:xfrm>
            <a:off x="870863" y="5574404"/>
            <a:ext cx="1548578" cy="884547"/>
          </a:xfrm>
          <a:prstGeom prst="roundRect">
            <a:avLst>
              <a:gd name="adj" fmla="val 10000"/>
            </a:avLst>
          </a:prstGeom>
          <a:blipFill>
            <a:blip r:embed="rId8">
              <a:extLst>
                <a:ext uri="{28A0092B-C50C-407E-A947-70E740481C1C}">
                  <a14:useLocalDpi xmlns:a14="http://schemas.microsoft.com/office/drawing/2010/main" val="0"/>
                </a:ext>
              </a:extLst>
            </a:blip>
            <a:srcRect/>
            <a:stretch>
              <a:fillRect t="-24000" b="-24000"/>
            </a:stretch>
          </a:blipFill>
        </p:spPr>
        <p:style>
          <a:lnRef idx="0">
            <a:schemeClr val="lt1">
              <a:hueOff val="0"/>
              <a:satOff val="0"/>
              <a:lumOff val="0"/>
              <a:alphaOff val="0"/>
            </a:schemeClr>
          </a:lnRef>
          <a:fillRef idx="1">
            <a:scrgbClr r="0" g="0" b="0"/>
          </a:fillRef>
          <a:effectRef idx="2">
            <a:schemeClr val="accent2">
              <a:tint val="50000"/>
              <a:hueOff val="0"/>
              <a:satOff val="0"/>
              <a:lumOff val="0"/>
              <a:alphaOff val="0"/>
            </a:schemeClr>
          </a:effectRef>
          <a:fontRef idx="minor">
            <a:schemeClr val="lt1">
              <a:hueOff val="0"/>
              <a:satOff val="0"/>
              <a:lumOff val="0"/>
              <a:alphaOff val="0"/>
            </a:schemeClr>
          </a:fontRef>
        </p:style>
      </p:sp>
      <p:pic>
        <p:nvPicPr>
          <p:cNvPr id="21" name="Picture 20"/>
          <p:cNvPicPr>
            <a:picLocks noChangeAspect="1"/>
          </p:cNvPicPr>
          <p:nvPr/>
        </p:nvPicPr>
        <p:blipFill>
          <a:blip r:embed="rId9"/>
          <a:stretch>
            <a:fillRect/>
          </a:stretch>
        </p:blipFill>
        <p:spPr>
          <a:xfrm>
            <a:off x="929203" y="4328228"/>
            <a:ext cx="1490238" cy="8917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15678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790544"/>
            <a:ext cx="9144000" cy="67456"/>
          </a:xfrm>
          <a:prstGeom prst="rect">
            <a:avLst/>
          </a:prstGeom>
          <a:solidFill>
            <a:srgbClr val="01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6" name="Rectangle 5"/>
          <p:cNvSpPr/>
          <p:nvPr/>
        </p:nvSpPr>
        <p:spPr>
          <a:xfrm>
            <a:off x="1" y="667513"/>
            <a:ext cx="9144000" cy="61230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grpSp>
        <p:nvGrpSpPr>
          <p:cNvPr id="5" name="Group 4"/>
          <p:cNvGrpSpPr/>
          <p:nvPr/>
        </p:nvGrpSpPr>
        <p:grpSpPr>
          <a:xfrm>
            <a:off x="0" y="-76605"/>
            <a:ext cx="9144000" cy="836130"/>
            <a:chOff x="0" y="-76605"/>
            <a:chExt cx="9144000" cy="836130"/>
          </a:xfrm>
        </p:grpSpPr>
        <p:grpSp>
          <p:nvGrpSpPr>
            <p:cNvPr id="4" name="Group 3"/>
            <p:cNvGrpSpPr/>
            <p:nvPr/>
          </p:nvGrpSpPr>
          <p:grpSpPr>
            <a:xfrm>
              <a:off x="0" y="-76605"/>
              <a:ext cx="9144000" cy="836130"/>
              <a:chOff x="0" y="-76605"/>
              <a:chExt cx="9144000" cy="836130"/>
            </a:xfrm>
          </p:grpSpPr>
          <p:sp>
            <p:nvSpPr>
              <p:cNvPr id="7" name="Rectangle 6"/>
              <p:cNvSpPr/>
              <p:nvPr/>
            </p:nvSpPr>
            <p:spPr>
              <a:xfrm>
                <a:off x="0" y="195256"/>
                <a:ext cx="9144000" cy="276997"/>
              </a:xfrm>
              <a:prstGeom prst="rect">
                <a:avLst/>
              </a:prstGeom>
              <a:gradFill flip="none" rotWithShape="1">
                <a:gsLst>
                  <a:gs pos="4000">
                    <a:srgbClr val="144F8A"/>
                  </a:gs>
                  <a:gs pos="54000">
                    <a:srgbClr val="86BAEE"/>
                  </a:gs>
                  <a:gs pos="100000">
                    <a:srgbClr val="144F8A"/>
                  </a:gs>
                </a:gsLst>
                <a:lin ang="0" scaled="1"/>
                <a:tileRect/>
              </a:gradFill>
              <a:ln w="25400" cap="flat">
                <a:noFill/>
                <a:prstDash val="solid"/>
                <a:round/>
              </a:ln>
              <a:effectLst>
                <a:outerShdw blurRad="38100" dist="23000" dir="5400000" rotWithShape="0">
                  <a:srgbClr val="000000">
                    <a:alpha val="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342900" hangingPunct="0">
                  <a:defRPr/>
                </a:pPr>
                <a:endParaRPr lang="en-PH" sz="1350">
                  <a:solidFill>
                    <a:srgbClr val="000000"/>
                  </a:solidFill>
                  <a:latin typeface="Calibri Light" panose="020F0302020204030204"/>
                  <a:sym typeface="Helvetica"/>
                </a:endParaRPr>
              </a:p>
            </p:txBody>
          </p:sp>
          <p:pic>
            <p:nvPicPr>
              <p:cNvPr id="1028"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1961" y="17567"/>
                <a:ext cx="1199144" cy="632377"/>
              </a:xfrm>
              <a:prstGeom prst="rect">
                <a:avLst/>
              </a:prstGeom>
              <a:noFill/>
              <a:extLst>
                <a:ext uri="{909E8E84-426E-40DD-AFC4-6F175D3DCCD1}">
                  <a14:hiddenFill xmlns:a14="http://schemas.microsoft.com/office/drawing/2010/main">
                    <a:solidFill>
                      <a:srgbClr val="FFFFFF"/>
                    </a:solidFill>
                  </a14:hiddenFill>
                </a:ext>
              </a:extLst>
            </p:spPr>
          </p:pic>
          <p:sp>
            <p:nvSpPr>
              <p:cNvPr id="3" name="Parallelogram 2"/>
              <p:cNvSpPr/>
              <p:nvPr/>
            </p:nvSpPr>
            <p:spPr>
              <a:xfrm>
                <a:off x="1214203" y="4704"/>
                <a:ext cx="3028013" cy="662807"/>
              </a:xfrm>
              <a:prstGeom prst="parallelogram">
                <a:avLst>
                  <a:gd name="adj" fmla="val 129034"/>
                </a:avLst>
              </a:pr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9" name="Parallelogram 8"/>
              <p:cNvSpPr/>
              <p:nvPr/>
            </p:nvSpPr>
            <p:spPr>
              <a:xfrm rot="2202100">
                <a:off x="3708529" y="-76605"/>
                <a:ext cx="2162073" cy="836130"/>
              </a:xfrm>
              <a:custGeom>
                <a:avLst/>
                <a:gdLst>
                  <a:gd name="connsiteX0" fmla="*/ 0 w 2444370"/>
                  <a:gd name="connsiteY0" fmla="*/ 602369 h 602369"/>
                  <a:gd name="connsiteX1" fmla="*/ 777261 w 2444370"/>
                  <a:gd name="connsiteY1" fmla="*/ 0 h 602369"/>
                  <a:gd name="connsiteX2" fmla="*/ 2444370 w 2444370"/>
                  <a:gd name="connsiteY2" fmla="*/ 0 h 602369"/>
                  <a:gd name="connsiteX3" fmla="*/ 1667109 w 2444370"/>
                  <a:gd name="connsiteY3" fmla="*/ 602369 h 602369"/>
                  <a:gd name="connsiteX4" fmla="*/ 0 w 2444370"/>
                  <a:gd name="connsiteY4" fmla="*/ 602369 h 602369"/>
                  <a:gd name="connsiteX0" fmla="*/ 0 w 2444370"/>
                  <a:gd name="connsiteY0" fmla="*/ 602369 h 602369"/>
                  <a:gd name="connsiteX1" fmla="*/ 777261 w 2444370"/>
                  <a:gd name="connsiteY1" fmla="*/ 0 h 602369"/>
                  <a:gd name="connsiteX2" fmla="*/ 2444370 w 2444370"/>
                  <a:gd name="connsiteY2" fmla="*/ 0 h 602369"/>
                  <a:gd name="connsiteX3" fmla="*/ 1481346 w 2444370"/>
                  <a:gd name="connsiteY3" fmla="*/ 272639 h 602369"/>
                  <a:gd name="connsiteX4" fmla="*/ 0 w 2444370"/>
                  <a:gd name="connsiteY4" fmla="*/ 602369 h 602369"/>
                  <a:gd name="connsiteX0" fmla="*/ 0 w 2162073"/>
                  <a:gd name="connsiteY0" fmla="*/ 836130 h 836130"/>
                  <a:gd name="connsiteX1" fmla="*/ 777261 w 2162073"/>
                  <a:gd name="connsiteY1" fmla="*/ 233761 h 836130"/>
                  <a:gd name="connsiteX2" fmla="*/ 2162073 w 2162073"/>
                  <a:gd name="connsiteY2" fmla="*/ 0 h 836130"/>
                  <a:gd name="connsiteX3" fmla="*/ 1481346 w 2162073"/>
                  <a:gd name="connsiteY3" fmla="*/ 506400 h 836130"/>
                  <a:gd name="connsiteX4" fmla="*/ 0 w 2162073"/>
                  <a:gd name="connsiteY4" fmla="*/ 836130 h 83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73" h="836130">
                    <a:moveTo>
                      <a:pt x="0" y="836130"/>
                    </a:moveTo>
                    <a:lnTo>
                      <a:pt x="777261" y="233761"/>
                    </a:lnTo>
                    <a:lnTo>
                      <a:pt x="2162073" y="0"/>
                    </a:lnTo>
                    <a:lnTo>
                      <a:pt x="1481346" y="506400"/>
                    </a:lnTo>
                    <a:lnTo>
                      <a:pt x="0" y="836130"/>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10" name="Parallelogram 9"/>
              <p:cNvSpPr/>
              <p:nvPr/>
            </p:nvSpPr>
            <p:spPr>
              <a:xfrm rot="2202100">
                <a:off x="1839037" y="47980"/>
                <a:ext cx="1864004" cy="571445"/>
              </a:xfrm>
              <a:custGeom>
                <a:avLst/>
                <a:gdLst>
                  <a:gd name="connsiteX0" fmla="*/ 0 w 2485854"/>
                  <a:gd name="connsiteY0" fmla="*/ 571445 h 571445"/>
                  <a:gd name="connsiteX1" fmla="*/ 737358 w 2485854"/>
                  <a:gd name="connsiteY1" fmla="*/ 0 h 571445"/>
                  <a:gd name="connsiteX2" fmla="*/ 2485854 w 2485854"/>
                  <a:gd name="connsiteY2" fmla="*/ 0 h 571445"/>
                  <a:gd name="connsiteX3" fmla="*/ 1748496 w 2485854"/>
                  <a:gd name="connsiteY3" fmla="*/ 571445 h 571445"/>
                  <a:gd name="connsiteX4" fmla="*/ 0 w 2485854"/>
                  <a:gd name="connsiteY4" fmla="*/ 571445 h 571445"/>
                  <a:gd name="connsiteX0" fmla="*/ 0 w 2485854"/>
                  <a:gd name="connsiteY0" fmla="*/ 571445 h 571445"/>
                  <a:gd name="connsiteX1" fmla="*/ 737358 w 2485854"/>
                  <a:gd name="connsiteY1" fmla="*/ 0 h 571445"/>
                  <a:gd name="connsiteX2" fmla="*/ 2485854 w 2485854"/>
                  <a:gd name="connsiteY2" fmla="*/ 0 h 571445"/>
                  <a:gd name="connsiteX3" fmla="*/ 1535935 w 2485854"/>
                  <a:gd name="connsiteY3" fmla="*/ 189660 h 571445"/>
                  <a:gd name="connsiteX4" fmla="*/ 0 w 2485854"/>
                  <a:gd name="connsiteY4" fmla="*/ 571445 h 571445"/>
                  <a:gd name="connsiteX0" fmla="*/ 0 w 1864004"/>
                  <a:gd name="connsiteY0" fmla="*/ 571445 h 571445"/>
                  <a:gd name="connsiteX1" fmla="*/ 737358 w 1864004"/>
                  <a:gd name="connsiteY1" fmla="*/ 0 h 571445"/>
                  <a:gd name="connsiteX2" fmla="*/ 1864004 w 1864004"/>
                  <a:gd name="connsiteY2" fmla="*/ 19349 h 571445"/>
                  <a:gd name="connsiteX3" fmla="*/ 1535935 w 1864004"/>
                  <a:gd name="connsiteY3" fmla="*/ 189660 h 571445"/>
                  <a:gd name="connsiteX4" fmla="*/ 0 w 1864004"/>
                  <a:gd name="connsiteY4" fmla="*/ 571445 h 57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004" h="571445">
                    <a:moveTo>
                      <a:pt x="0" y="571445"/>
                    </a:moveTo>
                    <a:lnTo>
                      <a:pt x="737358" y="0"/>
                    </a:lnTo>
                    <a:lnTo>
                      <a:pt x="1864004" y="19349"/>
                    </a:lnTo>
                    <a:lnTo>
                      <a:pt x="1535935" y="189660"/>
                    </a:lnTo>
                    <a:lnTo>
                      <a:pt x="0" y="571445"/>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grpSp>
        <p:pic>
          <p:nvPicPr>
            <p:cNvPr id="11" name="Picture 10"/>
            <p:cNvPicPr>
              <a:picLocks noChangeAspect="1"/>
            </p:cNvPicPr>
            <p:nvPr/>
          </p:nvPicPr>
          <p:blipFill>
            <a:blip r:embed="rId4"/>
            <a:stretch>
              <a:fillRect/>
            </a:stretch>
          </p:blipFill>
          <p:spPr>
            <a:xfrm>
              <a:off x="8358909" y="48370"/>
              <a:ext cx="579522" cy="524930"/>
            </a:xfrm>
            <a:prstGeom prst="rect">
              <a:avLst/>
            </a:prstGeom>
          </p:spPr>
        </p:pic>
        <p:sp>
          <p:nvSpPr>
            <p:cNvPr id="12" name="TextBox 11"/>
            <p:cNvSpPr txBox="1"/>
            <p:nvPr/>
          </p:nvSpPr>
          <p:spPr>
            <a:xfrm>
              <a:off x="0" y="142022"/>
              <a:ext cx="6622181" cy="369332"/>
            </a:xfrm>
            <a:prstGeom prst="rect">
              <a:avLst/>
            </a:prstGeom>
            <a:noFill/>
          </p:spPr>
          <p:txBody>
            <a:bodyPr wrap="square" rtlCol="0">
              <a:spAutoFit/>
            </a:bodyPr>
            <a:lstStyle/>
            <a:p>
              <a:pPr defTabSz="342900">
                <a:defRPr/>
              </a:pPr>
              <a:endParaRPr lang="en-US" b="1" dirty="0">
                <a:solidFill>
                  <a:prstClr val="white"/>
                </a:solidFill>
                <a:latin typeface="Gotham Black"/>
                <a:cs typeface="Gotham Black"/>
              </a:endParaRPr>
            </a:p>
          </p:txBody>
        </p:sp>
      </p:grpSp>
      <p:pic>
        <p:nvPicPr>
          <p:cNvPr id="14" name="Picture 13"/>
          <p:cNvPicPr>
            <a:picLocks noChangeAspect="1"/>
          </p:cNvPicPr>
          <p:nvPr/>
        </p:nvPicPr>
        <p:blipFill>
          <a:blip r:embed="rId5">
            <a:extLst>
              <a:ext uri="{BEBA8EAE-BF5A-486C-A8C5-ECC9F3942E4B}">
                <a14:imgProps xmlns:a14="http://schemas.microsoft.com/office/drawing/2010/main">
                  <a14:imgLayer r:embed="rId6">
                    <a14:imgEffect>
                      <a14:colorTemperature colorTemp="5900"/>
                    </a14:imgEffect>
                    <a14:imgEffect>
                      <a14:saturation sat="400000"/>
                    </a14:imgEffect>
                    <a14:imgEffect>
                      <a14:brightnessContrast contrast="-40000"/>
                    </a14:imgEffect>
                  </a14:imgLayer>
                </a14:imgProps>
              </a:ext>
            </a:extLst>
          </a:blip>
          <a:stretch>
            <a:fillRect/>
          </a:stretch>
        </p:blipFill>
        <p:spPr>
          <a:xfrm>
            <a:off x="166624" y="721225"/>
            <a:ext cx="8810752" cy="6099751"/>
          </a:xfrm>
          <a:prstGeom prst="rect">
            <a:avLst/>
          </a:prstGeom>
        </p:spPr>
      </p:pic>
    </p:spTree>
    <p:extLst>
      <p:ext uri="{BB962C8B-B14F-4D97-AF65-F5344CB8AC3E}">
        <p14:creationId xmlns:p14="http://schemas.microsoft.com/office/powerpoint/2010/main" val="4284738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ChangeAspect="1"/>
          </p:cNvPicPr>
          <p:nvPr/>
        </p:nvPicPr>
        <p:blipFill>
          <a:blip r:embed="rId3" cstate="print"/>
          <a:srcRect/>
          <a:stretch>
            <a:fillRect/>
          </a:stretch>
        </p:blipFill>
        <p:spPr>
          <a:xfrm>
            <a:off x="0" y="694266"/>
            <a:ext cx="9144000" cy="6163733"/>
          </a:xfrm>
          <a:prstGeom prst="rect">
            <a:avLst/>
          </a:prstGeom>
        </p:spPr>
      </p:pic>
    </p:spTree>
    <p:extLst>
      <p:ext uri="{BB962C8B-B14F-4D97-AF65-F5344CB8AC3E}">
        <p14:creationId xmlns:p14="http://schemas.microsoft.com/office/powerpoint/2010/main" val="1031572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28650" y="948267"/>
            <a:ext cx="7886700" cy="5005122"/>
          </a:xfrm>
        </p:spPr>
        <p:txBody>
          <a:bodyPr>
            <a:normAutofit lnSpcReduction="10000"/>
          </a:bodyPr>
          <a:lstStyle/>
          <a:p>
            <a:pPr marL="0" indent="0" algn="ctr">
              <a:spcBef>
                <a:spcPts val="0"/>
              </a:spcBef>
              <a:buNone/>
              <a:defRPr/>
            </a:pPr>
            <a:r>
              <a:rPr lang="en-US" sz="2400" dirty="0">
                <a:latin typeface="Helvetica" charset="0"/>
                <a:ea typeface="Helvetica" charset="0"/>
                <a:cs typeface="Helvetica" charset="0"/>
              </a:rPr>
              <a:t>Presentation slides prepared by:</a:t>
            </a:r>
          </a:p>
          <a:p>
            <a:pPr marL="0" indent="0" algn="ctr">
              <a:spcBef>
                <a:spcPts val="0"/>
              </a:spcBef>
              <a:buNone/>
              <a:defRPr/>
            </a:pPr>
            <a:endParaRPr lang="en-US" sz="2400" dirty="0">
              <a:latin typeface="Helvetica" charset="0"/>
              <a:ea typeface="Helvetica" charset="0"/>
              <a:cs typeface="Helvetica" charset="0"/>
            </a:endParaRPr>
          </a:p>
          <a:p>
            <a:pPr marL="0" indent="0" algn="ctr">
              <a:spcBef>
                <a:spcPts val="0"/>
              </a:spcBef>
              <a:buNone/>
              <a:defRPr/>
            </a:pPr>
            <a:r>
              <a:rPr lang="en-US" sz="2400" b="1" dirty="0" smtClean="0">
                <a:latin typeface="Helvetica" charset="0"/>
                <a:ea typeface="Helvetica" charset="0"/>
                <a:cs typeface="Helvetica" charset="0"/>
              </a:rPr>
              <a:t>Earl </a:t>
            </a:r>
            <a:r>
              <a:rPr lang="en-US" sz="2400" b="1" dirty="0">
                <a:latin typeface="Helvetica" charset="0"/>
                <a:ea typeface="Helvetica" charset="0"/>
                <a:cs typeface="Helvetica" charset="0"/>
              </a:rPr>
              <a:t>Ryan A. Losito </a:t>
            </a:r>
          </a:p>
          <a:p>
            <a:pPr marL="0" indent="0" algn="ctr">
              <a:spcBef>
                <a:spcPts val="0"/>
              </a:spcBef>
              <a:buNone/>
              <a:defRPr/>
            </a:pPr>
            <a:r>
              <a:rPr lang="en-US" sz="2400" b="1" dirty="0">
                <a:latin typeface="Helvetica" charset="0"/>
                <a:ea typeface="Helvetica" charset="0"/>
                <a:cs typeface="Helvetica" charset="0"/>
              </a:rPr>
              <a:t>Michael Wilson I. Rosero</a:t>
            </a:r>
          </a:p>
          <a:p>
            <a:pPr marL="0" indent="0" algn="ctr">
              <a:spcBef>
                <a:spcPts val="0"/>
              </a:spcBef>
              <a:buNone/>
              <a:defRPr/>
            </a:pPr>
            <a:r>
              <a:rPr lang="en-US" sz="2400" dirty="0">
                <a:latin typeface="Helvetica" charset="0"/>
                <a:ea typeface="Helvetica" charset="0"/>
                <a:cs typeface="Helvetica" charset="0"/>
              </a:rPr>
              <a:t>Project Development Officer III, </a:t>
            </a:r>
            <a:r>
              <a:rPr lang="en-US" sz="2400" dirty="0" smtClean="0">
                <a:latin typeface="Helvetica" charset="0"/>
                <a:ea typeface="Helvetica" charset="0"/>
                <a:cs typeface="Helvetica" charset="0"/>
              </a:rPr>
              <a:t>BHROD-HRDD</a:t>
            </a:r>
          </a:p>
          <a:p>
            <a:pPr marL="0" indent="0" algn="ctr">
              <a:spcBef>
                <a:spcPts val="0"/>
              </a:spcBef>
              <a:buNone/>
              <a:defRPr/>
            </a:pPr>
            <a:endParaRPr lang="en-US" sz="2400" dirty="0" smtClean="0">
              <a:latin typeface="Helvetica" charset="0"/>
              <a:ea typeface="Helvetica" charset="0"/>
              <a:cs typeface="Helvetica" charset="0"/>
            </a:endParaRPr>
          </a:p>
          <a:p>
            <a:pPr marL="0" indent="0" algn="ctr">
              <a:spcBef>
                <a:spcPts val="0"/>
              </a:spcBef>
              <a:buNone/>
              <a:defRPr/>
            </a:pPr>
            <a:endParaRPr lang="en-US" sz="2400" dirty="0">
              <a:latin typeface="Helvetica" charset="0"/>
              <a:ea typeface="Helvetica" charset="0"/>
              <a:cs typeface="Helvetica" charset="0"/>
            </a:endParaRPr>
          </a:p>
          <a:p>
            <a:pPr marL="0" indent="0" algn="ctr">
              <a:spcBef>
                <a:spcPts val="0"/>
              </a:spcBef>
              <a:buNone/>
              <a:defRPr/>
            </a:pPr>
            <a:r>
              <a:rPr lang="en-US" sz="2400" dirty="0" smtClean="0">
                <a:latin typeface="Helvetica" charset="0"/>
                <a:ea typeface="Helvetica" charset="0"/>
                <a:cs typeface="Helvetica" charset="0"/>
              </a:rPr>
              <a:t>With acknowledgement to:</a:t>
            </a:r>
            <a:endParaRPr lang="en-US" sz="2400" dirty="0">
              <a:latin typeface="Helvetica" charset="0"/>
              <a:ea typeface="Helvetica" charset="0"/>
              <a:cs typeface="Helvetica" charset="0"/>
            </a:endParaRPr>
          </a:p>
          <a:p>
            <a:pPr marL="0" indent="0" algn="ctr">
              <a:spcBef>
                <a:spcPts val="0"/>
              </a:spcBef>
              <a:buNone/>
              <a:defRPr/>
            </a:pPr>
            <a:endParaRPr lang="en-US" sz="2400" dirty="0" smtClean="0">
              <a:latin typeface="Helvetica" charset="0"/>
              <a:ea typeface="Helvetica" charset="0"/>
              <a:cs typeface="Helvetica" charset="0"/>
            </a:endParaRPr>
          </a:p>
          <a:p>
            <a:pPr marL="0" indent="0" algn="ctr">
              <a:spcBef>
                <a:spcPts val="0"/>
              </a:spcBef>
              <a:buNone/>
              <a:defRPr/>
            </a:pPr>
            <a:r>
              <a:rPr lang="en-US" sz="2400" b="1" dirty="0">
                <a:latin typeface="Helvetica" charset="0"/>
                <a:ea typeface="Helvetica" charset="0"/>
                <a:cs typeface="Helvetica" charset="0"/>
              </a:rPr>
              <a:t>Dr. Gina O. Gonong</a:t>
            </a:r>
          </a:p>
          <a:p>
            <a:pPr marL="0" indent="0" algn="ctr">
              <a:spcBef>
                <a:spcPts val="0"/>
              </a:spcBef>
              <a:buNone/>
              <a:defRPr/>
            </a:pPr>
            <a:r>
              <a:rPr lang="en-US" sz="2400" dirty="0">
                <a:latin typeface="Helvetica" charset="0"/>
                <a:ea typeface="Helvetica" charset="0"/>
                <a:cs typeface="Helvetica" charset="0"/>
              </a:rPr>
              <a:t>Director, RCTQ</a:t>
            </a:r>
          </a:p>
          <a:p>
            <a:pPr marL="0" indent="0" algn="ctr">
              <a:spcBef>
                <a:spcPts val="0"/>
              </a:spcBef>
              <a:buNone/>
              <a:defRPr/>
            </a:pPr>
            <a:endParaRPr lang="en-US" sz="2400" dirty="0">
              <a:latin typeface="Helvetica" charset="0"/>
              <a:ea typeface="Helvetica" charset="0"/>
              <a:cs typeface="Helvetica" charset="0"/>
            </a:endParaRPr>
          </a:p>
          <a:p>
            <a:pPr marL="0" indent="0" algn="ctr">
              <a:spcBef>
                <a:spcPts val="0"/>
              </a:spcBef>
              <a:buNone/>
              <a:defRPr/>
            </a:pPr>
            <a:r>
              <a:rPr lang="en-US" sz="2400" b="1" dirty="0">
                <a:latin typeface="Helvetica" charset="0"/>
                <a:ea typeface="Helvetica" charset="0"/>
                <a:cs typeface="Helvetica" charset="0"/>
              </a:rPr>
              <a:t>Dr. John Pegg</a:t>
            </a:r>
          </a:p>
          <a:p>
            <a:pPr marL="0" indent="0" algn="ctr">
              <a:spcBef>
                <a:spcPts val="0"/>
              </a:spcBef>
              <a:buNone/>
              <a:defRPr/>
            </a:pPr>
            <a:r>
              <a:rPr lang="en-US" sz="2400" dirty="0">
                <a:latin typeface="Helvetica" charset="0"/>
                <a:ea typeface="Helvetica" charset="0"/>
                <a:cs typeface="Helvetica" charset="0"/>
              </a:rPr>
              <a:t>Director, UNE-SiMERR, Australia</a:t>
            </a:r>
          </a:p>
          <a:p>
            <a:pPr marL="0" indent="0" algn="ctr">
              <a:spcBef>
                <a:spcPts val="0"/>
              </a:spcBef>
              <a:buNone/>
              <a:defRPr/>
            </a:pPr>
            <a:endParaRPr lang="en-US" sz="2400" dirty="0">
              <a:latin typeface="Helvetica" charset="0"/>
              <a:ea typeface="Helvetica" charset="0"/>
              <a:cs typeface="Helvetica" charset="0"/>
            </a:endParaRPr>
          </a:p>
          <a:p>
            <a:pPr marL="0" indent="0" algn="ctr">
              <a:spcBef>
                <a:spcPts val="0"/>
              </a:spcBef>
              <a:buNone/>
              <a:defRPr/>
            </a:pPr>
            <a:endParaRPr lang="en-US" sz="2400" dirty="0">
              <a:latin typeface="Helvetica" charset="0"/>
              <a:ea typeface="Helvetica" charset="0"/>
              <a:cs typeface="Helvetica" charset="0"/>
            </a:endParaRPr>
          </a:p>
          <a:p>
            <a:pPr marL="0" indent="0" algn="ctr">
              <a:spcBef>
                <a:spcPts val="0"/>
              </a:spcBef>
              <a:buNone/>
              <a:defRPr/>
            </a:pPr>
            <a:endParaRPr lang="en-US" sz="2400" dirty="0">
              <a:latin typeface="Helvetica" charset="0"/>
              <a:ea typeface="Helvetica" charset="0"/>
              <a:cs typeface="Helvetica" charset="0"/>
            </a:endParaRPr>
          </a:p>
        </p:txBody>
      </p:sp>
    </p:spTree>
    <p:extLst>
      <p:ext uri="{BB962C8B-B14F-4D97-AF65-F5344CB8AC3E}">
        <p14:creationId xmlns:p14="http://schemas.microsoft.com/office/powerpoint/2010/main" val="1482936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297999" y="2683288"/>
            <a:ext cx="820938" cy="712627"/>
            <a:chOff x="1447800" y="1324340"/>
            <a:chExt cx="1152137" cy="1114060"/>
          </a:xfrm>
        </p:grpSpPr>
        <p:sp>
          <p:nvSpPr>
            <p:cNvPr id="12" name="Oval 11">
              <a:extLst>
                <a:ext uri="{FF2B5EF4-FFF2-40B4-BE49-F238E27FC236}">
                  <a16:creationId xmlns="" xmlns:a16="http://schemas.microsoft.com/office/drawing/2014/main" id="{96BF262C-2167-4ECE-A482-AAFB28A1970D}"/>
                </a:ext>
              </a:extLst>
            </p:cNvPr>
            <p:cNvSpPr/>
            <p:nvPr/>
          </p:nvSpPr>
          <p:spPr bwMode="auto">
            <a:xfrm>
              <a:off x="1447800" y="1324340"/>
              <a:ext cx="1152137" cy="1114060"/>
            </a:xfrm>
            <a:prstGeom prst="ellipse">
              <a:avLst/>
            </a:prstGeom>
            <a:solidFill>
              <a:srgbClr val="209DD7"/>
            </a:solidFill>
            <a:ln w="127000">
              <a:solidFill>
                <a:srgbClr val="209DD7"/>
              </a:solidFill>
            </a:ln>
          </p:spPr>
          <p:style>
            <a:lnRef idx="2">
              <a:schemeClr val="dk1"/>
            </a:lnRef>
            <a:fillRef idx="1">
              <a:schemeClr val="lt1"/>
            </a:fillRef>
            <a:effectRef idx="0">
              <a:schemeClr val="dk1"/>
            </a:effectRef>
            <a:fontRef idx="minor">
              <a:schemeClr val="dk1"/>
            </a:fontRef>
          </p:style>
          <p:txBody>
            <a:bodyPr anchor="ctr"/>
            <a:lstStyle/>
            <a:p>
              <a:pPr algn="ctr" defTabSz="685800">
                <a:defRPr/>
              </a:pPr>
              <a:endParaRPr lang="en-US" sz="1350" kern="0" dirty="0">
                <a:solidFill>
                  <a:prstClr val="black"/>
                </a:solidFill>
                <a:latin typeface="Arial"/>
                <a:sym typeface="Arial"/>
              </a:endParaRPr>
            </a:p>
          </p:txBody>
        </p:sp>
        <p:pic>
          <p:nvPicPr>
            <p:cNvPr id="13" name="Picture 12">
              <a:extLst>
                <a:ext uri="{FF2B5EF4-FFF2-40B4-BE49-F238E27FC236}">
                  <a16:creationId xmlns="" xmlns:a16="http://schemas.microsoft.com/office/drawing/2014/main" id="{EA366632-0F5F-484F-B0B4-5B418E2C6B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7630" y="1479835"/>
              <a:ext cx="832475" cy="832475"/>
            </a:xfrm>
            <a:prstGeom prst="rect">
              <a:avLst/>
            </a:prstGeom>
          </p:spPr>
        </p:pic>
      </p:grpSp>
      <p:sp>
        <p:nvSpPr>
          <p:cNvPr id="36" name="Oval 35">
            <a:extLst>
              <a:ext uri="{FF2B5EF4-FFF2-40B4-BE49-F238E27FC236}">
                <a16:creationId xmlns="" xmlns:a16="http://schemas.microsoft.com/office/drawing/2014/main" id="{BF050BF8-8E34-42EC-AFCF-6A5AAC1719A2}"/>
              </a:ext>
            </a:extLst>
          </p:cNvPr>
          <p:cNvSpPr/>
          <p:nvPr/>
        </p:nvSpPr>
        <p:spPr bwMode="auto">
          <a:xfrm>
            <a:off x="875397" y="3780574"/>
            <a:ext cx="487085" cy="455978"/>
          </a:xfrm>
          <a:prstGeom prst="ellipse">
            <a:avLst/>
          </a:prstGeom>
          <a:solidFill>
            <a:srgbClr val="00B0F0"/>
          </a:solidFill>
          <a:ln w="127000">
            <a:solidFill>
              <a:srgbClr val="00B0F0"/>
            </a:solidFill>
          </a:ln>
        </p:spPr>
        <p:style>
          <a:lnRef idx="2">
            <a:schemeClr val="dk1"/>
          </a:lnRef>
          <a:fillRef idx="1">
            <a:schemeClr val="lt1"/>
          </a:fillRef>
          <a:effectRef idx="0">
            <a:schemeClr val="dk1"/>
          </a:effectRef>
          <a:fontRef idx="minor">
            <a:schemeClr val="dk1"/>
          </a:fontRef>
        </p:style>
        <p:txBody>
          <a:bodyPr anchor="ctr"/>
          <a:lstStyle/>
          <a:p>
            <a:pPr algn="ctr" defTabSz="685800">
              <a:defRPr/>
            </a:pPr>
            <a:endParaRPr lang="en-US" sz="1350" kern="0" dirty="0">
              <a:solidFill>
                <a:prstClr val="black"/>
              </a:solidFill>
              <a:latin typeface="Arial"/>
              <a:sym typeface="Arial"/>
            </a:endParaRPr>
          </a:p>
        </p:txBody>
      </p:sp>
      <p:pic>
        <p:nvPicPr>
          <p:cNvPr id="37" name="Picture 36">
            <a:extLst>
              <a:ext uri="{FF2B5EF4-FFF2-40B4-BE49-F238E27FC236}">
                <a16:creationId xmlns="" xmlns:a16="http://schemas.microsoft.com/office/drawing/2014/main" id="{A5F20095-D81E-4A7B-A0F8-AFF601AC3B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245" y="3842824"/>
            <a:ext cx="343494" cy="309533"/>
          </a:xfrm>
          <a:prstGeom prst="rect">
            <a:avLst/>
          </a:prstGeom>
        </p:spPr>
      </p:pic>
      <p:grpSp>
        <p:nvGrpSpPr>
          <p:cNvPr id="39" name="Group 38"/>
          <p:cNvGrpSpPr/>
          <p:nvPr/>
        </p:nvGrpSpPr>
        <p:grpSpPr>
          <a:xfrm>
            <a:off x="875397" y="4509089"/>
            <a:ext cx="487085" cy="455978"/>
            <a:chOff x="614109" y="4136978"/>
            <a:chExt cx="941973" cy="906497"/>
          </a:xfrm>
          <a:solidFill>
            <a:srgbClr val="00B0F0"/>
          </a:solidFill>
        </p:grpSpPr>
        <p:sp>
          <p:nvSpPr>
            <p:cNvPr id="40" name="Oval 39">
              <a:extLst>
                <a:ext uri="{FF2B5EF4-FFF2-40B4-BE49-F238E27FC236}">
                  <a16:creationId xmlns="" xmlns:a16="http://schemas.microsoft.com/office/drawing/2014/main" id="{BF050BF8-8E34-42EC-AFCF-6A5AAC1719A2}"/>
                </a:ext>
              </a:extLst>
            </p:cNvPr>
            <p:cNvSpPr/>
            <p:nvPr/>
          </p:nvSpPr>
          <p:spPr bwMode="auto">
            <a:xfrm>
              <a:off x="614109" y="4136978"/>
              <a:ext cx="941973" cy="906497"/>
            </a:xfrm>
            <a:prstGeom prst="ellipse">
              <a:avLst/>
            </a:prstGeom>
            <a:grpFill/>
            <a:ln w="127000">
              <a:solidFill>
                <a:srgbClr val="00B0F0"/>
              </a:solidFill>
            </a:ln>
          </p:spPr>
          <p:style>
            <a:lnRef idx="2">
              <a:schemeClr val="dk1"/>
            </a:lnRef>
            <a:fillRef idx="1">
              <a:schemeClr val="lt1"/>
            </a:fillRef>
            <a:effectRef idx="0">
              <a:schemeClr val="dk1"/>
            </a:effectRef>
            <a:fontRef idx="minor">
              <a:schemeClr val="dk1"/>
            </a:fontRef>
          </p:style>
          <p:txBody>
            <a:bodyPr anchor="ctr"/>
            <a:lstStyle/>
            <a:p>
              <a:pPr algn="ctr" defTabSz="685800">
                <a:defRPr/>
              </a:pPr>
              <a:endParaRPr lang="en-US" sz="1350" kern="0" dirty="0">
                <a:solidFill>
                  <a:prstClr val="black"/>
                </a:solidFill>
                <a:latin typeface="Arial"/>
                <a:sym typeface="Arial"/>
              </a:endParaRPr>
            </a:p>
          </p:txBody>
        </p:sp>
        <p:pic>
          <p:nvPicPr>
            <p:cNvPr id="41" name="Picture 40">
              <a:extLst>
                <a:ext uri="{FF2B5EF4-FFF2-40B4-BE49-F238E27FC236}">
                  <a16:creationId xmlns="" xmlns:a16="http://schemas.microsoft.com/office/drawing/2014/main" id="{A5F20095-D81E-4A7B-A0F8-AFF601AC3B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606" y="4260729"/>
              <a:ext cx="664283" cy="615361"/>
            </a:xfrm>
            <a:prstGeom prst="rect">
              <a:avLst/>
            </a:prstGeom>
            <a:grpFill/>
            <a:ln>
              <a:solidFill>
                <a:srgbClr val="00B0F0"/>
              </a:solidFill>
            </a:ln>
          </p:spPr>
        </p:pic>
      </p:gr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2765" y="727229"/>
            <a:ext cx="4031785" cy="4819279"/>
          </a:xfrm>
          <a:prstGeom prst="rect">
            <a:avLst/>
          </a:prstGeom>
        </p:spPr>
      </p:pic>
      <p:sp>
        <p:nvSpPr>
          <p:cNvPr id="25" name="TextBox 24"/>
          <p:cNvSpPr txBox="1"/>
          <p:nvPr/>
        </p:nvSpPr>
        <p:spPr>
          <a:xfrm>
            <a:off x="1167063" y="2929422"/>
            <a:ext cx="2060177" cy="791912"/>
          </a:xfrm>
          <a:prstGeom prst="rect">
            <a:avLst/>
          </a:prstGeom>
          <a:noFill/>
        </p:spPr>
        <p:txBody>
          <a:bodyPr wrap="square" rtlCol="0">
            <a:spAutoFit/>
          </a:bodyPr>
          <a:lstStyle/>
          <a:p>
            <a:pPr defTabSz="685800"/>
            <a:r>
              <a:rPr lang="en-PH" sz="3000" dirty="0">
                <a:solidFill>
                  <a:prstClr val="black"/>
                </a:solidFill>
                <a:latin typeface="Impact" panose="020B0806030902050204" pitchFamily="34" charset="0"/>
              </a:rPr>
              <a:t>67,421</a:t>
            </a:r>
            <a:endParaRPr lang="en-PH" sz="1350" dirty="0">
              <a:solidFill>
                <a:prstClr val="black"/>
              </a:solidFill>
              <a:latin typeface="Impact" panose="020B0806030902050204" pitchFamily="34" charset="0"/>
            </a:endParaRPr>
          </a:p>
          <a:p>
            <a:pPr algn="ctr" defTabSz="685800"/>
            <a:r>
              <a:rPr lang="en-PH" sz="1350" dirty="0">
                <a:solidFill>
                  <a:prstClr val="black"/>
                </a:solidFill>
                <a:latin typeface="Impact" panose="020B0806030902050204" pitchFamily="34" charset="0"/>
              </a:rPr>
              <a:t>public and private schools</a:t>
            </a:r>
          </a:p>
        </p:txBody>
      </p:sp>
      <p:grpSp>
        <p:nvGrpSpPr>
          <p:cNvPr id="6" name="Group 5"/>
          <p:cNvGrpSpPr/>
          <p:nvPr/>
        </p:nvGrpSpPr>
        <p:grpSpPr>
          <a:xfrm>
            <a:off x="5250426" y="1401100"/>
            <a:ext cx="5117690" cy="1441491"/>
            <a:chOff x="5993333" y="2611097"/>
            <a:chExt cx="2920931" cy="817510"/>
          </a:xfrm>
        </p:grpSpPr>
        <p:grpSp>
          <p:nvGrpSpPr>
            <p:cNvPr id="26" name="Group 25"/>
            <p:cNvGrpSpPr/>
            <p:nvPr/>
          </p:nvGrpSpPr>
          <p:grpSpPr>
            <a:xfrm>
              <a:off x="5993333" y="2611097"/>
              <a:ext cx="807330" cy="778295"/>
              <a:chOff x="8279870" y="2033663"/>
              <a:chExt cx="1076440" cy="1037727"/>
            </a:xfrm>
          </p:grpSpPr>
          <p:sp>
            <p:nvSpPr>
              <p:cNvPr id="8" name="Oval 7"/>
              <p:cNvSpPr/>
              <p:nvPr/>
            </p:nvSpPr>
            <p:spPr>
              <a:xfrm>
                <a:off x="8279870" y="2033663"/>
                <a:ext cx="1076440" cy="103772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PH" sz="1350">
                  <a:solidFill>
                    <a:prstClr val="white"/>
                  </a:solidFill>
                  <a:latin typeface="Arial"/>
                </a:endParaRPr>
              </a:p>
            </p:txBody>
          </p:sp>
          <p:pic>
            <p:nvPicPr>
              <p:cNvPr id="10" name="Picture 6" descr="Image result for group work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51103" y="2193874"/>
                <a:ext cx="943767" cy="777771"/>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6688357" y="2922416"/>
              <a:ext cx="2225907" cy="506191"/>
            </a:xfrm>
            <a:prstGeom prst="rect">
              <a:avLst/>
            </a:prstGeom>
            <a:noFill/>
          </p:spPr>
          <p:txBody>
            <a:bodyPr wrap="square" rtlCol="0">
              <a:spAutoFit/>
            </a:bodyPr>
            <a:lstStyle/>
            <a:p>
              <a:pPr defTabSz="685800"/>
              <a:r>
                <a:rPr lang="en-PH" sz="3600" dirty="0">
                  <a:solidFill>
                    <a:prstClr val="black"/>
                  </a:solidFill>
                  <a:latin typeface="Impact" panose="020B0806030902050204" pitchFamily="34" charset="0"/>
                </a:rPr>
                <a:t>800,000++</a:t>
              </a:r>
              <a:endParaRPr lang="en-PH" sz="1600" dirty="0">
                <a:solidFill>
                  <a:prstClr val="black"/>
                </a:solidFill>
                <a:latin typeface="Impact" panose="020B0806030902050204" pitchFamily="34" charset="0"/>
              </a:endParaRPr>
            </a:p>
            <a:p>
              <a:pPr defTabSz="685800"/>
              <a:r>
                <a:rPr lang="en-PH" sz="1600" dirty="0">
                  <a:solidFill>
                    <a:prstClr val="black"/>
                  </a:solidFill>
                  <a:latin typeface="Impact" panose="020B0806030902050204" pitchFamily="34" charset="0"/>
                </a:rPr>
                <a:t>DepEd Employees</a:t>
              </a:r>
            </a:p>
          </p:txBody>
        </p:sp>
      </p:grpSp>
      <p:sp>
        <p:nvSpPr>
          <p:cNvPr id="30" name="TextBox 29"/>
          <p:cNvSpPr txBox="1"/>
          <p:nvPr/>
        </p:nvSpPr>
        <p:spPr>
          <a:xfrm>
            <a:off x="-85535" y="234404"/>
            <a:ext cx="8987590" cy="527941"/>
          </a:xfrm>
          <a:prstGeom prst="rect">
            <a:avLst/>
          </a:prstGeom>
          <a:noFill/>
        </p:spPr>
        <p:txBody>
          <a:bodyPr wrap="square" rtlCol="0">
            <a:spAutoFit/>
          </a:bodyPr>
          <a:lstStyle/>
          <a:p>
            <a:pPr algn="ctr" defTabSz="685800"/>
            <a:r>
              <a:rPr lang="en-PH" sz="2700" dirty="0">
                <a:latin typeface="Impact" panose="020B0806030902050204" pitchFamily="34" charset="0"/>
              </a:rPr>
              <a:t>	Scope of </a:t>
            </a:r>
            <a:r>
              <a:rPr lang="en-PH" sz="2700" dirty="0" err="1">
                <a:latin typeface="Impact" panose="020B0806030902050204" pitchFamily="34" charset="0"/>
              </a:rPr>
              <a:t>DepEd’s</a:t>
            </a:r>
            <a:r>
              <a:rPr lang="en-PH" sz="2700" dirty="0">
                <a:latin typeface="Impact" panose="020B0806030902050204" pitchFamily="34" charset="0"/>
              </a:rPr>
              <a:t> Scale </a:t>
            </a:r>
            <a:endParaRPr lang="en-PH" sz="1200" dirty="0">
              <a:latin typeface="Impact" panose="020B0806030902050204" pitchFamily="34" charset="0"/>
            </a:endParaRPr>
          </a:p>
        </p:txBody>
      </p:sp>
      <p:grpSp>
        <p:nvGrpSpPr>
          <p:cNvPr id="3" name="Group 2"/>
          <p:cNvGrpSpPr/>
          <p:nvPr/>
        </p:nvGrpSpPr>
        <p:grpSpPr>
          <a:xfrm>
            <a:off x="6169968" y="3013246"/>
            <a:ext cx="2839881" cy="1046440"/>
            <a:chOff x="6795974" y="3610884"/>
            <a:chExt cx="2274867" cy="898881"/>
          </a:xfrm>
        </p:grpSpPr>
        <p:pic>
          <p:nvPicPr>
            <p:cNvPr id="18" name="image5.png"/>
            <p:cNvPicPr/>
            <p:nvPr/>
          </p:nvPicPr>
          <p:blipFill>
            <a:blip r:embed="rId7">
              <a:extLst/>
            </a:blip>
            <a:stretch>
              <a:fillRect/>
            </a:stretch>
          </p:blipFill>
          <p:spPr>
            <a:xfrm>
              <a:off x="6795974" y="3636387"/>
              <a:ext cx="606508" cy="570417"/>
            </a:xfrm>
            <a:prstGeom prst="rect">
              <a:avLst/>
            </a:prstGeom>
            <a:ln w="12700">
              <a:miter lim="400000"/>
            </a:ln>
          </p:spPr>
        </p:pic>
        <p:sp>
          <p:nvSpPr>
            <p:cNvPr id="31" name="TextBox 30"/>
            <p:cNvSpPr txBox="1"/>
            <p:nvPr/>
          </p:nvSpPr>
          <p:spPr>
            <a:xfrm>
              <a:off x="7367976" y="3610884"/>
              <a:ext cx="1702865" cy="898881"/>
            </a:xfrm>
            <a:prstGeom prst="rect">
              <a:avLst/>
            </a:prstGeom>
            <a:noFill/>
          </p:spPr>
          <p:txBody>
            <a:bodyPr wrap="square" rtlCol="0">
              <a:spAutoFit/>
            </a:bodyPr>
            <a:lstStyle/>
            <a:p>
              <a:pPr defTabSz="685800"/>
              <a:r>
                <a:rPr lang="en-PH" sz="4400" dirty="0">
                  <a:solidFill>
                    <a:srgbClr val="144F8A"/>
                  </a:solidFill>
                  <a:latin typeface="Impact" panose="020B0806030902050204" pitchFamily="34" charset="0"/>
                </a:rPr>
                <a:t>88 % </a:t>
              </a:r>
              <a:endParaRPr lang="en-PH" dirty="0">
                <a:solidFill>
                  <a:srgbClr val="144F8A"/>
                </a:solidFill>
                <a:latin typeface="Impact" panose="020B0806030902050204" pitchFamily="34" charset="0"/>
              </a:endParaRPr>
            </a:p>
            <a:p>
              <a:pPr defTabSz="685800"/>
              <a:r>
                <a:rPr lang="en-PH" dirty="0">
                  <a:solidFill>
                    <a:srgbClr val="144F8A"/>
                  </a:solidFill>
                  <a:latin typeface="Impact" panose="020B0806030902050204" pitchFamily="34" charset="0"/>
                </a:rPr>
                <a:t>Teaching personnel</a:t>
              </a:r>
            </a:p>
          </p:txBody>
        </p:sp>
      </p:grpSp>
      <p:grpSp>
        <p:nvGrpSpPr>
          <p:cNvPr id="5" name="Group 4"/>
          <p:cNvGrpSpPr/>
          <p:nvPr/>
        </p:nvGrpSpPr>
        <p:grpSpPr>
          <a:xfrm>
            <a:off x="6304580" y="4409660"/>
            <a:ext cx="2728054" cy="1425170"/>
            <a:chOff x="6743395" y="4290956"/>
            <a:chExt cx="2260174" cy="1125984"/>
          </a:xfrm>
        </p:grpSpPr>
        <p:pic>
          <p:nvPicPr>
            <p:cNvPr id="17" name="image6.png"/>
            <p:cNvPicPr/>
            <p:nvPr/>
          </p:nvPicPr>
          <p:blipFill>
            <a:blip r:embed="rId8">
              <a:extLst/>
            </a:blip>
            <a:stretch>
              <a:fillRect/>
            </a:stretch>
          </p:blipFill>
          <p:spPr>
            <a:xfrm>
              <a:off x="6743395" y="4290956"/>
              <a:ext cx="597998" cy="556128"/>
            </a:xfrm>
            <a:prstGeom prst="rect">
              <a:avLst/>
            </a:prstGeom>
            <a:ln w="12700">
              <a:miter lim="400000"/>
            </a:ln>
          </p:spPr>
        </p:pic>
        <p:sp>
          <p:nvSpPr>
            <p:cNvPr id="32" name="TextBox 31"/>
            <p:cNvSpPr txBox="1"/>
            <p:nvPr/>
          </p:nvSpPr>
          <p:spPr>
            <a:xfrm>
              <a:off x="7360791" y="4736078"/>
              <a:ext cx="1642778" cy="680862"/>
            </a:xfrm>
            <a:prstGeom prst="rect">
              <a:avLst/>
            </a:prstGeom>
            <a:noFill/>
          </p:spPr>
          <p:txBody>
            <a:bodyPr wrap="square" rtlCol="0">
              <a:spAutoFit/>
            </a:bodyPr>
            <a:lstStyle/>
            <a:p>
              <a:pPr defTabSz="685800"/>
              <a:r>
                <a:rPr lang="en-PH" sz="3600" dirty="0">
                  <a:solidFill>
                    <a:schemeClr val="tx2"/>
                  </a:solidFill>
                  <a:latin typeface="Impact" panose="020B0806030902050204" pitchFamily="34" charset="0"/>
                </a:rPr>
                <a:t>12 % </a:t>
              </a:r>
              <a:endParaRPr lang="en-PH" sz="1400" dirty="0">
                <a:solidFill>
                  <a:schemeClr val="tx2"/>
                </a:solidFill>
                <a:latin typeface="Impact" panose="020B0806030902050204" pitchFamily="34" charset="0"/>
              </a:endParaRPr>
            </a:p>
            <a:p>
              <a:pPr defTabSz="685800"/>
              <a:r>
                <a:rPr lang="en-PH" sz="1400" dirty="0">
                  <a:solidFill>
                    <a:schemeClr val="tx2"/>
                  </a:solidFill>
                  <a:latin typeface="Impact" panose="020B0806030902050204" pitchFamily="34" charset="0"/>
                </a:rPr>
                <a:t>Non-teaching personnel</a:t>
              </a:r>
            </a:p>
          </p:txBody>
        </p:sp>
      </p:grpSp>
      <p:sp>
        <p:nvSpPr>
          <p:cNvPr id="42" name="TextBox 41"/>
          <p:cNvSpPr txBox="1"/>
          <p:nvPr/>
        </p:nvSpPr>
        <p:spPr>
          <a:xfrm>
            <a:off x="1456332" y="4046052"/>
            <a:ext cx="2060177" cy="647929"/>
          </a:xfrm>
          <a:prstGeom prst="rect">
            <a:avLst/>
          </a:prstGeom>
          <a:noFill/>
        </p:spPr>
        <p:txBody>
          <a:bodyPr wrap="square" rtlCol="0">
            <a:spAutoFit/>
          </a:bodyPr>
          <a:lstStyle/>
          <a:p>
            <a:pPr defTabSz="685800"/>
            <a:r>
              <a:rPr lang="en-PH" sz="2400" dirty="0">
                <a:solidFill>
                  <a:prstClr val="black"/>
                </a:solidFill>
                <a:latin typeface="Impact" panose="020B0806030902050204" pitchFamily="34" charset="0"/>
              </a:rPr>
              <a:t>47,645 </a:t>
            </a:r>
            <a:r>
              <a:rPr lang="en-PH" sz="1350" dirty="0">
                <a:solidFill>
                  <a:prstClr val="black"/>
                </a:solidFill>
                <a:latin typeface="Impact" panose="020B0806030902050204" pitchFamily="34" charset="0"/>
              </a:rPr>
              <a:t>or</a:t>
            </a:r>
            <a:r>
              <a:rPr lang="en-PH" sz="2400" dirty="0">
                <a:solidFill>
                  <a:prstClr val="black"/>
                </a:solidFill>
                <a:latin typeface="Impact" panose="020B0806030902050204" pitchFamily="34" charset="0"/>
              </a:rPr>
              <a:t> 70 %</a:t>
            </a:r>
            <a:endParaRPr lang="en-PH" sz="1050" dirty="0">
              <a:solidFill>
                <a:prstClr val="black"/>
              </a:solidFill>
              <a:latin typeface="Impact" panose="020B0806030902050204" pitchFamily="34" charset="0"/>
            </a:endParaRPr>
          </a:p>
          <a:p>
            <a:pPr defTabSz="685800"/>
            <a:r>
              <a:rPr lang="en-PH" sz="1050" dirty="0">
                <a:solidFill>
                  <a:prstClr val="black"/>
                </a:solidFill>
                <a:latin typeface="Impact" panose="020B0806030902050204" pitchFamily="34" charset="0"/>
              </a:rPr>
              <a:t>Public schools supervised</a:t>
            </a:r>
          </a:p>
        </p:txBody>
      </p:sp>
      <p:sp>
        <p:nvSpPr>
          <p:cNvPr id="43" name="TextBox 42"/>
          <p:cNvSpPr txBox="1"/>
          <p:nvPr/>
        </p:nvSpPr>
        <p:spPr>
          <a:xfrm>
            <a:off x="1456332" y="4805705"/>
            <a:ext cx="2060177" cy="647929"/>
          </a:xfrm>
          <a:prstGeom prst="rect">
            <a:avLst/>
          </a:prstGeom>
          <a:noFill/>
        </p:spPr>
        <p:txBody>
          <a:bodyPr wrap="square" rtlCol="0">
            <a:spAutoFit/>
          </a:bodyPr>
          <a:lstStyle/>
          <a:p>
            <a:pPr defTabSz="685800"/>
            <a:r>
              <a:rPr lang="en-PH" sz="2400" dirty="0">
                <a:solidFill>
                  <a:prstClr val="black"/>
                </a:solidFill>
                <a:latin typeface="Impact" panose="020B0806030902050204" pitchFamily="34" charset="0"/>
              </a:rPr>
              <a:t>19,776 </a:t>
            </a:r>
            <a:r>
              <a:rPr lang="en-PH" sz="1350" dirty="0">
                <a:solidFill>
                  <a:prstClr val="black"/>
                </a:solidFill>
                <a:latin typeface="Impact" panose="020B0806030902050204" pitchFamily="34" charset="0"/>
              </a:rPr>
              <a:t>or</a:t>
            </a:r>
            <a:r>
              <a:rPr lang="en-PH" sz="2400" dirty="0">
                <a:solidFill>
                  <a:prstClr val="black"/>
                </a:solidFill>
                <a:latin typeface="Impact" panose="020B0806030902050204" pitchFamily="34" charset="0"/>
              </a:rPr>
              <a:t> 30 %</a:t>
            </a:r>
            <a:endParaRPr lang="en-PH" sz="1050" dirty="0">
              <a:solidFill>
                <a:prstClr val="black"/>
              </a:solidFill>
              <a:latin typeface="Impact" panose="020B0806030902050204" pitchFamily="34" charset="0"/>
            </a:endParaRPr>
          </a:p>
          <a:p>
            <a:pPr defTabSz="685800"/>
            <a:r>
              <a:rPr lang="en-PH" sz="1050" dirty="0">
                <a:solidFill>
                  <a:prstClr val="black"/>
                </a:solidFill>
                <a:latin typeface="Impact" panose="020B0806030902050204" pitchFamily="34" charset="0"/>
              </a:rPr>
              <a:t>Private schools regulated</a:t>
            </a:r>
          </a:p>
        </p:txBody>
      </p:sp>
      <p:sp>
        <p:nvSpPr>
          <p:cNvPr id="47" name="Rounded Rectangle 46"/>
          <p:cNvSpPr/>
          <p:nvPr/>
        </p:nvSpPr>
        <p:spPr>
          <a:xfrm>
            <a:off x="3158291" y="5874004"/>
            <a:ext cx="1455821" cy="25247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r>
              <a:rPr lang="en-PH" sz="1500" dirty="0">
                <a:solidFill>
                  <a:prstClr val="black"/>
                </a:solidFill>
                <a:latin typeface="Impact" panose="020B0806030902050204" pitchFamily="34" charset="0"/>
              </a:rPr>
              <a:t>1</a:t>
            </a:r>
            <a:r>
              <a:rPr lang="en-PH" sz="1050" dirty="0">
                <a:solidFill>
                  <a:prstClr val="black"/>
                </a:solidFill>
                <a:latin typeface="Impact" panose="020B0806030902050204" pitchFamily="34" charset="0"/>
              </a:rPr>
              <a:t>    Central Office</a:t>
            </a:r>
          </a:p>
        </p:txBody>
      </p:sp>
      <p:sp>
        <p:nvSpPr>
          <p:cNvPr id="48" name="Rounded Rectangle 47"/>
          <p:cNvSpPr/>
          <p:nvPr/>
        </p:nvSpPr>
        <p:spPr>
          <a:xfrm>
            <a:off x="4700651" y="5874991"/>
            <a:ext cx="1569198" cy="251491"/>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r>
              <a:rPr lang="en-PH" sz="1500" dirty="0">
                <a:solidFill>
                  <a:prstClr val="black"/>
                </a:solidFill>
                <a:latin typeface="Impact" panose="020B0806030902050204" pitchFamily="34" charset="0"/>
              </a:rPr>
              <a:t>17</a:t>
            </a:r>
            <a:r>
              <a:rPr lang="en-PH" sz="1350" dirty="0">
                <a:solidFill>
                  <a:prstClr val="black"/>
                </a:solidFill>
                <a:latin typeface="Impact" panose="020B0806030902050204" pitchFamily="34" charset="0"/>
              </a:rPr>
              <a:t> </a:t>
            </a:r>
            <a:r>
              <a:rPr lang="en-PH" sz="1050" dirty="0">
                <a:solidFill>
                  <a:prstClr val="black"/>
                </a:solidFill>
                <a:latin typeface="Impact" panose="020B0806030902050204" pitchFamily="34" charset="0"/>
              </a:rPr>
              <a:t>   Regional Offices</a:t>
            </a:r>
          </a:p>
        </p:txBody>
      </p:sp>
      <p:sp>
        <p:nvSpPr>
          <p:cNvPr id="49" name="Rounded Rectangle 48"/>
          <p:cNvSpPr/>
          <p:nvPr/>
        </p:nvSpPr>
        <p:spPr>
          <a:xfrm>
            <a:off x="3636824" y="5546508"/>
            <a:ext cx="2127659" cy="251491"/>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r>
              <a:rPr lang="en-PH" sz="1500">
                <a:solidFill>
                  <a:prstClr val="black"/>
                </a:solidFill>
                <a:latin typeface="Impact" panose="020B0806030902050204" pitchFamily="34" charset="0"/>
              </a:rPr>
              <a:t>223 </a:t>
            </a:r>
            <a:r>
              <a:rPr lang="en-PH" sz="1050">
                <a:solidFill>
                  <a:prstClr val="black"/>
                </a:solidFill>
                <a:latin typeface="Impact" panose="020B0806030902050204" pitchFamily="34" charset="0"/>
              </a:rPr>
              <a:t>  </a:t>
            </a:r>
            <a:r>
              <a:rPr lang="en-PH" sz="1050" dirty="0">
                <a:solidFill>
                  <a:prstClr val="black"/>
                </a:solidFill>
                <a:latin typeface="Impact" panose="020B0806030902050204" pitchFamily="34" charset="0"/>
              </a:rPr>
              <a:t>Schools Division Offices</a:t>
            </a:r>
          </a:p>
        </p:txBody>
      </p:sp>
    </p:spTree>
    <p:extLst>
      <p:ext uri="{BB962C8B-B14F-4D97-AF65-F5344CB8AC3E}">
        <p14:creationId xmlns:p14="http://schemas.microsoft.com/office/powerpoint/2010/main" val="2167117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a:xfrm>
            <a:off x="445889" y="807722"/>
            <a:ext cx="3333633" cy="2448769"/>
          </a:xfrm>
          <a:prstGeom prst="rect">
            <a:avLst/>
          </a:prstGeom>
        </p:spPr>
        <p:txBody>
          <a:bodyPr vert="horz" lIns="51435" tIns="25718" rIns="51435" bIns="25718" rtlCol="0" anchor="ctr">
            <a:normAutofit/>
          </a:bodyPr>
          <a:lstStyle>
            <a:lvl1pPr algn="ctr" defTabSz="914400" rtl="0" eaLnBrk="1" latinLnBrk="0" hangingPunct="1">
              <a:spcBef>
                <a:spcPct val="0"/>
              </a:spcBef>
              <a:buNone/>
              <a:defRPr sz="4400" b="1" kern="1200">
                <a:solidFill>
                  <a:schemeClr val="bg1"/>
                </a:solidFill>
                <a:latin typeface="+mj-lt"/>
                <a:ea typeface="+mj-ea"/>
                <a:cs typeface="+mj-cs"/>
              </a:defRPr>
            </a:lvl1pPr>
          </a:lstStyle>
          <a:p>
            <a:pPr algn="l" defTabSz="685800">
              <a:defRPr/>
            </a:pPr>
            <a:endParaRPr lang="en-US" sz="2475" dirty="0">
              <a:solidFill>
                <a:prstClr val="black"/>
              </a:solidFill>
              <a:latin typeface="Calibri Light" panose="020F0302020204030204"/>
            </a:endParaRPr>
          </a:p>
        </p:txBody>
      </p:sp>
      <p:pic>
        <p:nvPicPr>
          <p:cNvPr id="13" name="Picture 4"/>
          <p:cNvPicPr>
            <a:picLocks noChangeAspect="1"/>
          </p:cNvPicPr>
          <p:nvPr/>
        </p:nvPicPr>
        <p:blipFill>
          <a:blip r:embed="rId3">
            <a:extLst>
              <a:ext uri="{28A0092B-C50C-407E-A947-70E740481C1C}">
                <a14:useLocalDpi xmlns:a14="http://schemas.microsoft.com/office/drawing/2010/main" val="0"/>
              </a:ext>
            </a:extLst>
          </a:blip>
          <a:srcRect l="4352" r="1407"/>
          <a:stretch>
            <a:fillRect/>
          </a:stretch>
        </p:blipFill>
        <p:spPr bwMode="auto">
          <a:xfrm>
            <a:off x="2" y="807722"/>
            <a:ext cx="4540557" cy="568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txBox="1">
            <a:spLocks/>
          </p:cNvSpPr>
          <p:nvPr/>
        </p:nvSpPr>
        <p:spPr>
          <a:xfrm>
            <a:off x="0" y="167485"/>
            <a:ext cx="9144000" cy="640237"/>
          </a:xfrm>
          <a:prstGeom prst="rect">
            <a:avLst/>
          </a:prstGeom>
        </p:spPr>
        <p:txBody>
          <a:bodyPr vert="horz" lIns="91440" tIns="45720" rIns="91440" bIns="45720" rtlCol="0" anchor="b">
            <a:normAutofit fontScale="85000" lnSpcReduction="200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defRPr/>
            </a:pPr>
            <a:r>
              <a:rPr lang="en-US" sz="3000" b="1" dirty="0">
                <a:solidFill>
                  <a:srgbClr val="5B9BD5">
                    <a:lumMod val="50000"/>
                  </a:srgbClr>
                </a:solidFill>
                <a:latin typeface="Calibri" panose="020F0502020204030204" pitchFamily="34" charset="0"/>
                <a:cs typeface="Calibri" panose="020F0502020204030204" pitchFamily="34" charset="0"/>
              </a:rPr>
              <a:t>Bureau of Human Resource and Organizational Development</a:t>
            </a:r>
            <a:r>
              <a:rPr lang="en-US" sz="2400" b="1" dirty="0">
                <a:solidFill>
                  <a:prstClr val="black"/>
                </a:solidFill>
                <a:latin typeface="Calibri Light" panose="020F0302020204030204"/>
              </a:rPr>
              <a:t/>
            </a:r>
            <a:br>
              <a:rPr lang="en-US" sz="2400" b="1" dirty="0">
                <a:solidFill>
                  <a:prstClr val="black"/>
                </a:solidFill>
                <a:latin typeface="Calibri Light" panose="020F0302020204030204"/>
              </a:rPr>
            </a:br>
            <a:endParaRPr lang="en-PH" sz="2400" b="1" dirty="0">
              <a:solidFill>
                <a:prstClr val="black"/>
              </a:solidFill>
              <a:latin typeface="Calibri Light" panose="020F0302020204030204"/>
            </a:endParaRPr>
          </a:p>
        </p:txBody>
      </p:sp>
      <p:graphicFrame>
        <p:nvGraphicFramePr>
          <p:cNvPr id="15" name="Table 14"/>
          <p:cNvGraphicFramePr>
            <a:graphicFrameLocks noGrp="1"/>
          </p:cNvGraphicFramePr>
          <p:nvPr>
            <p:extLst>
              <p:ext uri="{D42A27DB-BD31-4B8C-83A1-F6EECF244321}">
                <p14:modId xmlns:p14="http://schemas.microsoft.com/office/powerpoint/2010/main" val="417247615"/>
              </p:ext>
            </p:extLst>
          </p:nvPr>
        </p:nvGraphicFramePr>
        <p:xfrm>
          <a:off x="4657845" y="3256489"/>
          <a:ext cx="4421661" cy="1729770"/>
        </p:xfrm>
        <a:graphic>
          <a:graphicData uri="http://schemas.openxmlformats.org/drawingml/2006/table">
            <a:tbl>
              <a:tblPr firstRow="1" bandRow="1">
                <a:tableStyleId>{073A0DAA-6AF3-43AB-8588-CEC1D06C72B9}</a:tableStyleId>
              </a:tblPr>
              <a:tblGrid>
                <a:gridCol w="4421661">
                  <a:extLst>
                    <a:ext uri="{9D8B030D-6E8A-4147-A177-3AD203B41FA5}">
                      <a16:colId xmlns="" xmlns:a16="http://schemas.microsoft.com/office/drawing/2014/main" val="20000"/>
                    </a:ext>
                  </a:extLst>
                </a:gridCol>
              </a:tblGrid>
              <a:tr h="288520">
                <a:tc>
                  <a:txBody>
                    <a:bodyPr/>
                    <a:lstStyle/>
                    <a:p>
                      <a:pPr algn="ctr"/>
                      <a:r>
                        <a:rPr lang="en-US" sz="2000" b="1" dirty="0" smtClean="0">
                          <a:solidFill>
                            <a:schemeClr val="bg1"/>
                          </a:solidFill>
                          <a:latin typeface="Calibri" panose="020F0502020204030204" pitchFamily="34" charset="0"/>
                          <a:cs typeface="Calibri" panose="020F0502020204030204" pitchFamily="34" charset="0"/>
                        </a:rPr>
                        <a:t>Functional-Teaching</a:t>
                      </a:r>
                      <a:r>
                        <a:rPr lang="en-US" sz="2000" b="1" baseline="0" dirty="0" smtClean="0">
                          <a:solidFill>
                            <a:schemeClr val="bg1"/>
                          </a:solidFill>
                          <a:latin typeface="Calibri" panose="020F0502020204030204" pitchFamily="34" charset="0"/>
                          <a:cs typeface="Calibri" panose="020F0502020204030204" pitchFamily="34" charset="0"/>
                        </a:rPr>
                        <a:t> Competencies </a:t>
                      </a:r>
                      <a:endParaRPr lang="en-US" sz="2000" b="1" dirty="0">
                        <a:solidFill>
                          <a:schemeClr val="bg1"/>
                        </a:solidFill>
                        <a:latin typeface="Calibri" panose="020F0502020204030204" pitchFamily="34" charset="0"/>
                        <a:cs typeface="Calibri" panose="020F0502020204030204" pitchFamily="34" charset="0"/>
                      </a:endParaRPr>
                    </a:p>
                  </a:txBody>
                  <a:tcPr marL="68590" marR="68590" marT="34295" marB="34295">
                    <a:solidFill>
                      <a:schemeClr val="accent1"/>
                    </a:solidFill>
                  </a:tcPr>
                </a:tc>
                <a:extLst>
                  <a:ext uri="{0D108BD9-81ED-4DB2-BD59-A6C34878D82A}">
                    <a16:rowId xmlns="" xmlns:a16="http://schemas.microsoft.com/office/drawing/2014/main" val="10006"/>
                  </a:ext>
                </a:extLst>
              </a:tr>
              <a:tr h="28852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1" dirty="0" smtClean="0">
                          <a:solidFill>
                            <a:schemeClr val="tx1"/>
                          </a:solidFill>
                          <a:latin typeface="Calibri" panose="020F0502020204030204" pitchFamily="34" charset="0"/>
                          <a:cs typeface="Calibri" panose="020F0502020204030204" pitchFamily="34" charset="0"/>
                        </a:rPr>
                        <a:t>Philippine Professional Standards for Teac</a:t>
                      </a:r>
                      <a:r>
                        <a:rPr lang="en-US" sz="2000" b="1" kern="1200" baseline="0" dirty="0" smtClean="0">
                          <a:solidFill>
                            <a:schemeClr val="tx1"/>
                          </a:solidFill>
                          <a:latin typeface="Calibri" panose="020F0502020204030204" pitchFamily="34" charset="0"/>
                          <a:ea typeface="+mn-ea"/>
                          <a:cs typeface="Calibri" panose="020F0502020204030204" pitchFamily="34" charset="0"/>
                        </a:rPr>
                        <a:t>hers </a:t>
                      </a:r>
                      <a:r>
                        <a:rPr lang="en-US" sz="2000" b="1" dirty="0" smtClean="0">
                          <a:solidFill>
                            <a:schemeClr val="tx1"/>
                          </a:solidFill>
                          <a:latin typeface="Calibri" panose="020F0502020204030204" pitchFamily="34" charset="0"/>
                          <a:cs typeface="Calibri" panose="020F0502020204030204" pitchFamily="34" charset="0"/>
                        </a:rPr>
                        <a:t>(PPST)</a:t>
                      </a:r>
                    </a:p>
                    <a:p>
                      <a:endParaRPr lang="en-US" sz="2000" b="1" dirty="0">
                        <a:solidFill>
                          <a:schemeClr val="bg1"/>
                        </a:solidFill>
                        <a:latin typeface="Calibri" panose="020F0502020204030204" pitchFamily="34" charset="0"/>
                        <a:cs typeface="Calibri" panose="020F0502020204030204" pitchFamily="34" charset="0"/>
                      </a:endParaRPr>
                    </a:p>
                  </a:txBody>
                  <a:tcPr marL="68590" marR="68590" marT="34295" marB="34295">
                    <a:solidFill>
                      <a:srgbClr val="F0F0F0"/>
                    </a:solidFill>
                  </a:tcPr>
                </a:tc>
                <a:extLst>
                  <a:ext uri="{0D108BD9-81ED-4DB2-BD59-A6C34878D82A}">
                    <a16:rowId xmlns="" xmlns:a16="http://schemas.microsoft.com/office/drawing/2014/main" val="506980485"/>
                  </a:ext>
                </a:extLst>
              </a:tr>
              <a:tr h="288520">
                <a:tc>
                  <a:txBody>
                    <a:bodyPr/>
                    <a:lstStyle/>
                    <a:p>
                      <a:endParaRPr lang="en-US" sz="2000" b="1" dirty="0">
                        <a:solidFill>
                          <a:schemeClr val="bg1"/>
                        </a:solidFill>
                        <a:latin typeface="Calibri" panose="020F0502020204030204" pitchFamily="34" charset="0"/>
                        <a:cs typeface="Calibri" panose="020F0502020204030204" pitchFamily="34" charset="0"/>
                      </a:endParaRPr>
                    </a:p>
                  </a:txBody>
                  <a:tcPr marL="68590" marR="68590" marT="34295" marB="34295">
                    <a:solidFill>
                      <a:srgbClr val="F0F0F0"/>
                    </a:solidFill>
                  </a:tcPr>
                </a:tc>
                <a:extLst>
                  <a:ext uri="{0D108BD9-81ED-4DB2-BD59-A6C34878D82A}">
                    <a16:rowId xmlns="" xmlns:a16="http://schemas.microsoft.com/office/drawing/2014/main" val="1553742917"/>
                  </a:ext>
                </a:extLst>
              </a:tr>
            </a:tbl>
          </a:graphicData>
        </a:graphic>
      </p:graphicFrame>
      <p:grpSp>
        <p:nvGrpSpPr>
          <p:cNvPr id="16" name="Group 15"/>
          <p:cNvGrpSpPr/>
          <p:nvPr/>
        </p:nvGrpSpPr>
        <p:grpSpPr>
          <a:xfrm>
            <a:off x="4986446" y="459205"/>
            <a:ext cx="3715103" cy="2717974"/>
            <a:chOff x="254252" y="3116453"/>
            <a:chExt cx="2924082" cy="2319506"/>
          </a:xfrm>
        </p:grpSpPr>
        <p:sp>
          <p:nvSpPr>
            <p:cNvPr id="26" name="TextBox 25"/>
            <p:cNvSpPr txBox="1"/>
            <p:nvPr/>
          </p:nvSpPr>
          <p:spPr>
            <a:xfrm>
              <a:off x="254252" y="3744701"/>
              <a:ext cx="2924082" cy="1024355"/>
            </a:xfrm>
            <a:prstGeom prst="rect">
              <a:avLst/>
            </a:prstGeom>
            <a:noFill/>
          </p:spPr>
          <p:txBody>
            <a:bodyPr wrap="square" rtlCol="0">
              <a:spAutoFit/>
            </a:bodyPr>
            <a:lstStyle/>
            <a:p>
              <a:pPr algn="ctr" defTabSz="685800">
                <a:defRPr/>
              </a:pPr>
              <a:r>
                <a:rPr lang="en-US" sz="2400" i="1" dirty="0">
                  <a:solidFill>
                    <a:prstClr val="black"/>
                  </a:solidFill>
                  <a:latin typeface="Calibri Light" panose="020F0302020204030204"/>
                </a:rPr>
                <a:t>Taking care of people while maximizing organizational performance and health  </a:t>
              </a:r>
            </a:p>
          </p:txBody>
        </p:sp>
        <p:sp>
          <p:nvSpPr>
            <p:cNvPr id="27" name="TextBox 26"/>
            <p:cNvSpPr txBox="1"/>
            <p:nvPr/>
          </p:nvSpPr>
          <p:spPr>
            <a:xfrm>
              <a:off x="1496008" y="3116453"/>
              <a:ext cx="445550" cy="787965"/>
            </a:xfrm>
            <a:prstGeom prst="rect">
              <a:avLst/>
            </a:prstGeom>
            <a:noFill/>
          </p:spPr>
          <p:txBody>
            <a:bodyPr wrap="square" rtlCol="0">
              <a:spAutoFit/>
            </a:bodyPr>
            <a:lstStyle/>
            <a:p>
              <a:pPr defTabSz="685800">
                <a:defRPr/>
              </a:pPr>
              <a:r>
                <a:rPr lang="en-US" sz="5400" b="1" dirty="0">
                  <a:solidFill>
                    <a:prstClr val="black"/>
                  </a:solidFill>
                  <a:latin typeface="Arial Black" charset="0"/>
                  <a:ea typeface="Arial Black" charset="0"/>
                  <a:cs typeface="Arial Black" charset="0"/>
                </a:rPr>
                <a:t>“</a:t>
              </a:r>
            </a:p>
          </p:txBody>
        </p:sp>
        <p:cxnSp>
          <p:nvCxnSpPr>
            <p:cNvPr id="28" name="Straight Connector 27"/>
            <p:cNvCxnSpPr/>
            <p:nvPr/>
          </p:nvCxnSpPr>
          <p:spPr>
            <a:xfrm>
              <a:off x="1939068" y="3520034"/>
              <a:ext cx="1147437"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46081" y="3520034"/>
              <a:ext cx="1147437"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939068" y="5099709"/>
              <a:ext cx="1147437"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25131" y="5099709"/>
              <a:ext cx="1147437"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rot="10800000">
              <a:off x="1493518" y="4647994"/>
              <a:ext cx="445550" cy="787965"/>
            </a:xfrm>
            <a:prstGeom prst="rect">
              <a:avLst/>
            </a:prstGeom>
            <a:noFill/>
          </p:spPr>
          <p:txBody>
            <a:bodyPr wrap="square" rtlCol="0">
              <a:spAutoFit/>
            </a:bodyPr>
            <a:lstStyle/>
            <a:p>
              <a:pPr defTabSz="685800">
                <a:defRPr/>
              </a:pPr>
              <a:r>
                <a:rPr lang="en-US" sz="5400" b="1" dirty="0">
                  <a:solidFill>
                    <a:prstClr val="black"/>
                  </a:solidFill>
                  <a:latin typeface="Arial Black" charset="0"/>
                  <a:ea typeface="Arial Black" charset="0"/>
                  <a:cs typeface="Arial Black" charset="0"/>
                </a:rPr>
                <a:t>“</a:t>
              </a:r>
            </a:p>
          </p:txBody>
        </p:sp>
      </p:grpSp>
      <p:graphicFrame>
        <p:nvGraphicFramePr>
          <p:cNvPr id="2" name="Table 1"/>
          <p:cNvGraphicFramePr>
            <a:graphicFrameLocks noGrp="1"/>
          </p:cNvGraphicFramePr>
          <p:nvPr>
            <p:extLst>
              <p:ext uri="{D42A27DB-BD31-4B8C-83A1-F6EECF244321}">
                <p14:modId xmlns:p14="http://schemas.microsoft.com/office/powerpoint/2010/main" val="3685817929"/>
              </p:ext>
            </p:extLst>
          </p:nvPr>
        </p:nvGraphicFramePr>
        <p:xfrm>
          <a:off x="4664425" y="4324193"/>
          <a:ext cx="4421661" cy="2270780"/>
        </p:xfrm>
        <a:graphic>
          <a:graphicData uri="http://schemas.openxmlformats.org/drawingml/2006/table">
            <a:tbl>
              <a:tblPr firstRow="1" bandRow="1">
                <a:tableStyleId>{073A0DAA-6AF3-43AB-8588-CEC1D06C72B9}</a:tableStyleId>
              </a:tblPr>
              <a:tblGrid>
                <a:gridCol w="4421661">
                  <a:extLst>
                    <a:ext uri="{9D8B030D-6E8A-4147-A177-3AD203B41FA5}">
                      <a16:colId xmlns="" xmlns:a16="http://schemas.microsoft.com/office/drawing/2014/main" val="3927145637"/>
                    </a:ext>
                  </a:extLst>
                </a:gridCol>
              </a:tblGrid>
              <a:tr h="288520">
                <a:tc>
                  <a:txBody>
                    <a:bodyPr/>
                    <a:lstStyle/>
                    <a:p>
                      <a:pPr algn="ctr"/>
                      <a:r>
                        <a:rPr lang="en-US" sz="2000" dirty="0" smtClean="0">
                          <a:latin typeface="Calibri" panose="020F0502020204030204" pitchFamily="34" charset="0"/>
                          <a:cs typeface="Calibri" panose="020F0502020204030204" pitchFamily="34" charset="0"/>
                        </a:rPr>
                        <a:t>Core Competencies</a:t>
                      </a:r>
                      <a:endParaRPr lang="en-US" sz="2000" dirty="0">
                        <a:latin typeface="Calibri" panose="020F0502020204030204" pitchFamily="34" charset="0"/>
                        <a:cs typeface="Calibri" panose="020F0502020204030204" pitchFamily="34" charset="0"/>
                      </a:endParaRPr>
                    </a:p>
                  </a:txBody>
                  <a:tcPr marL="68590" marR="68590" marT="34295" marB="34295">
                    <a:solidFill>
                      <a:schemeClr val="accent1"/>
                    </a:solidFill>
                  </a:tcPr>
                </a:tc>
                <a:extLst>
                  <a:ext uri="{0D108BD9-81ED-4DB2-BD59-A6C34878D82A}">
                    <a16:rowId xmlns="" xmlns:a16="http://schemas.microsoft.com/office/drawing/2014/main" val="3753862316"/>
                  </a:ext>
                </a:extLst>
              </a:tr>
              <a:tr h="1380182">
                <a:tc>
                  <a:txBody>
                    <a:bodyPr/>
                    <a:lstStyle/>
                    <a:p>
                      <a:pPr marL="285750" indent="-285750">
                        <a:buFont typeface="Arial" charset="0"/>
                        <a:buChar char="•"/>
                      </a:pPr>
                      <a:r>
                        <a:rPr lang="en-US" sz="2000" dirty="0" smtClean="0">
                          <a:latin typeface="Calibri" panose="020F0502020204030204" pitchFamily="34" charset="0"/>
                          <a:cs typeface="Calibri" panose="020F0502020204030204" pitchFamily="34" charset="0"/>
                        </a:rPr>
                        <a:t>Self-Management</a:t>
                      </a:r>
                    </a:p>
                    <a:p>
                      <a:pPr marL="285750" indent="-285750">
                        <a:buFont typeface="Arial" charset="0"/>
                        <a:buChar char="•"/>
                      </a:pPr>
                      <a:r>
                        <a:rPr lang="en-US" sz="2000" dirty="0" smtClean="0">
                          <a:latin typeface="Calibri" panose="020F0502020204030204" pitchFamily="34" charset="0"/>
                          <a:cs typeface="Calibri" panose="020F0502020204030204" pitchFamily="34" charset="0"/>
                        </a:rPr>
                        <a:t>Professionalism</a:t>
                      </a:r>
                      <a:r>
                        <a:rPr lang="en-US" sz="2000" baseline="0" dirty="0" smtClean="0">
                          <a:latin typeface="Calibri" panose="020F0502020204030204" pitchFamily="34" charset="0"/>
                          <a:cs typeface="Calibri" panose="020F0502020204030204" pitchFamily="34" charset="0"/>
                        </a:rPr>
                        <a:t> &amp; Ethics</a:t>
                      </a:r>
                    </a:p>
                    <a:p>
                      <a:pPr marL="285750" indent="-285750">
                        <a:buFont typeface="Arial" charset="0"/>
                        <a:buChar char="•"/>
                      </a:pPr>
                      <a:r>
                        <a:rPr lang="en-US" sz="2000" baseline="0" dirty="0" smtClean="0">
                          <a:latin typeface="Calibri" panose="020F0502020204030204" pitchFamily="34" charset="0"/>
                          <a:cs typeface="Calibri" panose="020F0502020204030204" pitchFamily="34" charset="0"/>
                        </a:rPr>
                        <a:t>Results Focus</a:t>
                      </a:r>
                    </a:p>
                    <a:p>
                      <a:pPr marL="285750" indent="-285750">
                        <a:buFont typeface="Arial" charset="0"/>
                        <a:buChar char="•"/>
                      </a:pPr>
                      <a:r>
                        <a:rPr lang="en-US" sz="2000" baseline="0" dirty="0" smtClean="0">
                          <a:latin typeface="Calibri" panose="020F0502020204030204" pitchFamily="34" charset="0"/>
                          <a:cs typeface="Calibri" panose="020F0502020204030204" pitchFamily="34" charset="0"/>
                        </a:rPr>
                        <a:t>Teamwork</a:t>
                      </a:r>
                    </a:p>
                    <a:p>
                      <a:pPr marL="285750" indent="-285750">
                        <a:buFont typeface="Arial" charset="0"/>
                        <a:buChar char="•"/>
                      </a:pPr>
                      <a:r>
                        <a:rPr lang="en-US" sz="2000" baseline="0" dirty="0" smtClean="0">
                          <a:latin typeface="Calibri" panose="020F0502020204030204" pitchFamily="34" charset="0"/>
                          <a:cs typeface="Calibri" panose="020F0502020204030204" pitchFamily="34" charset="0"/>
                        </a:rPr>
                        <a:t>Service Orientation</a:t>
                      </a:r>
                    </a:p>
                    <a:p>
                      <a:pPr marL="285750" indent="-285750">
                        <a:buFont typeface="Arial" charset="0"/>
                        <a:buChar char="•"/>
                      </a:pPr>
                      <a:r>
                        <a:rPr lang="en-US" sz="2000" baseline="0" dirty="0" smtClean="0">
                          <a:latin typeface="Calibri" panose="020F0502020204030204" pitchFamily="34" charset="0"/>
                          <a:cs typeface="Calibri" panose="020F0502020204030204" pitchFamily="34" charset="0"/>
                        </a:rPr>
                        <a:t>Innovation</a:t>
                      </a:r>
                      <a:endParaRPr lang="en-US" sz="2000" dirty="0">
                        <a:latin typeface="Calibri" panose="020F0502020204030204" pitchFamily="34" charset="0"/>
                        <a:cs typeface="Calibri" panose="020F0502020204030204" pitchFamily="34" charset="0"/>
                      </a:endParaRPr>
                    </a:p>
                  </a:txBody>
                  <a:tcPr marL="68590" marR="68590" marT="34295" marB="34295">
                    <a:solidFill>
                      <a:schemeClr val="bg1">
                        <a:lumMod val="95000"/>
                      </a:schemeClr>
                    </a:solidFill>
                  </a:tcPr>
                </a:tc>
                <a:extLst>
                  <a:ext uri="{0D108BD9-81ED-4DB2-BD59-A6C34878D82A}">
                    <a16:rowId xmlns="" xmlns:a16="http://schemas.microsoft.com/office/drawing/2014/main" val="2386168912"/>
                  </a:ext>
                </a:extLst>
              </a:tr>
            </a:tbl>
          </a:graphicData>
        </a:graphic>
      </p:graphicFrame>
    </p:spTree>
    <p:extLst>
      <p:ext uri="{BB962C8B-B14F-4D97-AF65-F5344CB8AC3E}">
        <p14:creationId xmlns:p14="http://schemas.microsoft.com/office/powerpoint/2010/main" val="674426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flipV="1">
            <a:off x="589206" y="1645255"/>
            <a:ext cx="7879547" cy="147478"/>
          </a:xfrm>
          <a:prstGeom prst="rect">
            <a:avLst/>
          </a:prstGeom>
          <a:solidFill>
            <a:srgbClr val="144F8A"/>
          </a:solidFill>
          <a:ln>
            <a:solidFill>
              <a:srgbClr val="0F3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solidFill>
                <a:srgbClr val="00B050"/>
              </a:solidFill>
            </a:endParaRPr>
          </a:p>
        </p:txBody>
      </p:sp>
      <p:sp>
        <p:nvSpPr>
          <p:cNvPr id="5" name="Rectangle 4"/>
          <p:cNvSpPr/>
          <p:nvPr/>
        </p:nvSpPr>
        <p:spPr>
          <a:xfrm flipV="1">
            <a:off x="589206" y="4645424"/>
            <a:ext cx="7879547" cy="147478"/>
          </a:xfrm>
          <a:prstGeom prst="rect">
            <a:avLst/>
          </a:prstGeom>
          <a:solidFill>
            <a:srgbClr val="144F8A"/>
          </a:solidFill>
          <a:ln>
            <a:solidFill>
              <a:srgbClr val="0F3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solidFill>
                <a:srgbClr val="00B050"/>
              </a:solidFill>
            </a:endParaRPr>
          </a:p>
        </p:txBody>
      </p:sp>
      <p:sp>
        <p:nvSpPr>
          <p:cNvPr id="6" name="Content Placeholder 2"/>
          <p:cNvSpPr txBox="1">
            <a:spLocks/>
          </p:cNvSpPr>
          <p:nvPr/>
        </p:nvSpPr>
        <p:spPr>
          <a:xfrm>
            <a:off x="877847" y="2304682"/>
            <a:ext cx="7302260" cy="1941341"/>
          </a:xfrm>
          <a:prstGeom prst="rect">
            <a:avLst/>
          </a:prstGeom>
          <a:solidFill>
            <a:schemeClr val="bg1"/>
          </a:solidFill>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smtClean="0">
                <a:latin typeface="Helvetica" panose="020B0504020202030204" pitchFamily="34" charset="0"/>
              </a:rPr>
              <a:t>“The quality of an education system cannot exceed the quality of its teachers.”</a:t>
            </a:r>
          </a:p>
          <a:p>
            <a:pPr marL="0" indent="0" algn="ctr">
              <a:buFont typeface="Arial" pitchFamily="34" charset="0"/>
              <a:buNone/>
            </a:pPr>
            <a:r>
              <a:rPr lang="en-US" sz="2400" smtClean="0">
                <a:latin typeface="Helvetica" panose="020B0504020202030204" pitchFamily="34" charset="0"/>
              </a:rPr>
              <a:t>(McKinsey and Co., 2007)</a:t>
            </a:r>
            <a:endParaRPr lang="en-US" sz="2400" dirty="0">
              <a:latin typeface="Helvetica" panose="020B0504020202030204" pitchFamily="34" charset="0"/>
            </a:endParaRPr>
          </a:p>
        </p:txBody>
      </p:sp>
    </p:spTree>
    <p:extLst>
      <p:ext uri="{BB962C8B-B14F-4D97-AF65-F5344CB8AC3E}">
        <p14:creationId xmlns:p14="http://schemas.microsoft.com/office/powerpoint/2010/main" val="16415182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40CEB23D-5D9C-424D-A4B8-74E3F10BC318}" type="slidenum">
              <a:rPr lang="fil-PH">
                <a:solidFill>
                  <a:prstClr val="white"/>
                </a:solidFill>
              </a:rPr>
              <a:pPr>
                <a:defRPr/>
              </a:pPr>
              <a:t>6</a:t>
            </a:fld>
            <a:endParaRPr lang="fil-PH" dirty="0">
              <a:solidFill>
                <a:prstClr val="white"/>
              </a:solidFill>
            </a:endParaRPr>
          </a:p>
        </p:txBody>
      </p:sp>
      <p:grpSp>
        <p:nvGrpSpPr>
          <p:cNvPr id="5" name="Group 4"/>
          <p:cNvGrpSpPr/>
          <p:nvPr/>
        </p:nvGrpSpPr>
        <p:grpSpPr>
          <a:xfrm>
            <a:off x="474270" y="933664"/>
            <a:ext cx="8377712" cy="2248316"/>
            <a:chOff x="400528" y="1081147"/>
            <a:chExt cx="8377712" cy="2248316"/>
          </a:xfrm>
        </p:grpSpPr>
        <p:sp>
          <p:nvSpPr>
            <p:cNvPr id="7" name="Rectangle 6"/>
            <p:cNvSpPr/>
            <p:nvPr/>
          </p:nvSpPr>
          <p:spPr>
            <a:xfrm>
              <a:off x="400528" y="2498466"/>
              <a:ext cx="8377712" cy="830997"/>
            </a:xfrm>
            <a:prstGeom prst="rect">
              <a:avLst/>
            </a:prstGeom>
          </p:spPr>
          <p:txBody>
            <a:bodyPr wrap="square">
              <a:spAutoFit/>
            </a:bodyPr>
            <a:lstStyle/>
            <a:p>
              <a:pPr algn="ctr" defTabSz="685800">
                <a:defRPr/>
              </a:pPr>
              <a:r>
                <a:rPr lang="en-US" sz="2400" b="1" dirty="0">
                  <a:solidFill>
                    <a:srgbClr val="4472C4"/>
                  </a:solidFill>
                  <a:latin typeface="Calibri" panose="020F0502020204030204" pitchFamily="34" charset="0"/>
                  <a:cs typeface="Calibri" panose="020F0502020204030204" pitchFamily="34" charset="0"/>
                </a:rPr>
                <a:t>The PPST set the </a:t>
              </a:r>
              <a:r>
                <a:rPr lang="en-US" sz="2400" b="1" dirty="0">
                  <a:solidFill>
                    <a:srgbClr val="5B9BD5">
                      <a:lumMod val="50000"/>
                    </a:srgbClr>
                  </a:solidFill>
                  <a:latin typeface="Calibri" panose="020F0502020204030204" pitchFamily="34" charset="0"/>
                  <a:cs typeface="Calibri" panose="020F0502020204030204" pitchFamily="34" charset="0"/>
                </a:rPr>
                <a:t>standards for teacher practice</a:t>
              </a:r>
              <a:r>
                <a:rPr lang="en-US" sz="2400" b="1" dirty="0">
                  <a:solidFill>
                    <a:srgbClr val="4472C4"/>
                  </a:solidFill>
                  <a:latin typeface="Calibri" panose="020F0502020204030204" pitchFamily="34" charset="0"/>
                  <a:cs typeface="Calibri" panose="020F0502020204030204" pitchFamily="34" charset="0"/>
                </a:rPr>
                <a:t>.</a:t>
              </a:r>
            </a:p>
            <a:p>
              <a:pPr algn="ctr" defTabSz="685800">
                <a:defRPr/>
              </a:pPr>
              <a:r>
                <a:rPr lang="en-US" sz="2400" b="1" dirty="0">
                  <a:solidFill>
                    <a:srgbClr val="4472C4"/>
                  </a:solidFill>
                  <a:latin typeface="Calibri" panose="020F0502020204030204" pitchFamily="34" charset="0"/>
                  <a:cs typeface="Calibri" panose="020F0502020204030204" pitchFamily="34" charset="0"/>
                </a:rPr>
                <a:t>It is changing </a:t>
              </a:r>
              <a:r>
                <a:rPr lang="en-US" sz="2400" b="1" dirty="0">
                  <a:solidFill>
                    <a:srgbClr val="5B9BD5">
                      <a:lumMod val="50000"/>
                    </a:srgbClr>
                  </a:solidFill>
                  <a:latin typeface="Calibri" panose="020F0502020204030204" pitchFamily="34" charset="0"/>
                  <a:cs typeface="Calibri" panose="020F0502020204030204" pitchFamily="34" charset="0"/>
                </a:rPr>
                <a:t>the face of Philippine Education</a:t>
              </a:r>
              <a:r>
                <a:rPr lang="en-US" sz="2400" b="1" dirty="0">
                  <a:solidFill>
                    <a:srgbClr val="4472C4"/>
                  </a:solidFill>
                  <a:latin typeface="Calibri" panose="020F0502020204030204" pitchFamily="34" charset="0"/>
                  <a:cs typeface="Calibri" panose="020F0502020204030204" pitchFamily="34" charset="0"/>
                </a:rPr>
                <a:t>.</a:t>
              </a: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187" t="1332" r="1478" b="1580"/>
            <a:stretch/>
          </p:blipFill>
          <p:spPr>
            <a:xfrm>
              <a:off x="3741420" y="1081147"/>
              <a:ext cx="1421550" cy="1417319"/>
            </a:xfrm>
            <a:prstGeom prst="rect">
              <a:avLst/>
            </a:prstGeom>
          </p:spPr>
        </p:pic>
      </p:grpSp>
      <p:pic>
        <p:nvPicPr>
          <p:cNvPr id="10" name="Picture 9"/>
          <p:cNvPicPr>
            <a:picLocks noChangeAspect="1"/>
          </p:cNvPicPr>
          <p:nvPr/>
        </p:nvPicPr>
        <p:blipFill rotWithShape="1">
          <a:blip r:embed="rId4"/>
          <a:srcRect l="17130"/>
          <a:stretch/>
        </p:blipFill>
        <p:spPr>
          <a:xfrm>
            <a:off x="2230289" y="3287854"/>
            <a:ext cx="4591296" cy="3159472"/>
          </a:xfrm>
          <a:prstGeom prst="rect">
            <a:avLst/>
          </a:prstGeom>
          <a:ln w="38100" cap="sq">
            <a:noFill/>
            <a:prstDash val="solid"/>
            <a:miter lim="8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60869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b="1" dirty="0" smtClean="0">
              <a:solidFill>
                <a:srgbClr val="4472C4"/>
              </a:solidFill>
              <a:latin typeface="Calibri" panose="020F0502020204030204" pitchFamily="34" charset="0"/>
              <a:cs typeface="Calibri" panose="020F0502020204030204" pitchFamily="34" charset="0"/>
            </a:endParaRPr>
          </a:p>
          <a:p>
            <a:pPr marL="0" indent="0">
              <a:buNone/>
            </a:pPr>
            <a:endParaRPr lang="en-US" b="1" dirty="0" smtClean="0">
              <a:solidFill>
                <a:srgbClr val="4472C4"/>
              </a:solidFill>
              <a:latin typeface="Calibri" panose="020F0502020204030204" pitchFamily="34" charset="0"/>
              <a:cs typeface="Calibri" panose="020F0502020204030204" pitchFamily="34" charset="0"/>
            </a:endParaRPr>
          </a:p>
          <a:p>
            <a:pPr marL="0" indent="0" algn="ctr">
              <a:buNone/>
            </a:pPr>
            <a:r>
              <a:rPr lang="en-US" b="1" dirty="0" smtClean="0">
                <a:solidFill>
                  <a:srgbClr val="4472C4"/>
                </a:solidFill>
                <a:latin typeface="Calibri" panose="020F0502020204030204" pitchFamily="34" charset="0"/>
                <a:cs typeface="Calibri" panose="020F0502020204030204" pitchFamily="34" charset="0"/>
              </a:rPr>
              <a:t>We </a:t>
            </a:r>
            <a:r>
              <a:rPr lang="en-US" b="1" dirty="0">
                <a:solidFill>
                  <a:srgbClr val="4472C4"/>
                </a:solidFill>
                <a:latin typeface="Calibri" panose="020F0502020204030204" pitchFamily="34" charset="0"/>
                <a:cs typeface="Calibri" panose="020F0502020204030204" pitchFamily="34" charset="0"/>
              </a:rPr>
              <a:t>want our </a:t>
            </a:r>
            <a:r>
              <a:rPr lang="en-US" b="1" dirty="0">
                <a:solidFill>
                  <a:srgbClr val="5B9BD5">
                    <a:lumMod val="50000"/>
                  </a:srgbClr>
                </a:solidFill>
                <a:latin typeface="Calibri" panose="020F0502020204030204" pitchFamily="34" charset="0"/>
                <a:cs typeface="Calibri" panose="020F0502020204030204" pitchFamily="34" charset="0"/>
              </a:rPr>
              <a:t>teachers to embrace wholeheartedly</a:t>
            </a:r>
            <a:r>
              <a:rPr lang="en-US" b="1" dirty="0">
                <a:solidFill>
                  <a:srgbClr val="4472C4"/>
                </a:solidFill>
                <a:latin typeface="Calibri" panose="020F0502020204030204" pitchFamily="34" charset="0"/>
                <a:cs typeface="Calibri" panose="020F0502020204030204" pitchFamily="34" charset="0"/>
              </a:rPr>
              <a:t>, and </a:t>
            </a:r>
            <a:r>
              <a:rPr lang="en-US" b="1" dirty="0">
                <a:solidFill>
                  <a:srgbClr val="5B9BD5">
                    <a:lumMod val="50000"/>
                  </a:srgbClr>
                </a:solidFill>
                <a:latin typeface="Calibri" panose="020F0502020204030204" pitchFamily="34" charset="0"/>
                <a:cs typeface="Calibri" panose="020F0502020204030204" pitchFamily="34" charset="0"/>
              </a:rPr>
              <a:t>live out </a:t>
            </a:r>
            <a:r>
              <a:rPr lang="en-US" b="1" dirty="0">
                <a:solidFill>
                  <a:srgbClr val="4472C4"/>
                </a:solidFill>
                <a:latin typeface="Calibri" panose="020F0502020204030204" pitchFamily="34" charset="0"/>
                <a:cs typeface="Calibri" panose="020F0502020204030204" pitchFamily="34" charset="0"/>
              </a:rPr>
              <a:t>the Philippine Professional Standards for Teachers.</a:t>
            </a:r>
          </a:p>
          <a:p>
            <a:pPr marL="0" indent="0">
              <a:buNone/>
            </a:pPr>
            <a:endParaRPr lang="en-PH" dirty="0"/>
          </a:p>
        </p:txBody>
      </p:sp>
      <p:sp>
        <p:nvSpPr>
          <p:cNvPr id="4" name="Slide Number Placeholder 3"/>
          <p:cNvSpPr>
            <a:spLocks noGrp="1"/>
          </p:cNvSpPr>
          <p:nvPr>
            <p:ph type="sldNum" sz="quarter" idx="4294967295"/>
          </p:nvPr>
        </p:nvSpPr>
        <p:spPr/>
        <p:txBody>
          <a:bodyPr/>
          <a:lstStyle/>
          <a:p>
            <a:pPr>
              <a:defRPr/>
            </a:pPr>
            <a:fld id="{40CEB23D-5D9C-424D-A4B8-74E3F10BC318}" type="slidenum">
              <a:rPr lang="fil-PH">
                <a:solidFill>
                  <a:prstClr val="white"/>
                </a:solidFill>
                <a:latin typeface="Bookman Old Style" pitchFamily="18" charset="0"/>
              </a:rPr>
              <a:pPr>
                <a:defRPr/>
              </a:pPr>
              <a:t>7</a:t>
            </a:fld>
            <a:endParaRPr lang="fil-PH" dirty="0">
              <a:solidFill>
                <a:prstClr val="white"/>
              </a:solidFill>
              <a:latin typeface="Bookman Old Style" pitchFamily="18" charset="0"/>
            </a:endParaRPr>
          </a:p>
        </p:txBody>
      </p:sp>
    </p:spTree>
    <p:extLst>
      <p:ext uri="{BB962C8B-B14F-4D97-AF65-F5344CB8AC3E}">
        <p14:creationId xmlns:p14="http://schemas.microsoft.com/office/powerpoint/2010/main" val="2463553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1445" y="1216744"/>
            <a:ext cx="8229600" cy="4525963"/>
          </a:xfrm>
        </p:spPr>
        <p:txBody>
          <a:bodyPr/>
          <a:lstStyle/>
          <a:p>
            <a:pPr marL="0" indent="0" algn="ctr" defTabSz="685800">
              <a:buNone/>
              <a:defRPr/>
            </a:pPr>
            <a:r>
              <a:rPr lang="en-US" b="1" dirty="0">
                <a:solidFill>
                  <a:srgbClr val="4472C4"/>
                </a:solidFill>
                <a:latin typeface="Calibri" panose="020F0502020204030204" pitchFamily="34" charset="0"/>
                <a:cs typeface="Calibri" panose="020F0502020204030204" pitchFamily="34" charset="0"/>
              </a:rPr>
              <a:t>By ensuring that the PPST is </a:t>
            </a:r>
            <a:r>
              <a:rPr lang="en-US" b="1" dirty="0">
                <a:solidFill>
                  <a:srgbClr val="5B9BD5">
                    <a:lumMod val="50000"/>
                  </a:srgbClr>
                </a:solidFill>
                <a:latin typeface="Calibri" panose="020F0502020204030204" pitchFamily="34" charset="0"/>
                <a:cs typeface="Calibri" panose="020F0502020204030204" pitchFamily="34" charset="0"/>
              </a:rPr>
              <a:t>e</a:t>
            </a:r>
            <a:r>
              <a:rPr lang="en-US" b="1" dirty="0" smtClean="0">
                <a:solidFill>
                  <a:srgbClr val="5B9BD5">
                    <a:lumMod val="50000"/>
                  </a:srgbClr>
                </a:solidFill>
                <a:latin typeface="Calibri" panose="020F0502020204030204" pitchFamily="34" charset="0"/>
                <a:cs typeface="Calibri" panose="020F0502020204030204" pitchFamily="34" charset="0"/>
              </a:rPr>
              <a:t>mbedded </a:t>
            </a:r>
            <a:r>
              <a:rPr lang="en-US" b="1" dirty="0">
                <a:solidFill>
                  <a:srgbClr val="5B9BD5">
                    <a:lumMod val="50000"/>
                  </a:srgbClr>
                </a:solidFill>
                <a:latin typeface="Calibri" panose="020F0502020204030204" pitchFamily="34" charset="0"/>
                <a:cs typeface="Calibri" panose="020F0502020204030204" pitchFamily="34" charset="0"/>
              </a:rPr>
              <a:t>into all HR Systems.</a:t>
            </a:r>
          </a:p>
          <a:p>
            <a:pPr marL="0" indent="0" algn="ctr" defTabSz="685800">
              <a:buNone/>
              <a:defRPr/>
            </a:pPr>
            <a:endParaRPr lang="en-US" b="1" dirty="0">
              <a:solidFill>
                <a:srgbClr val="5B9BD5">
                  <a:lumMod val="50000"/>
                </a:srgbClr>
              </a:solidFill>
              <a:latin typeface="Calibri" panose="020F0502020204030204" pitchFamily="34" charset="0"/>
              <a:cs typeface="Calibri" panose="020F0502020204030204" pitchFamily="34" charset="0"/>
            </a:endParaRPr>
          </a:p>
          <a:p>
            <a:pPr marL="0" indent="0" algn="ctr" defTabSz="685800">
              <a:buNone/>
              <a:defRPr/>
            </a:pPr>
            <a:r>
              <a:rPr lang="en-US" b="1" dirty="0">
                <a:solidFill>
                  <a:srgbClr val="4472C4"/>
                </a:solidFill>
                <a:latin typeface="Calibri" panose="020F0502020204030204" pitchFamily="34" charset="0"/>
                <a:cs typeface="Calibri" panose="020F0502020204030204" pitchFamily="34" charset="0"/>
              </a:rPr>
              <a:t>This is to ensure that the </a:t>
            </a:r>
            <a:r>
              <a:rPr lang="en-US" b="1" dirty="0">
                <a:solidFill>
                  <a:srgbClr val="5B9BD5">
                    <a:lumMod val="50000"/>
                  </a:srgbClr>
                </a:solidFill>
                <a:latin typeface="Calibri" panose="020F0502020204030204" pitchFamily="34" charset="0"/>
                <a:cs typeface="Calibri" panose="020F0502020204030204" pitchFamily="34" charset="0"/>
              </a:rPr>
              <a:t>standards become part of our Teachers’ everyday lives.</a:t>
            </a:r>
          </a:p>
          <a:p>
            <a:pPr marL="0" indent="0" algn="ctr" defTabSz="685800">
              <a:buNone/>
              <a:defRPr/>
            </a:pPr>
            <a:endParaRPr lang="en-US" b="1" dirty="0">
              <a:solidFill>
                <a:srgbClr val="5B9BD5">
                  <a:lumMod val="50000"/>
                </a:srgbClr>
              </a:solidFill>
              <a:latin typeface="Calibri" panose="020F0502020204030204" pitchFamily="34" charset="0"/>
              <a:cs typeface="Calibri" panose="020F0502020204030204" pitchFamily="34" charset="0"/>
            </a:endParaRPr>
          </a:p>
          <a:p>
            <a:pPr marL="0" indent="0" algn="ctr" defTabSz="685800">
              <a:buNone/>
              <a:defRPr/>
            </a:pPr>
            <a:r>
              <a:rPr lang="en-US" b="1" dirty="0">
                <a:solidFill>
                  <a:srgbClr val="4472C4"/>
                </a:solidFill>
                <a:latin typeface="Calibri" panose="020F0502020204030204" pitchFamily="34" charset="0"/>
                <a:cs typeface="Calibri" panose="020F0502020204030204" pitchFamily="34" charset="0"/>
              </a:rPr>
              <a:t>Thus, the integration must be </a:t>
            </a:r>
            <a:r>
              <a:rPr lang="en-US" b="1" dirty="0">
                <a:solidFill>
                  <a:srgbClr val="5B9BD5">
                    <a:lumMod val="50000"/>
                  </a:srgbClr>
                </a:solidFill>
                <a:latin typeface="Calibri" panose="020F0502020204030204" pitchFamily="34" charset="0"/>
                <a:cs typeface="Calibri" panose="020F0502020204030204" pitchFamily="34" charset="0"/>
              </a:rPr>
              <a:t>simple, seamless, uniform, and universal</a:t>
            </a:r>
            <a:r>
              <a:rPr lang="en-US" b="1" dirty="0">
                <a:solidFill>
                  <a:srgbClr val="4472C4"/>
                </a:solidFill>
                <a:latin typeface="Calibri" panose="020F0502020204030204" pitchFamily="34" charset="0"/>
                <a:cs typeface="Calibri" panose="020F0502020204030204" pitchFamily="34" charset="0"/>
              </a:rPr>
              <a:t>.</a:t>
            </a:r>
          </a:p>
          <a:p>
            <a:pPr algn="ctr"/>
            <a:endParaRPr lang="en-PH" dirty="0"/>
          </a:p>
        </p:txBody>
      </p:sp>
      <p:sp>
        <p:nvSpPr>
          <p:cNvPr id="4" name="Slide Number Placeholder 3"/>
          <p:cNvSpPr>
            <a:spLocks noGrp="1"/>
          </p:cNvSpPr>
          <p:nvPr>
            <p:ph type="sldNum" sz="quarter" idx="4294967295"/>
          </p:nvPr>
        </p:nvSpPr>
        <p:spPr/>
        <p:txBody>
          <a:bodyPr/>
          <a:lstStyle/>
          <a:p>
            <a:pPr>
              <a:defRPr/>
            </a:pPr>
            <a:fld id="{40CEB23D-5D9C-424D-A4B8-74E3F10BC318}" type="slidenum">
              <a:rPr lang="fil-PH">
                <a:solidFill>
                  <a:prstClr val="white"/>
                </a:solidFill>
                <a:latin typeface="Bookman Old Style" pitchFamily="18" charset="0"/>
              </a:rPr>
              <a:pPr>
                <a:defRPr/>
              </a:pPr>
              <a:t>8</a:t>
            </a:fld>
            <a:endParaRPr lang="fil-PH" dirty="0">
              <a:solidFill>
                <a:prstClr val="white"/>
              </a:solidFill>
              <a:latin typeface="Bookman Old Style" pitchFamily="18" charset="0"/>
            </a:endParaRPr>
          </a:p>
        </p:txBody>
      </p:sp>
    </p:spTree>
    <p:extLst>
      <p:ext uri="{BB962C8B-B14F-4D97-AF65-F5344CB8AC3E}">
        <p14:creationId xmlns:p14="http://schemas.microsoft.com/office/powerpoint/2010/main" val="3944200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7549" y="1707386"/>
            <a:ext cx="6858000" cy="1790700"/>
          </a:xfrm>
        </p:spPr>
        <p:txBody>
          <a:bodyPr/>
          <a:lstStyle/>
          <a:p>
            <a:r>
              <a:rPr lang="en-US" dirty="0" smtClean="0"/>
              <a:t>s</a:t>
            </a:r>
            <a:endParaRPr lang="en-US" dirty="0"/>
          </a:p>
        </p:txBody>
      </p:sp>
      <p:sp>
        <p:nvSpPr>
          <p:cNvPr id="3" name="Subtitle 2"/>
          <p:cNvSpPr>
            <a:spLocks noGrp="1"/>
          </p:cNvSpPr>
          <p:nvPr>
            <p:ph type="subTitle" idx="1"/>
          </p:nvPr>
        </p:nvSpPr>
        <p:spPr>
          <a:xfrm>
            <a:off x="1017549" y="3567142"/>
            <a:ext cx="6858000" cy="1241822"/>
          </a:xfrm>
        </p:spPr>
        <p:txBody>
          <a:bodyPr/>
          <a:lstStyle/>
          <a:p>
            <a:endParaRPr lang="en-US"/>
          </a:p>
        </p:txBody>
      </p:sp>
      <p:grpSp>
        <p:nvGrpSpPr>
          <p:cNvPr id="11" name="Group 10"/>
          <p:cNvGrpSpPr/>
          <p:nvPr/>
        </p:nvGrpSpPr>
        <p:grpSpPr>
          <a:xfrm>
            <a:off x="147485" y="974608"/>
            <a:ext cx="8804786" cy="5883392"/>
            <a:chOff x="412956" y="809194"/>
            <a:chExt cx="8273844" cy="5515896"/>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956" y="809194"/>
              <a:ext cx="8273844" cy="5515896"/>
            </a:xfrm>
            <a:prstGeom prst="rect">
              <a:avLst/>
            </a:prstGeom>
          </p:spPr>
        </p:pic>
        <p:sp>
          <p:nvSpPr>
            <p:cNvPr id="5" name="TextBox 4"/>
            <p:cNvSpPr txBox="1"/>
            <p:nvPr/>
          </p:nvSpPr>
          <p:spPr>
            <a:xfrm rot="165396">
              <a:off x="6206316" y="2877760"/>
              <a:ext cx="1130567" cy="432828"/>
            </a:xfrm>
            <a:prstGeom prst="rect">
              <a:avLst/>
            </a:prstGeom>
            <a:noFill/>
          </p:spPr>
          <p:txBody>
            <a:bodyPr wrap="square" rtlCol="0">
              <a:spAutoFit/>
            </a:bodyPr>
            <a:lstStyle/>
            <a:p>
              <a:pPr algn="ctr"/>
              <a:r>
                <a:rPr lang="en-US" sz="2400" b="1" dirty="0">
                  <a:solidFill>
                    <a:schemeClr val="bg1"/>
                  </a:solidFill>
                  <a:latin typeface="Helvetica" charset="0"/>
                  <a:ea typeface="Helvetica" charset="0"/>
                  <a:cs typeface="Helvetica" charset="0"/>
                </a:rPr>
                <a:t>RPMS</a:t>
              </a:r>
            </a:p>
          </p:txBody>
        </p:sp>
        <p:sp>
          <p:nvSpPr>
            <p:cNvPr id="6" name="TextBox 5"/>
            <p:cNvSpPr txBox="1"/>
            <p:nvPr/>
          </p:nvSpPr>
          <p:spPr>
            <a:xfrm rot="165396">
              <a:off x="3200402" y="3176415"/>
              <a:ext cx="995246" cy="432828"/>
            </a:xfrm>
            <a:prstGeom prst="rect">
              <a:avLst/>
            </a:prstGeom>
            <a:noFill/>
          </p:spPr>
          <p:txBody>
            <a:bodyPr wrap="square" rtlCol="0">
              <a:spAutoFit/>
            </a:bodyPr>
            <a:lstStyle/>
            <a:p>
              <a:pPr algn="ctr"/>
              <a:r>
                <a:rPr lang="en-US" sz="2400" b="1" dirty="0">
                  <a:solidFill>
                    <a:schemeClr val="bg1"/>
                  </a:solidFill>
                  <a:latin typeface="Helvetica" charset="0"/>
                  <a:ea typeface="Helvetica" charset="0"/>
                  <a:cs typeface="Helvetica" charset="0"/>
                </a:rPr>
                <a:t>L&amp;D</a:t>
              </a:r>
            </a:p>
          </p:txBody>
        </p:sp>
        <p:sp>
          <p:nvSpPr>
            <p:cNvPr id="7" name="TextBox 6"/>
            <p:cNvSpPr txBox="1"/>
            <p:nvPr/>
          </p:nvSpPr>
          <p:spPr>
            <a:xfrm>
              <a:off x="3466865" y="1480405"/>
              <a:ext cx="1829052" cy="952221"/>
            </a:xfrm>
            <a:prstGeom prst="rect">
              <a:avLst/>
            </a:prstGeom>
            <a:noFill/>
          </p:spPr>
          <p:txBody>
            <a:bodyPr wrap="square" rtlCol="0">
              <a:spAutoFit/>
            </a:bodyPr>
            <a:lstStyle/>
            <a:p>
              <a:pPr algn="ctr"/>
              <a:r>
                <a:rPr lang="en-US" sz="1500" b="1" dirty="0">
                  <a:solidFill>
                    <a:schemeClr val="bg1"/>
                  </a:solidFill>
                  <a:latin typeface="Helvetica" charset="0"/>
                  <a:ea typeface="Helvetica" charset="0"/>
                  <a:cs typeface="Helvetica" charset="0"/>
                </a:rPr>
                <a:t>Recruitment, Selection, Placement and Induction</a:t>
              </a:r>
            </a:p>
          </p:txBody>
        </p:sp>
        <p:sp>
          <p:nvSpPr>
            <p:cNvPr id="8" name="TextBox 7"/>
            <p:cNvSpPr txBox="1"/>
            <p:nvPr/>
          </p:nvSpPr>
          <p:spPr>
            <a:xfrm rot="165396">
              <a:off x="4928064" y="3422087"/>
              <a:ext cx="1829052" cy="605959"/>
            </a:xfrm>
            <a:prstGeom prst="rect">
              <a:avLst/>
            </a:prstGeom>
            <a:noFill/>
          </p:spPr>
          <p:txBody>
            <a:bodyPr wrap="square" rtlCol="0">
              <a:spAutoFit/>
            </a:bodyPr>
            <a:lstStyle/>
            <a:p>
              <a:pPr algn="ctr"/>
              <a:r>
                <a:rPr lang="en-US" b="1" dirty="0">
                  <a:solidFill>
                    <a:schemeClr val="bg1"/>
                  </a:solidFill>
                  <a:latin typeface="Helvetica" charset="0"/>
                  <a:ea typeface="Helvetica" charset="0"/>
                  <a:cs typeface="Helvetica" charset="0"/>
                </a:rPr>
                <a:t>Rewards and Recognition </a:t>
              </a:r>
            </a:p>
          </p:txBody>
        </p:sp>
        <p:sp>
          <p:nvSpPr>
            <p:cNvPr id="9" name="TextBox 8"/>
            <p:cNvSpPr txBox="1"/>
            <p:nvPr/>
          </p:nvSpPr>
          <p:spPr>
            <a:xfrm rot="19481633">
              <a:off x="5093071" y="2047451"/>
              <a:ext cx="1555680" cy="259697"/>
            </a:xfrm>
            <a:prstGeom prst="rect">
              <a:avLst/>
            </a:prstGeom>
            <a:noFill/>
          </p:spPr>
          <p:txBody>
            <a:bodyPr wrap="square" rtlCol="0">
              <a:spAutoFit/>
            </a:bodyPr>
            <a:lstStyle/>
            <a:p>
              <a:pPr algn="ctr"/>
              <a:r>
                <a:rPr lang="en-US" sz="1200" b="1" dirty="0">
                  <a:solidFill>
                    <a:schemeClr val="bg1"/>
                  </a:solidFill>
                  <a:latin typeface="Helvetica" charset="0"/>
                  <a:ea typeface="Helvetica" charset="0"/>
                  <a:cs typeface="Helvetica" charset="0"/>
                </a:rPr>
                <a:t>Other HR Systems</a:t>
              </a:r>
            </a:p>
          </p:txBody>
        </p:sp>
      </p:grpSp>
      <p:sp>
        <p:nvSpPr>
          <p:cNvPr id="10" name="TextBox 9"/>
          <p:cNvSpPr txBox="1"/>
          <p:nvPr/>
        </p:nvSpPr>
        <p:spPr>
          <a:xfrm>
            <a:off x="3528410" y="697502"/>
            <a:ext cx="2816942" cy="523220"/>
          </a:xfrm>
          <a:prstGeom prst="rect">
            <a:avLst/>
          </a:prstGeom>
          <a:noFill/>
        </p:spPr>
        <p:txBody>
          <a:bodyPr wrap="square" rtlCol="0">
            <a:spAutoFit/>
          </a:bodyPr>
          <a:lstStyle/>
          <a:p>
            <a:r>
              <a:rPr lang="en-US" sz="2800" b="1" dirty="0">
                <a:solidFill>
                  <a:srgbClr val="0432FF"/>
                </a:solidFill>
                <a:latin typeface="Helvetica" charset="0"/>
                <a:ea typeface="Helvetica" charset="0"/>
                <a:cs typeface="Helvetica" charset="0"/>
              </a:rPr>
              <a:t>HR Systems</a:t>
            </a:r>
          </a:p>
        </p:txBody>
      </p:sp>
    </p:spTree>
    <p:extLst>
      <p:ext uri="{BB962C8B-B14F-4D97-AF65-F5344CB8AC3E}">
        <p14:creationId xmlns:p14="http://schemas.microsoft.com/office/powerpoint/2010/main" val="241138707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pEd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Ed Font theme">
      <a:majorFont>
        <a:latin typeface="Bookman Old Style"/>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10605</TotalTime>
  <Words>3011</Words>
  <Application>Microsoft Office PowerPoint</Application>
  <PresentationFormat>On-screen Show (4:3)</PresentationFormat>
  <Paragraphs>362</Paragraphs>
  <Slides>29</Slides>
  <Notes>29</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29</vt:i4>
      </vt:variant>
    </vt:vector>
  </HeadingPairs>
  <TitlesOfParts>
    <vt:vector size="47" baseType="lpstr">
      <vt:lpstr>ＭＳ Ｐゴシック</vt:lpstr>
      <vt:lpstr>Adobe Heiti Std R</vt:lpstr>
      <vt:lpstr>Arial</vt:lpstr>
      <vt:lpstr>Arial Black</vt:lpstr>
      <vt:lpstr>Bookman Old Style</vt:lpstr>
      <vt:lpstr>Calibri</vt:lpstr>
      <vt:lpstr>Calibri Light</vt:lpstr>
      <vt:lpstr>Century Gothic</vt:lpstr>
      <vt:lpstr>Gotham Black</vt:lpstr>
      <vt:lpstr>Gotham Medium</vt:lpstr>
      <vt:lpstr>Helvetica</vt:lpstr>
      <vt:lpstr>Impact</vt:lpstr>
      <vt:lpstr>MS Mincho</vt:lpstr>
      <vt:lpstr>Times New Roman</vt:lpstr>
      <vt:lpstr>Trebuchet MS</vt:lpstr>
      <vt:lpstr>1_Office Theme</vt:lpstr>
      <vt:lpstr>2_Office Theme</vt:lpstr>
      <vt:lpstr>DepEd Theme</vt:lpstr>
      <vt:lpstr>RPMS-PPST Orientation for S.Y. 2019-2020   </vt:lpstr>
      <vt:lpstr> RPMS for Teachers    </vt:lpstr>
      <vt:lpstr>PowerPoint Presentation</vt:lpstr>
      <vt:lpstr>PowerPoint Presentation</vt:lpstr>
      <vt:lpstr>PowerPoint Presentation</vt:lpstr>
      <vt:lpstr>PowerPoint Presentation</vt:lpstr>
      <vt:lpstr>PowerPoint Presentation</vt:lpstr>
      <vt:lpstr>PowerPoint Presentation</vt:lpstr>
      <vt:lpstr>s</vt:lpstr>
      <vt:lpstr>PowerPoint Presentation</vt:lpstr>
      <vt:lpstr>PowerPoint Presentation</vt:lpstr>
      <vt:lpstr>Benefits of PPST-RPMS Alignment to Teachers</vt:lpstr>
      <vt:lpstr>Benefits of PPST-RPMS Alignment to Teachers</vt:lpstr>
      <vt:lpstr>PowerPoint Presentation</vt:lpstr>
      <vt:lpstr>PowerPoint Presentation</vt:lpstr>
      <vt:lpstr>PowerPoint Presentation</vt:lpstr>
      <vt:lpstr>PowerPoint Presentation</vt:lpstr>
      <vt:lpstr>PowerPoint Presentation</vt:lpstr>
      <vt:lpstr>Purpose for using RPMS Year 1 Tools  for SY 2019-2020</vt:lpstr>
      <vt:lpstr>PowerPoint Presentation</vt:lpstr>
      <vt:lpstr>PowerPoint Presentation</vt:lpstr>
      <vt:lpstr>Orientation Overview</vt:lpstr>
      <vt:lpstr>Objectives:</vt:lpstr>
      <vt:lpstr>RPMS-PPST Orientation for S.Y. 2019-2020</vt:lpstr>
      <vt:lpstr>RPMS-PPST Orientation for S.Y. 2019-2020</vt:lpstr>
      <vt:lpstr>Session Norms</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Dept. of Education</cp:lastModifiedBy>
  <cp:revision>682</cp:revision>
  <cp:lastPrinted>2018-08-23T23:15:58Z</cp:lastPrinted>
  <dcterms:created xsi:type="dcterms:W3CDTF">2018-01-10T01:26:53Z</dcterms:created>
  <dcterms:modified xsi:type="dcterms:W3CDTF">2019-04-15T06:39:36Z</dcterms:modified>
</cp:coreProperties>
</file>