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313" r:id="rId2"/>
    <p:sldId id="483" r:id="rId3"/>
    <p:sldId id="433" r:id="rId4"/>
    <p:sldId id="485" r:id="rId5"/>
    <p:sldId id="390" r:id="rId6"/>
    <p:sldId id="500" r:id="rId7"/>
    <p:sldId id="281" r:id="rId8"/>
    <p:sldId id="497" r:id="rId9"/>
    <p:sldId id="434" r:id="rId10"/>
    <p:sldId id="462" r:id="rId11"/>
    <p:sldId id="463" r:id="rId12"/>
    <p:sldId id="471" r:id="rId13"/>
    <p:sldId id="461" r:id="rId14"/>
    <p:sldId id="473" r:id="rId15"/>
    <p:sldId id="502" r:id="rId16"/>
    <p:sldId id="470" r:id="rId17"/>
    <p:sldId id="419" r:id="rId18"/>
    <p:sldId id="410" r:id="rId19"/>
    <p:sldId id="477" r:id="rId20"/>
    <p:sldId id="412" r:id="rId21"/>
    <p:sldId id="499" r:id="rId22"/>
    <p:sldId id="423" r:id="rId23"/>
    <p:sldId id="415" r:id="rId24"/>
    <p:sldId id="482" r:id="rId25"/>
    <p:sldId id="478" r:id="rId26"/>
    <p:sldId id="448" r:id="rId27"/>
    <p:sldId id="457" r:id="rId28"/>
    <p:sldId id="449" r:id="rId29"/>
    <p:sldId id="494" r:id="rId30"/>
    <p:sldId id="498" r:id="rId31"/>
    <p:sldId id="440" r:id="rId32"/>
    <p:sldId id="489" r:id="rId33"/>
    <p:sldId id="484" r:id="rId34"/>
    <p:sldId id="424" r:id="rId35"/>
    <p:sldId id="48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izna Rei Palces" initials="M" lastIdx="4" clrIdx="0"/>
  <p:cmAuthor id="2" name="pc_user" initials="p" lastIdx="6" clrIdx="1">
    <p:extLst/>
  </p:cmAuthor>
  <p:cmAuthor id="3" name="John Pegg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797"/>
    <a:srgbClr val="9C5BCD"/>
    <a:srgbClr val="BFBFBF"/>
    <a:srgbClr val="FF8000"/>
    <a:srgbClr val="E4CF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5" autoAdjust="0"/>
    <p:restoredTop sz="69120" autoAdjust="0"/>
  </p:normalViewPr>
  <p:slideViewPr>
    <p:cSldViewPr snapToGrid="0">
      <p:cViewPr varScale="1">
        <p:scale>
          <a:sx n="85" d="100"/>
          <a:sy n="85" d="100"/>
        </p:scale>
        <p:origin x="756" y="7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E7276F-0A6A-463F-906F-3DE58ED64DFB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4B5058E-DA2F-4E0A-9690-BBCE9A40E40C}">
      <dgm:prSet phldrT="[Text]" custT="1"/>
      <dgm:spPr/>
      <dgm:t>
        <a:bodyPr/>
        <a:lstStyle/>
        <a:p>
          <a:pPr algn="ctr"/>
          <a:r>
            <a:rPr lang="en-US" sz="1600" b="1" dirty="0">
              <a:latin typeface="Helvetica" panose="020B0604020202020204" pitchFamily="34" charset="0"/>
              <a:cs typeface="Helvetica" panose="020B0604020202020204" pitchFamily="34" charset="0"/>
            </a:rPr>
            <a:t>Stage 1 </a:t>
          </a:r>
        </a:p>
        <a:p>
          <a:pPr algn="ctr"/>
          <a:r>
            <a:rPr lang="en-US" sz="1600" b="1" dirty="0">
              <a:latin typeface="Helvetica" panose="020B0604020202020204" pitchFamily="34" charset="0"/>
              <a:cs typeface="Helvetica" panose="020B0604020202020204" pitchFamily="34" charset="0"/>
            </a:rPr>
            <a:t>(Beginning)</a:t>
          </a:r>
        </a:p>
      </dgm:t>
    </dgm:pt>
    <dgm:pt modelId="{392853D4-328F-4B68-8B4E-0769F14BBBE2}" type="parTrans" cxnId="{E26614F2-C7E8-47EB-A5B4-528204B82BA3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BF42B174-BD07-40BA-A675-5E140DB8F1C5}" type="sibTrans" cxnId="{E26614F2-C7E8-47EB-A5B4-528204B82BA3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58E90636-535D-45FA-95D7-5FB79BD97EC7}">
      <dgm:prSet phldrT="[Text]" custT="1"/>
      <dgm:spPr/>
      <dgm:t>
        <a:bodyPr/>
        <a:lstStyle/>
        <a:p>
          <a:pPr algn="ctr"/>
          <a:r>
            <a:rPr lang="en-US" sz="1600" b="1" dirty="0">
              <a:latin typeface="Helvetica" panose="020B0604020202020204" pitchFamily="34" charset="0"/>
              <a:cs typeface="Helvetica" panose="020B0604020202020204" pitchFamily="34" charset="0"/>
            </a:rPr>
            <a:t>Stage 2</a:t>
          </a:r>
        </a:p>
        <a:p>
          <a:pPr algn="ctr"/>
          <a:r>
            <a:rPr lang="en-US" sz="1600" b="1" dirty="0">
              <a:latin typeface="Helvetica" panose="020B0604020202020204" pitchFamily="34" charset="0"/>
              <a:cs typeface="Helvetica" panose="020B0604020202020204" pitchFamily="34" charset="0"/>
            </a:rPr>
            <a:t>(Proficient)</a:t>
          </a:r>
        </a:p>
      </dgm:t>
    </dgm:pt>
    <dgm:pt modelId="{C2C2BE3B-FA1D-443A-935A-80B139823D80}" type="parTrans" cxnId="{0F353D97-94EB-458E-A5B9-D9FAD3E76BCA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DB9EBB54-29B5-4A27-95E3-1D6C9AA15C06}" type="sibTrans" cxnId="{0F353D97-94EB-458E-A5B9-D9FAD3E76BCA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B0A679F1-9DA0-4090-9F1B-11FC30BC788C}">
      <dgm:prSet phldrT="[Text]" custT="1"/>
      <dgm:spPr/>
      <dgm:t>
        <a:bodyPr/>
        <a:lstStyle/>
        <a:p>
          <a:pPr algn="ctr"/>
          <a:r>
            <a:rPr lang="en-US" sz="1600" b="1" dirty="0">
              <a:latin typeface="Helvetica" panose="020B0604020202020204" pitchFamily="34" charset="0"/>
              <a:cs typeface="Helvetica" panose="020B0604020202020204" pitchFamily="34" charset="0"/>
            </a:rPr>
            <a:t>Stage 3</a:t>
          </a:r>
        </a:p>
        <a:p>
          <a:pPr algn="ctr"/>
          <a:r>
            <a:rPr lang="en-US" sz="1600" b="1" dirty="0">
              <a:latin typeface="Helvetica" panose="020B0604020202020204" pitchFamily="34" charset="0"/>
              <a:cs typeface="Helvetica" panose="020B0604020202020204" pitchFamily="34" charset="0"/>
            </a:rPr>
            <a:t>(Highly Proficient)</a:t>
          </a:r>
        </a:p>
      </dgm:t>
    </dgm:pt>
    <dgm:pt modelId="{1596D32B-25AC-4BB4-8C2D-E045E5FE6A3C}" type="parTrans" cxnId="{5E02AC4B-3014-466D-8F94-C9FD441F45E9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9FAF4B4E-B94F-4659-8DFD-DAC007900F30}" type="sibTrans" cxnId="{5E02AC4B-3014-466D-8F94-C9FD441F45E9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FCE9D858-2677-4B02-B312-A95F652FFE13}">
      <dgm:prSet phldrT="[Text]" custT="1"/>
      <dgm:spPr/>
      <dgm:t>
        <a:bodyPr/>
        <a:lstStyle/>
        <a:p>
          <a:pPr algn="ctr"/>
          <a:r>
            <a:rPr lang="en-US" sz="1800" b="1" dirty="0">
              <a:latin typeface="Helvetica" panose="020B0604020202020204" pitchFamily="34" charset="0"/>
              <a:cs typeface="Helvetica" panose="020B0604020202020204" pitchFamily="34" charset="0"/>
            </a:rPr>
            <a:t>Stage 4</a:t>
          </a:r>
        </a:p>
        <a:p>
          <a:pPr algn="ctr"/>
          <a:r>
            <a:rPr lang="en-US" sz="1600" b="1" dirty="0">
              <a:latin typeface="Helvetica" panose="020B0604020202020204" pitchFamily="34" charset="0"/>
              <a:cs typeface="Helvetica" panose="020B0604020202020204" pitchFamily="34" charset="0"/>
            </a:rPr>
            <a:t>(Distinguished)</a:t>
          </a:r>
        </a:p>
      </dgm:t>
    </dgm:pt>
    <dgm:pt modelId="{9342E998-090C-4090-BA0F-C371171A7AF9}" type="sibTrans" cxnId="{7044BFA5-CB2B-4A7A-BF82-E2506F80A131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81199131-EC4C-4D76-917F-6E157641DC8E}" type="parTrans" cxnId="{7044BFA5-CB2B-4A7A-BF82-E2506F80A131}">
      <dgm:prSet/>
      <dgm:spPr/>
      <dgm:t>
        <a:bodyPr/>
        <a:lstStyle/>
        <a:p>
          <a:endParaRPr lang="en-US">
            <a:latin typeface="Helvetica" panose="020B0504020202030204" pitchFamily="34" charset="0"/>
          </a:endParaRPr>
        </a:p>
      </dgm:t>
    </dgm:pt>
    <dgm:pt modelId="{9AF6B3A3-D746-4012-B231-F5D93257D8C2}" type="pres">
      <dgm:prSet presAssocID="{FCE7276F-0A6A-463F-906F-3DE58ED64DF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1250F935-CEC6-44F8-BC19-8C91575131C8}" type="pres">
      <dgm:prSet presAssocID="{74B5058E-DA2F-4E0A-9690-BBCE9A40E40C}" presName="composite" presStyleCnt="0"/>
      <dgm:spPr/>
    </dgm:pt>
    <dgm:pt modelId="{E09D447E-6FB7-4EF2-B534-D6B80A28A47E}" type="pres">
      <dgm:prSet presAssocID="{74B5058E-DA2F-4E0A-9690-BBCE9A40E40C}" presName="LShape" presStyleLbl="alignNode1" presStyleIdx="0" presStyleCnt="7"/>
      <dgm:spPr/>
    </dgm:pt>
    <dgm:pt modelId="{D6A77717-6F0E-45B0-8F7B-FABD9199B9FD}" type="pres">
      <dgm:prSet presAssocID="{74B5058E-DA2F-4E0A-9690-BBCE9A40E40C}" presName="ParentText" presStyleLbl="revTx" presStyleIdx="0" presStyleCnt="4" custScaleX="1298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A08BFA-505C-4383-B134-92759A85B3D2}" type="pres">
      <dgm:prSet presAssocID="{74B5058E-DA2F-4E0A-9690-BBCE9A40E40C}" presName="Triangle" presStyleLbl="alignNode1" presStyleIdx="1" presStyleCnt="7"/>
      <dgm:spPr>
        <a:solidFill>
          <a:srgbClr val="00B050"/>
        </a:solidFill>
        <a:ln>
          <a:solidFill>
            <a:srgbClr val="00B050"/>
          </a:solidFill>
        </a:ln>
      </dgm:spPr>
    </dgm:pt>
    <dgm:pt modelId="{11465299-0DC5-4137-9FF9-8126DDC2EDB2}" type="pres">
      <dgm:prSet presAssocID="{BF42B174-BD07-40BA-A675-5E140DB8F1C5}" presName="sibTrans" presStyleCnt="0"/>
      <dgm:spPr/>
    </dgm:pt>
    <dgm:pt modelId="{F088C1F8-CA37-4D2A-AF7A-05F12555C511}" type="pres">
      <dgm:prSet presAssocID="{BF42B174-BD07-40BA-A675-5E140DB8F1C5}" presName="space" presStyleCnt="0"/>
      <dgm:spPr/>
    </dgm:pt>
    <dgm:pt modelId="{CD3FBA0D-690B-4260-B67B-7DE2E217990C}" type="pres">
      <dgm:prSet presAssocID="{58E90636-535D-45FA-95D7-5FB79BD97EC7}" presName="composite" presStyleCnt="0"/>
      <dgm:spPr/>
    </dgm:pt>
    <dgm:pt modelId="{62F6AA1E-A671-495A-97BD-42C028C85C6B}" type="pres">
      <dgm:prSet presAssocID="{58E90636-535D-45FA-95D7-5FB79BD97EC7}" presName="LShape" presStyleLbl="alignNode1" presStyleIdx="2" presStyleCnt="7"/>
      <dgm:spPr>
        <a:solidFill>
          <a:srgbClr val="00B050"/>
        </a:solidFill>
        <a:ln>
          <a:solidFill>
            <a:srgbClr val="00B050"/>
          </a:solidFill>
        </a:ln>
      </dgm:spPr>
    </dgm:pt>
    <dgm:pt modelId="{9154F2E7-D6C4-49A6-BC90-0E3D1524248D}" type="pres">
      <dgm:prSet presAssocID="{58E90636-535D-45FA-95D7-5FB79BD97EC7}" presName="ParentText" presStyleLbl="revTx" presStyleIdx="1" presStyleCnt="4" custScaleX="1224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EBFD7-9F18-4FC5-9B6E-AB65EB87D08E}" type="pres">
      <dgm:prSet presAssocID="{58E90636-535D-45FA-95D7-5FB79BD97EC7}" presName="Triangle" presStyleLbl="alignNode1" presStyleIdx="3" presStyleCnt="7"/>
      <dgm:spPr>
        <a:solidFill>
          <a:srgbClr val="00B0F0"/>
        </a:solidFill>
        <a:ln>
          <a:solidFill>
            <a:srgbClr val="00B0F0"/>
          </a:solidFill>
        </a:ln>
      </dgm:spPr>
    </dgm:pt>
    <dgm:pt modelId="{EA0DB41B-E9FD-4E3A-9AD2-391476417A01}" type="pres">
      <dgm:prSet presAssocID="{DB9EBB54-29B5-4A27-95E3-1D6C9AA15C06}" presName="sibTrans" presStyleCnt="0"/>
      <dgm:spPr/>
    </dgm:pt>
    <dgm:pt modelId="{734DD0C4-38CC-47C7-88F7-C1D782B62024}" type="pres">
      <dgm:prSet presAssocID="{DB9EBB54-29B5-4A27-95E3-1D6C9AA15C06}" presName="space" presStyleCnt="0"/>
      <dgm:spPr/>
    </dgm:pt>
    <dgm:pt modelId="{B2B7ACB7-109A-4B6D-A9BB-D25AC4036DAF}" type="pres">
      <dgm:prSet presAssocID="{B0A679F1-9DA0-4090-9F1B-11FC30BC788C}" presName="composite" presStyleCnt="0"/>
      <dgm:spPr/>
    </dgm:pt>
    <dgm:pt modelId="{49D5D748-53FD-4B2F-ADDB-ED24B12C5FEC}" type="pres">
      <dgm:prSet presAssocID="{B0A679F1-9DA0-4090-9F1B-11FC30BC788C}" presName="LShape" presStyleLbl="alignNode1" presStyleIdx="4" presStyleCnt="7"/>
      <dgm:spPr>
        <a:solidFill>
          <a:srgbClr val="00B0F0"/>
        </a:solidFill>
        <a:ln>
          <a:solidFill>
            <a:srgbClr val="00B0F0"/>
          </a:solidFill>
        </a:ln>
      </dgm:spPr>
    </dgm:pt>
    <dgm:pt modelId="{63B1F1F3-6557-428A-953E-5051ECC09188}" type="pres">
      <dgm:prSet presAssocID="{B0A679F1-9DA0-4090-9F1B-11FC30BC788C}" presName="ParentText" presStyleLbl="revTx" presStyleIdx="2" presStyleCnt="4" custScaleX="1124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71533C-272F-4DAF-A438-A729631301AD}" type="pres">
      <dgm:prSet presAssocID="{B0A679F1-9DA0-4090-9F1B-11FC30BC788C}" presName="Triangle" presStyleLbl="alignNode1" presStyleIdx="5" presStyleCnt="7"/>
      <dgm:spPr>
        <a:solidFill>
          <a:srgbClr val="C00000"/>
        </a:solidFill>
        <a:ln>
          <a:solidFill>
            <a:srgbClr val="C00000"/>
          </a:solidFill>
        </a:ln>
      </dgm:spPr>
    </dgm:pt>
    <dgm:pt modelId="{31996D81-0709-4D67-A369-33C93776D09B}" type="pres">
      <dgm:prSet presAssocID="{9FAF4B4E-B94F-4659-8DFD-DAC007900F30}" presName="sibTrans" presStyleCnt="0"/>
      <dgm:spPr/>
    </dgm:pt>
    <dgm:pt modelId="{DBF9E595-26A7-4689-8DD3-60DDF0F0D7E5}" type="pres">
      <dgm:prSet presAssocID="{9FAF4B4E-B94F-4659-8DFD-DAC007900F30}" presName="space" presStyleCnt="0"/>
      <dgm:spPr/>
    </dgm:pt>
    <dgm:pt modelId="{7D2353A2-AB1E-4F6C-AA15-1D2EFC040B03}" type="pres">
      <dgm:prSet presAssocID="{FCE9D858-2677-4B02-B312-A95F652FFE13}" presName="composite" presStyleCnt="0"/>
      <dgm:spPr/>
    </dgm:pt>
    <dgm:pt modelId="{3EC8FDAD-26B3-4D5B-9374-6E3ACA0C9BA7}" type="pres">
      <dgm:prSet presAssocID="{FCE9D858-2677-4B02-B312-A95F652FFE13}" presName="LShape" presStyleLbl="alignNode1" presStyleIdx="6" presStyleCnt="7" custLinFactNeighborX="-13345" custLinFactNeighborY="-2961"/>
      <dgm:spPr>
        <a:solidFill>
          <a:srgbClr val="C00000"/>
        </a:solidFill>
        <a:ln>
          <a:solidFill>
            <a:srgbClr val="C00000"/>
          </a:solidFill>
        </a:ln>
      </dgm:spPr>
    </dgm:pt>
    <dgm:pt modelId="{B99649E4-BF6D-473D-B737-CF83C81928A8}" type="pres">
      <dgm:prSet presAssocID="{FCE9D858-2677-4B02-B312-A95F652FFE13}" presName="ParentText" presStyleLbl="revTx" presStyleIdx="3" presStyleCnt="4" custScaleX="150069" custLinFactNeighborX="15797" custLinFactNeighborY="48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6614F2-C7E8-47EB-A5B4-528204B82BA3}" srcId="{FCE7276F-0A6A-463F-906F-3DE58ED64DFB}" destId="{74B5058E-DA2F-4E0A-9690-BBCE9A40E40C}" srcOrd="0" destOrd="0" parTransId="{392853D4-328F-4B68-8B4E-0769F14BBBE2}" sibTransId="{BF42B174-BD07-40BA-A675-5E140DB8F1C5}"/>
    <dgm:cxn modelId="{E8F59062-EBA0-8A43-9BC0-8F5A9C67CC94}" type="presOf" srcId="{FCE9D858-2677-4B02-B312-A95F652FFE13}" destId="{B99649E4-BF6D-473D-B737-CF83C81928A8}" srcOrd="0" destOrd="0" presId="urn:microsoft.com/office/officeart/2009/3/layout/StepUpProcess"/>
    <dgm:cxn modelId="{B5EFC2CB-CE6F-8044-9BE7-C50B6654CA8E}" type="presOf" srcId="{FCE7276F-0A6A-463F-906F-3DE58ED64DFB}" destId="{9AF6B3A3-D746-4012-B231-F5D93257D8C2}" srcOrd="0" destOrd="0" presId="urn:microsoft.com/office/officeart/2009/3/layout/StepUpProcess"/>
    <dgm:cxn modelId="{BACFF6D9-CA28-4E46-9EBC-3F49C5443B9C}" type="presOf" srcId="{58E90636-535D-45FA-95D7-5FB79BD97EC7}" destId="{9154F2E7-D6C4-49A6-BC90-0E3D1524248D}" srcOrd="0" destOrd="0" presId="urn:microsoft.com/office/officeart/2009/3/layout/StepUpProcess"/>
    <dgm:cxn modelId="{7044BFA5-CB2B-4A7A-BF82-E2506F80A131}" srcId="{FCE7276F-0A6A-463F-906F-3DE58ED64DFB}" destId="{FCE9D858-2677-4B02-B312-A95F652FFE13}" srcOrd="3" destOrd="0" parTransId="{81199131-EC4C-4D76-917F-6E157641DC8E}" sibTransId="{9342E998-090C-4090-BA0F-C371171A7AF9}"/>
    <dgm:cxn modelId="{5E02AC4B-3014-466D-8F94-C9FD441F45E9}" srcId="{FCE7276F-0A6A-463F-906F-3DE58ED64DFB}" destId="{B0A679F1-9DA0-4090-9F1B-11FC30BC788C}" srcOrd="2" destOrd="0" parTransId="{1596D32B-25AC-4BB4-8C2D-E045E5FE6A3C}" sibTransId="{9FAF4B4E-B94F-4659-8DFD-DAC007900F30}"/>
    <dgm:cxn modelId="{0F353D97-94EB-458E-A5B9-D9FAD3E76BCA}" srcId="{FCE7276F-0A6A-463F-906F-3DE58ED64DFB}" destId="{58E90636-535D-45FA-95D7-5FB79BD97EC7}" srcOrd="1" destOrd="0" parTransId="{C2C2BE3B-FA1D-443A-935A-80B139823D80}" sibTransId="{DB9EBB54-29B5-4A27-95E3-1D6C9AA15C06}"/>
    <dgm:cxn modelId="{EA9A96D7-7F32-2449-A513-C6DAE9CF792E}" type="presOf" srcId="{B0A679F1-9DA0-4090-9F1B-11FC30BC788C}" destId="{63B1F1F3-6557-428A-953E-5051ECC09188}" srcOrd="0" destOrd="0" presId="urn:microsoft.com/office/officeart/2009/3/layout/StepUpProcess"/>
    <dgm:cxn modelId="{00094D1F-D3B2-3C45-B302-9DE2A76BEBC0}" type="presOf" srcId="{74B5058E-DA2F-4E0A-9690-BBCE9A40E40C}" destId="{D6A77717-6F0E-45B0-8F7B-FABD9199B9FD}" srcOrd="0" destOrd="0" presId="urn:microsoft.com/office/officeart/2009/3/layout/StepUpProcess"/>
    <dgm:cxn modelId="{12E59144-E5C7-6940-8574-983BAFB5F059}" type="presParOf" srcId="{9AF6B3A3-D746-4012-B231-F5D93257D8C2}" destId="{1250F935-CEC6-44F8-BC19-8C91575131C8}" srcOrd="0" destOrd="0" presId="urn:microsoft.com/office/officeart/2009/3/layout/StepUpProcess"/>
    <dgm:cxn modelId="{F420FA81-9F00-C246-82A4-5AA68798EDE5}" type="presParOf" srcId="{1250F935-CEC6-44F8-BC19-8C91575131C8}" destId="{E09D447E-6FB7-4EF2-B534-D6B80A28A47E}" srcOrd="0" destOrd="0" presId="urn:microsoft.com/office/officeart/2009/3/layout/StepUpProcess"/>
    <dgm:cxn modelId="{82E5ACCA-65E1-F74E-A9E5-1425843152E4}" type="presParOf" srcId="{1250F935-CEC6-44F8-BC19-8C91575131C8}" destId="{D6A77717-6F0E-45B0-8F7B-FABD9199B9FD}" srcOrd="1" destOrd="0" presId="urn:microsoft.com/office/officeart/2009/3/layout/StepUpProcess"/>
    <dgm:cxn modelId="{0D222F7C-DC52-2E4E-A12B-FB9F834AE93F}" type="presParOf" srcId="{1250F935-CEC6-44F8-BC19-8C91575131C8}" destId="{CCA08BFA-505C-4383-B134-92759A85B3D2}" srcOrd="2" destOrd="0" presId="urn:microsoft.com/office/officeart/2009/3/layout/StepUpProcess"/>
    <dgm:cxn modelId="{8847392C-2B0C-F941-9718-0C1CAA2FFB2F}" type="presParOf" srcId="{9AF6B3A3-D746-4012-B231-F5D93257D8C2}" destId="{11465299-0DC5-4137-9FF9-8126DDC2EDB2}" srcOrd="1" destOrd="0" presId="urn:microsoft.com/office/officeart/2009/3/layout/StepUpProcess"/>
    <dgm:cxn modelId="{D1FB5693-8BA1-D945-84E4-CE027283D1D9}" type="presParOf" srcId="{11465299-0DC5-4137-9FF9-8126DDC2EDB2}" destId="{F088C1F8-CA37-4D2A-AF7A-05F12555C511}" srcOrd="0" destOrd="0" presId="urn:microsoft.com/office/officeart/2009/3/layout/StepUpProcess"/>
    <dgm:cxn modelId="{E81C7881-23C3-8447-A3F5-F3E4800EA6E6}" type="presParOf" srcId="{9AF6B3A3-D746-4012-B231-F5D93257D8C2}" destId="{CD3FBA0D-690B-4260-B67B-7DE2E217990C}" srcOrd="2" destOrd="0" presId="urn:microsoft.com/office/officeart/2009/3/layout/StepUpProcess"/>
    <dgm:cxn modelId="{3D6C7F25-425A-8245-9D50-58162E530D60}" type="presParOf" srcId="{CD3FBA0D-690B-4260-B67B-7DE2E217990C}" destId="{62F6AA1E-A671-495A-97BD-42C028C85C6B}" srcOrd="0" destOrd="0" presId="urn:microsoft.com/office/officeart/2009/3/layout/StepUpProcess"/>
    <dgm:cxn modelId="{14E5EF57-0F2D-0045-8A6D-CEE786F92999}" type="presParOf" srcId="{CD3FBA0D-690B-4260-B67B-7DE2E217990C}" destId="{9154F2E7-D6C4-49A6-BC90-0E3D1524248D}" srcOrd="1" destOrd="0" presId="urn:microsoft.com/office/officeart/2009/3/layout/StepUpProcess"/>
    <dgm:cxn modelId="{2C9EC5D5-0BCB-254C-A1A9-7CF834D1BF33}" type="presParOf" srcId="{CD3FBA0D-690B-4260-B67B-7DE2E217990C}" destId="{C54EBFD7-9F18-4FC5-9B6E-AB65EB87D08E}" srcOrd="2" destOrd="0" presId="urn:microsoft.com/office/officeart/2009/3/layout/StepUpProcess"/>
    <dgm:cxn modelId="{2770B92E-6A45-5045-AC79-D115E89014F3}" type="presParOf" srcId="{9AF6B3A3-D746-4012-B231-F5D93257D8C2}" destId="{EA0DB41B-E9FD-4E3A-9AD2-391476417A01}" srcOrd="3" destOrd="0" presId="urn:microsoft.com/office/officeart/2009/3/layout/StepUpProcess"/>
    <dgm:cxn modelId="{4116DE1D-6EE6-8244-8CFF-B236827618E1}" type="presParOf" srcId="{EA0DB41B-E9FD-4E3A-9AD2-391476417A01}" destId="{734DD0C4-38CC-47C7-88F7-C1D782B62024}" srcOrd="0" destOrd="0" presId="urn:microsoft.com/office/officeart/2009/3/layout/StepUpProcess"/>
    <dgm:cxn modelId="{40C25687-919C-5D47-9E58-4A29BAC740E5}" type="presParOf" srcId="{9AF6B3A3-D746-4012-B231-F5D93257D8C2}" destId="{B2B7ACB7-109A-4B6D-A9BB-D25AC4036DAF}" srcOrd="4" destOrd="0" presId="urn:microsoft.com/office/officeart/2009/3/layout/StepUpProcess"/>
    <dgm:cxn modelId="{20B2C5F7-0893-A949-A94A-577BFD310B4C}" type="presParOf" srcId="{B2B7ACB7-109A-4B6D-A9BB-D25AC4036DAF}" destId="{49D5D748-53FD-4B2F-ADDB-ED24B12C5FEC}" srcOrd="0" destOrd="0" presId="urn:microsoft.com/office/officeart/2009/3/layout/StepUpProcess"/>
    <dgm:cxn modelId="{E2232A27-F000-AD4A-9AFC-45AD44BD7F40}" type="presParOf" srcId="{B2B7ACB7-109A-4B6D-A9BB-D25AC4036DAF}" destId="{63B1F1F3-6557-428A-953E-5051ECC09188}" srcOrd="1" destOrd="0" presId="urn:microsoft.com/office/officeart/2009/3/layout/StepUpProcess"/>
    <dgm:cxn modelId="{E081E7C0-A497-C146-93CB-C24605E2107C}" type="presParOf" srcId="{B2B7ACB7-109A-4B6D-A9BB-D25AC4036DAF}" destId="{F771533C-272F-4DAF-A438-A729631301AD}" srcOrd="2" destOrd="0" presId="urn:microsoft.com/office/officeart/2009/3/layout/StepUpProcess"/>
    <dgm:cxn modelId="{4BCDD45B-1B4E-E048-9F32-7A3DFF26D1D7}" type="presParOf" srcId="{9AF6B3A3-D746-4012-B231-F5D93257D8C2}" destId="{31996D81-0709-4D67-A369-33C93776D09B}" srcOrd="5" destOrd="0" presId="urn:microsoft.com/office/officeart/2009/3/layout/StepUpProcess"/>
    <dgm:cxn modelId="{704F0F53-9EEA-0248-8E36-44307C551C2C}" type="presParOf" srcId="{31996D81-0709-4D67-A369-33C93776D09B}" destId="{DBF9E595-26A7-4689-8DD3-60DDF0F0D7E5}" srcOrd="0" destOrd="0" presId="urn:microsoft.com/office/officeart/2009/3/layout/StepUpProcess"/>
    <dgm:cxn modelId="{7104ECC2-3BDC-9F40-A302-74C990FCDCFC}" type="presParOf" srcId="{9AF6B3A3-D746-4012-B231-F5D93257D8C2}" destId="{7D2353A2-AB1E-4F6C-AA15-1D2EFC040B03}" srcOrd="6" destOrd="0" presId="urn:microsoft.com/office/officeart/2009/3/layout/StepUpProcess"/>
    <dgm:cxn modelId="{C9DBE063-F72C-004D-9469-928523C74274}" type="presParOf" srcId="{7D2353A2-AB1E-4F6C-AA15-1D2EFC040B03}" destId="{3EC8FDAD-26B3-4D5B-9374-6E3ACA0C9BA7}" srcOrd="0" destOrd="0" presId="urn:microsoft.com/office/officeart/2009/3/layout/StepUpProcess"/>
    <dgm:cxn modelId="{EA221B1C-2EBB-C745-808B-BA1AFEB4B353}" type="presParOf" srcId="{7D2353A2-AB1E-4F6C-AA15-1D2EFC040B03}" destId="{B99649E4-BF6D-473D-B737-CF83C81928A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9D447E-6FB7-4EF2-B534-D6B80A28A47E}">
      <dsp:nvSpPr>
        <dsp:cNvPr id="0" name=""/>
        <dsp:cNvSpPr/>
      </dsp:nvSpPr>
      <dsp:spPr>
        <a:xfrm rot="5400000">
          <a:off x="312159" y="1112515"/>
          <a:ext cx="795050" cy="1322946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A77717-6F0E-45B0-8F7B-FABD9199B9FD}">
      <dsp:nvSpPr>
        <dsp:cNvPr id="0" name=""/>
        <dsp:cNvSpPr/>
      </dsp:nvSpPr>
      <dsp:spPr>
        <a:xfrm>
          <a:off x="935" y="1507791"/>
          <a:ext cx="1551383" cy="1046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latin typeface="Helvetica" panose="020B0604020202020204" pitchFamily="34" charset="0"/>
              <a:cs typeface="Helvetica" panose="020B0604020202020204" pitchFamily="34" charset="0"/>
            </a:rPr>
            <a:t>Stage 1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latin typeface="Helvetica" panose="020B0604020202020204" pitchFamily="34" charset="0"/>
              <a:cs typeface="Helvetica" panose="020B0604020202020204" pitchFamily="34" charset="0"/>
            </a:rPr>
            <a:t>(Beginning)</a:t>
          </a:r>
        </a:p>
      </dsp:txBody>
      <dsp:txXfrm>
        <a:off x="935" y="1507791"/>
        <a:ext cx="1551383" cy="1046929"/>
      </dsp:txXfrm>
    </dsp:sp>
    <dsp:sp modelId="{CCA08BFA-505C-4383-B134-92759A85B3D2}">
      <dsp:nvSpPr>
        <dsp:cNvPr id="0" name=""/>
        <dsp:cNvSpPr/>
      </dsp:nvSpPr>
      <dsp:spPr>
        <a:xfrm>
          <a:off x="1148457" y="1015118"/>
          <a:ext cx="225351" cy="225351"/>
        </a:xfrm>
        <a:prstGeom prst="triangle">
          <a:avLst>
            <a:gd name="adj" fmla="val 100000"/>
          </a:avLst>
        </a:prstGeom>
        <a:solidFill>
          <a:srgbClr val="00B050"/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F6AA1E-A671-495A-97BD-42C028C85C6B}">
      <dsp:nvSpPr>
        <dsp:cNvPr id="0" name=""/>
        <dsp:cNvSpPr/>
      </dsp:nvSpPr>
      <dsp:spPr>
        <a:xfrm rot="5400000">
          <a:off x="1955337" y="750708"/>
          <a:ext cx="795050" cy="1322946"/>
        </a:xfrm>
        <a:prstGeom prst="corner">
          <a:avLst>
            <a:gd name="adj1" fmla="val 16120"/>
            <a:gd name="adj2" fmla="val 16110"/>
          </a:avLst>
        </a:prstGeom>
        <a:solidFill>
          <a:srgbClr val="00B050"/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4F2E7-D6C4-49A6-BC90-0E3D1524248D}">
      <dsp:nvSpPr>
        <dsp:cNvPr id="0" name=""/>
        <dsp:cNvSpPr/>
      </dsp:nvSpPr>
      <dsp:spPr>
        <a:xfrm>
          <a:off x="1688855" y="1145984"/>
          <a:ext cx="1461901" cy="1046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latin typeface="Helvetica" panose="020B0604020202020204" pitchFamily="34" charset="0"/>
              <a:cs typeface="Helvetica" panose="020B0604020202020204" pitchFamily="34" charset="0"/>
            </a:rPr>
            <a:t>Stage 2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latin typeface="Helvetica" panose="020B0604020202020204" pitchFamily="34" charset="0"/>
              <a:cs typeface="Helvetica" panose="020B0604020202020204" pitchFamily="34" charset="0"/>
            </a:rPr>
            <a:t>(Proficient)</a:t>
          </a:r>
        </a:p>
      </dsp:txBody>
      <dsp:txXfrm>
        <a:off x="1688855" y="1145984"/>
        <a:ext cx="1461901" cy="1046929"/>
      </dsp:txXfrm>
    </dsp:sp>
    <dsp:sp modelId="{C54EBFD7-9F18-4FC5-9B6E-AB65EB87D08E}">
      <dsp:nvSpPr>
        <dsp:cNvPr id="0" name=""/>
        <dsp:cNvSpPr/>
      </dsp:nvSpPr>
      <dsp:spPr>
        <a:xfrm>
          <a:off x="2791636" y="653311"/>
          <a:ext cx="225351" cy="225351"/>
        </a:xfrm>
        <a:prstGeom prst="triangle">
          <a:avLst>
            <a:gd name="adj" fmla="val 100000"/>
          </a:avLst>
        </a:prstGeom>
        <a:solidFill>
          <a:srgbClr val="00B0F0"/>
        </a:solidFill>
        <a:ln w="12700" cap="flat" cmpd="sng" algn="ctr">
          <a:solidFill>
            <a:srgbClr val="00B0F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D5D748-53FD-4B2F-ADDB-ED24B12C5FEC}">
      <dsp:nvSpPr>
        <dsp:cNvPr id="0" name=""/>
        <dsp:cNvSpPr/>
      </dsp:nvSpPr>
      <dsp:spPr>
        <a:xfrm rot="5400000">
          <a:off x="3640722" y="388901"/>
          <a:ext cx="795050" cy="1322946"/>
        </a:xfrm>
        <a:prstGeom prst="corner">
          <a:avLst>
            <a:gd name="adj1" fmla="val 16120"/>
            <a:gd name="adj2" fmla="val 16110"/>
          </a:avLst>
        </a:prstGeom>
        <a:solidFill>
          <a:srgbClr val="00B0F0"/>
        </a:solidFill>
        <a:ln w="12700" cap="flat" cmpd="sng" algn="ctr">
          <a:solidFill>
            <a:srgbClr val="00B0F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1F1F3-6557-428A-953E-5051ECC09188}">
      <dsp:nvSpPr>
        <dsp:cNvPr id="0" name=""/>
        <dsp:cNvSpPr/>
      </dsp:nvSpPr>
      <dsp:spPr>
        <a:xfrm>
          <a:off x="3433779" y="784177"/>
          <a:ext cx="1342823" cy="1046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latin typeface="Helvetica" panose="020B0604020202020204" pitchFamily="34" charset="0"/>
              <a:cs typeface="Helvetica" panose="020B0604020202020204" pitchFamily="34" charset="0"/>
            </a:rPr>
            <a:t>Stage 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latin typeface="Helvetica" panose="020B0604020202020204" pitchFamily="34" charset="0"/>
              <a:cs typeface="Helvetica" panose="020B0604020202020204" pitchFamily="34" charset="0"/>
            </a:rPr>
            <a:t>(Highly Proficient)</a:t>
          </a:r>
        </a:p>
      </dsp:txBody>
      <dsp:txXfrm>
        <a:off x="3433779" y="784177"/>
        <a:ext cx="1342823" cy="1046929"/>
      </dsp:txXfrm>
    </dsp:sp>
    <dsp:sp modelId="{F771533C-272F-4DAF-A438-A729631301AD}">
      <dsp:nvSpPr>
        <dsp:cNvPr id="0" name=""/>
        <dsp:cNvSpPr/>
      </dsp:nvSpPr>
      <dsp:spPr>
        <a:xfrm>
          <a:off x="4477021" y="291504"/>
          <a:ext cx="225351" cy="225351"/>
        </a:xfrm>
        <a:prstGeom prst="triangle">
          <a:avLst>
            <a:gd name="adj" fmla="val 100000"/>
          </a:avLst>
        </a:prstGeom>
        <a:solidFill>
          <a:srgbClr val="C00000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C8FDAD-26B3-4D5B-9374-6E3ACA0C9BA7}">
      <dsp:nvSpPr>
        <dsp:cNvPr id="0" name=""/>
        <dsp:cNvSpPr/>
      </dsp:nvSpPr>
      <dsp:spPr>
        <a:xfrm rot="5400000">
          <a:off x="5319864" y="3553"/>
          <a:ext cx="795050" cy="1322946"/>
        </a:xfrm>
        <a:prstGeom prst="corner">
          <a:avLst>
            <a:gd name="adj1" fmla="val 16120"/>
            <a:gd name="adj2" fmla="val 16110"/>
          </a:avLst>
        </a:prstGeom>
        <a:solidFill>
          <a:srgbClr val="C00000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9649E4-BF6D-473D-B737-CF83C81928A8}">
      <dsp:nvSpPr>
        <dsp:cNvPr id="0" name=""/>
        <dsp:cNvSpPr/>
      </dsp:nvSpPr>
      <dsp:spPr>
        <a:xfrm>
          <a:off x="5065630" y="473450"/>
          <a:ext cx="1792369" cy="1046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latin typeface="Helvetica" panose="020B0604020202020204" pitchFamily="34" charset="0"/>
              <a:cs typeface="Helvetica" panose="020B0604020202020204" pitchFamily="34" charset="0"/>
            </a:rPr>
            <a:t>Stage 4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latin typeface="Helvetica" panose="020B0604020202020204" pitchFamily="34" charset="0"/>
              <a:cs typeface="Helvetica" panose="020B0604020202020204" pitchFamily="34" charset="0"/>
            </a:rPr>
            <a:t>(Distinguished)</a:t>
          </a:r>
        </a:p>
      </dsp:txBody>
      <dsp:txXfrm>
        <a:off x="5065630" y="473450"/>
        <a:ext cx="1792369" cy="1046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D2432-4AE1-4F54-8BDD-B920EB082AE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650A9-E8B7-4B74-A432-E38C7DF31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29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introduce participants on the session.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is </a:t>
            </a:r>
            <a:r>
              <a:rPr lang="en-US" dirty="0" smtClean="0"/>
              <a:t>a </a:t>
            </a:r>
            <a:r>
              <a:rPr lang="en-US" dirty="0"/>
              <a:t>title slide.</a:t>
            </a:r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45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context and rationale of the development of the PPST</a:t>
            </a:r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Mention that the</a:t>
            </a:r>
            <a:r>
              <a:rPr lang="en-US" baseline="0" dirty="0"/>
              <a:t> passage of the K to 12 Law has changed the landscape of the Philippine education system. Hence, there is a need to revisit NCBTS to address teacher quality requirements in the K to 12.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/>
              <a:t>Emphasize that the work on teacher standards was approved by the Joint Advisory Board chaired by Former Secretary Bro. Armin Luistro.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722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processes involved in the development of the PPST.</a:t>
            </a:r>
          </a:p>
          <a:p>
            <a:endParaRPr lang="en-US" b="0" baseline="0" dirty="0"/>
          </a:p>
          <a:p>
            <a:r>
              <a:rPr lang="en-US" b="1" baseline="0" dirty="0"/>
              <a:t>Notes to the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Emphasize that the PPST is a product of a rigorous and robust </a:t>
            </a:r>
            <a:r>
              <a:rPr lang="en-US" b="1" baseline="0" dirty="0"/>
              <a:t>quantitative and qualitative</a:t>
            </a:r>
            <a:r>
              <a:rPr lang="en-US" b="0" baseline="0" dirty="0"/>
              <a:t> research and development 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7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emphasize the quote from McKinsey and Co. (2007) report about the </a:t>
            </a:r>
            <a:r>
              <a:rPr lang="en-US" b="0" baseline="0" dirty="0" smtClean="0"/>
              <a:t>relationship between the quality of teachers and the education system.</a:t>
            </a:r>
            <a:endParaRPr lang="en-US" b="0" baseline="0" dirty="0"/>
          </a:p>
          <a:p>
            <a:endParaRPr lang="en-US" b="0" baseline="0" dirty="0"/>
          </a:p>
          <a:p>
            <a:r>
              <a:rPr lang="en-US" b="1" baseline="0" dirty="0"/>
              <a:t>Notes to the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Ask the teachers if they agree </a:t>
            </a:r>
            <a:r>
              <a:rPr lang="en-US" b="0" baseline="0" dirty="0" smtClean="0"/>
              <a:t>with the report.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Use the statement to highlight the importance of teachers in the quality of our education system. </a:t>
            </a:r>
          </a:p>
          <a:p>
            <a:endParaRPr lang="en-US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76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the</a:t>
            </a:r>
            <a:r>
              <a:rPr lang="en-US" b="1" baseline="0" dirty="0"/>
              <a:t> Slide: </a:t>
            </a:r>
            <a:r>
              <a:rPr lang="en-US" b="0" baseline="0" dirty="0"/>
              <a:t>To emphasize Teacher Quality as defined internationally in the Professional Standards for Teachers.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Notes to Presenters: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Emphasize that the Professional Standards is a </a:t>
            </a:r>
            <a:r>
              <a:rPr lang="en-US" b="1" baseline="0" dirty="0"/>
              <a:t>public statement of accountability </a:t>
            </a:r>
            <a:r>
              <a:rPr lang="en-US" b="0" baseline="0" dirty="0"/>
              <a:t>i.e. it brings out the prestige to teaching profession. At this point, the story of “mag-teacher </a:t>
            </a:r>
            <a:r>
              <a:rPr lang="en-US" b="0" baseline="0" dirty="0" err="1"/>
              <a:t>ka</a:t>
            </a:r>
            <a:r>
              <a:rPr lang="en-US" b="0" baseline="0" dirty="0"/>
              <a:t> </a:t>
            </a:r>
            <a:r>
              <a:rPr lang="en-US" b="0" baseline="0" dirty="0" err="1"/>
              <a:t>na</a:t>
            </a:r>
            <a:r>
              <a:rPr lang="en-US" b="0" baseline="0" dirty="0"/>
              <a:t> </a:t>
            </a:r>
            <a:r>
              <a:rPr lang="en-US" b="0" baseline="0" dirty="0" err="1"/>
              <a:t>lang</a:t>
            </a:r>
            <a:r>
              <a:rPr lang="en-US" b="0" baseline="0" dirty="0"/>
              <a:t>” is usually shared to the participants. With the Professional Standards, the mindset of “mag-teacher </a:t>
            </a:r>
            <a:r>
              <a:rPr lang="en-US" b="0" baseline="0" dirty="0" err="1"/>
              <a:t>ka</a:t>
            </a:r>
            <a:r>
              <a:rPr lang="en-US" b="0" baseline="0" dirty="0"/>
              <a:t> </a:t>
            </a:r>
            <a:r>
              <a:rPr lang="en-US" b="0" baseline="0" dirty="0" err="1"/>
              <a:t>na</a:t>
            </a:r>
            <a:r>
              <a:rPr lang="en-US" b="0" baseline="0" dirty="0"/>
              <a:t> </a:t>
            </a:r>
            <a:r>
              <a:rPr lang="en-US" b="0" baseline="0" dirty="0" err="1"/>
              <a:t>lang</a:t>
            </a:r>
            <a:r>
              <a:rPr lang="en-US" b="0" baseline="0" dirty="0"/>
              <a:t>” will be changed, hopefully, to a question of “kaya </a:t>
            </a:r>
            <a:r>
              <a:rPr lang="en-US" b="0" baseline="0" dirty="0" err="1"/>
              <a:t>mo</a:t>
            </a:r>
            <a:r>
              <a:rPr lang="en-US" b="0" baseline="0" dirty="0"/>
              <a:t> </a:t>
            </a:r>
            <a:r>
              <a:rPr lang="en-US" b="0" baseline="0" dirty="0" err="1"/>
              <a:t>ba</a:t>
            </a:r>
            <a:r>
              <a:rPr lang="en-US" b="0" baseline="0" dirty="0"/>
              <a:t> </a:t>
            </a:r>
            <a:r>
              <a:rPr lang="en-US" b="0" baseline="0" dirty="0" err="1"/>
              <a:t>maging</a:t>
            </a:r>
            <a:r>
              <a:rPr lang="en-US" b="0" baseline="0" dirty="0"/>
              <a:t> teacher?”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Sufficiently generic means that the Professional Standards can be used regardless of the specialization and grade/year level.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9B0A53-EA71-5140-A8C9-5FB7C0BF6B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5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prompt participants on the discussion on the development and validation of the PPST.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is </a:t>
            </a:r>
            <a:r>
              <a:rPr lang="en-US" dirty="0" smtClean="0"/>
              <a:t>a </a:t>
            </a:r>
            <a:r>
              <a:rPr lang="en-US" dirty="0"/>
              <a:t>title slide.</a:t>
            </a:r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119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a summary of the work done </a:t>
            </a:r>
            <a:r>
              <a:rPr lang="en-US" b="0" baseline="0" dirty="0" smtClean="0"/>
              <a:t>to develop the PPST.</a:t>
            </a:r>
            <a:endParaRPr lang="en-US" b="1" baseline="0" dirty="0"/>
          </a:p>
          <a:p>
            <a:r>
              <a:rPr lang="en-US" baseline="0" dirty="0"/>
              <a:t> </a:t>
            </a:r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Share</a:t>
            </a:r>
            <a:r>
              <a:rPr lang="en-US" baseline="0" dirty="0"/>
              <a:t> that </a:t>
            </a:r>
            <a:r>
              <a:rPr lang="en-US" dirty="0"/>
              <a:t>there are 42 international teacher standards studied.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Emphasize</a:t>
            </a:r>
            <a:r>
              <a:rPr lang="en-US" baseline="0" dirty="0"/>
              <a:t> that the analyses </a:t>
            </a:r>
            <a:r>
              <a:rPr lang="en-US" baseline="0" dirty="0" smtClean="0"/>
              <a:t>of data have </a:t>
            </a:r>
            <a:r>
              <a:rPr lang="en-US" dirty="0"/>
              <a:t>very high </a:t>
            </a:r>
            <a:r>
              <a:rPr lang="en-US" dirty="0" smtClean="0"/>
              <a:t>reliability.</a:t>
            </a:r>
            <a:endParaRPr lang="en-US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Highlight the wide consultation done with different stakeholders.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6313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prompt participants on the discussion on the PPST as the new framework for teacher quality and teacher development.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is </a:t>
            </a:r>
            <a:r>
              <a:rPr lang="en-US" dirty="0" smtClean="0"/>
              <a:t>a </a:t>
            </a:r>
            <a:r>
              <a:rPr lang="en-US" dirty="0"/>
              <a:t>title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78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path of the professional development of </a:t>
            </a:r>
            <a:r>
              <a:rPr lang="en-US" b="0" baseline="0" dirty="0" smtClean="0"/>
              <a:t>teachers, as adopted by DepEd.</a:t>
            </a:r>
            <a:endParaRPr lang="en-US" b="1" baseline="0" dirty="0"/>
          </a:p>
          <a:p>
            <a:r>
              <a:rPr lang="en-US" baseline="0" dirty="0"/>
              <a:t> </a:t>
            </a:r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r>
              <a:rPr lang="en-US" b="0" baseline="0" dirty="0"/>
              <a:t>Emphasize </a:t>
            </a:r>
            <a:r>
              <a:rPr lang="en-US" b="0" baseline="0" dirty="0" smtClean="0"/>
              <a:t>that: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Teacher Education Institutions</a:t>
            </a:r>
            <a:r>
              <a:rPr lang="en-US" baseline="0" dirty="0"/>
              <a:t> (TEIs)</a:t>
            </a:r>
            <a:r>
              <a:rPr lang="en-US" dirty="0"/>
              <a:t> have the responsibility to train teachers to become Beginning Teachers, ready for entry in the teaching profession.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Proficient Career Stage is the minimum requirement in the teaching profession.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Teachers are expected to be Proficient within 3 years upon entry in the teaching profession.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COT and SAT are used to gauge</a:t>
            </a:r>
            <a:r>
              <a:rPr lang="en-US" baseline="0" dirty="0"/>
              <a:t> teacher practices and better </a:t>
            </a:r>
            <a:r>
              <a:rPr lang="en-US" dirty="0"/>
              <a:t>target professional development and training.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F0B67-51E8-4661-B31A-BE394A4D64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2569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important features of PPST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Refer participants to page 2 of</a:t>
            </a:r>
            <a:r>
              <a:rPr lang="en-US" baseline="0" dirty="0"/>
              <a:t> the PPST booklet.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Discuss the: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Different </a:t>
            </a:r>
            <a:r>
              <a:rPr lang="en-US" dirty="0"/>
              <a:t>features of the PPST.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Indicators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within Strands for Beginning to Distinguished increase in level complexity and sophistication.</a:t>
            </a:r>
            <a:endParaRPr lang="en-P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47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different Domains of the PPST.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 through the Domains</a:t>
            </a:r>
            <a:r>
              <a:rPr lang="en-US" baseline="0" dirty="0"/>
              <a:t>.</a:t>
            </a:r>
            <a:endParaRPr lang="en-US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Emphasize that Domain 1</a:t>
            </a:r>
            <a:r>
              <a:rPr lang="en-US" baseline="0" dirty="0"/>
              <a:t> (</a:t>
            </a:r>
            <a:r>
              <a:rPr lang="en-US" dirty="0"/>
              <a:t>Content Knowledge and Pedagogy</a:t>
            </a:r>
            <a:r>
              <a:rPr lang="en-US" baseline="0" dirty="0"/>
              <a:t>) reflects an important role of teachers: to teach correct content and </a:t>
            </a:r>
            <a:r>
              <a:rPr lang="en-US" baseline="0" dirty="0" smtClean="0"/>
              <a:t>teaching it correctly and appropriately. </a:t>
            </a:r>
            <a:r>
              <a:rPr lang="en-US" baseline="0" dirty="0"/>
              <a:t>This was not included in NCBTS.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99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</a:t>
            </a:r>
            <a:r>
              <a:rPr lang="en-US" b="0" baseline="0" dirty="0" smtClean="0"/>
              <a:t>emphasize that it is necessary to appreciate how things have changed.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the participants what the cargo is. More likely, they will not be able to identify this as a hard drive because hard drives are now so </a:t>
            </a:r>
            <a:r>
              <a:rPr lang="en-US" dirty="0" smtClean="0"/>
              <a:t>small.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Emphasize </a:t>
            </a:r>
            <a:r>
              <a:rPr lang="en-US" dirty="0"/>
              <a:t>how things change by saying that</a:t>
            </a:r>
            <a:r>
              <a:rPr lang="en-US" baseline="0" dirty="0"/>
              <a:t> in 2015, a flash drive the size of a coin can carry 128GB of space.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9865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</a:t>
            </a:r>
            <a:r>
              <a:rPr lang="en-US" b="0" baseline="0" dirty="0" smtClean="0"/>
              <a:t>the qualities expected of teachers in the PPST.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Emphasize</a:t>
            </a:r>
            <a:r>
              <a:rPr lang="en-US" baseline="0" dirty="0"/>
              <a:t> the </a:t>
            </a:r>
            <a:r>
              <a:rPr lang="en-US" dirty="0"/>
              <a:t>those statement in the rectangular boxes are</a:t>
            </a:r>
            <a:r>
              <a:rPr lang="en-US" baseline="0" dirty="0"/>
              <a:t> the focus of </a:t>
            </a:r>
            <a:r>
              <a:rPr lang="en-US" baseline="0" dirty="0" smtClean="0"/>
              <a:t>PPST, </a:t>
            </a:r>
            <a:r>
              <a:rPr lang="en-US" baseline="0" dirty="0"/>
              <a:t>among others. The statements in circles are the </a:t>
            </a:r>
            <a:r>
              <a:rPr lang="en-US" dirty="0"/>
              <a:t>qualities expected of teachers based on the Domains of the PPST.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0B69B9-1CEE-4E33-AF1F-3DDE725CA1A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7609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a summary of descriptions of the 4 Career Stages.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Put emphasis</a:t>
            </a:r>
            <a:r>
              <a:rPr lang="en-US" baseline="0" dirty="0"/>
              <a:t> on the highlighted </a:t>
            </a:r>
            <a:r>
              <a:rPr lang="en-US" baseline="0"/>
              <a:t>phrases</a:t>
            </a:r>
            <a:r>
              <a:rPr lang="en-US" baseline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44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AAA3A291-E41D-1D4F-8DB8-138DD513728D}" type="slidenum">
              <a:rPr lang="en-US" sz="1200" b="0"/>
              <a:pPr/>
              <a:t>22</a:t>
            </a:fld>
            <a:endParaRPr lang="en-US" sz="1200" b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that the 4 different Career Stages is in a continuum.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Note that: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Teachers </a:t>
            </a:r>
            <a:r>
              <a:rPr lang="en-US" dirty="0"/>
              <a:t>are guided by “sign posts” to keep track of their professional growth along a continuum from “beginning training” to “exemplary practice”. </a:t>
            </a:r>
            <a:endParaRPr lang="en-US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In </a:t>
            </a:r>
            <a:r>
              <a:rPr lang="en-US" dirty="0"/>
              <a:t>particular, teachers are guided in which indicators in the PPST they should work on to advance in the teaching profession.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8436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discuss the continuum in the Career Stages of the PPST.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that: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proficient,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must exhibit Proficient Level of practice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37 Indicators. This is also true for Highly Proficient and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Distinguished.</a:t>
            </a:r>
            <a:endParaRPr lang="en-P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 is not "boxed" in a Career Stage. A teacher may exhibit majority of his/her practice in Indicators for the Beginning Career Stage but may exhibit Proficient or even Highly Proficient of teaching practice on some Indicators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P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979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importance of having Career Stages.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Notes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Emphasize the importance of professional standards (PPST) and the developmental continuum from experts in education (OECD &amp; Darling-Hammond).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39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2CD0E6F2-EA8C-DA44-A705-389E01E1942A}" type="slidenum">
              <a:rPr lang="en-US" sz="1200" b="0"/>
              <a:pPr/>
              <a:t>25</a:t>
            </a:fld>
            <a:endParaRPr lang="en-US" sz="1200" b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</a:t>
            </a:r>
            <a:r>
              <a:rPr lang="en-US" b="0" baseline="0" dirty="0" smtClean="0"/>
              <a:t>implications </a:t>
            </a:r>
            <a:r>
              <a:rPr lang="en-US" b="0" baseline="0" dirty="0"/>
              <a:t>of having Career Stages.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b="1" dirty="0">
                <a:latin typeface="Times" charset="0"/>
                <a:ea typeface="ＭＳ Ｐゴシック" charset="0"/>
                <a:cs typeface="ＭＳ Ｐゴシック" charset="0"/>
              </a:rPr>
              <a:t>Notes to Presenter: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Emphasize the highlighted phrases to show importance of Career Stages </a:t>
            </a:r>
            <a:endParaRPr lang="en-PH" dirty="0">
              <a:effectLst/>
            </a:endParaRPr>
          </a:p>
          <a:p>
            <a:endParaRPr lang="en-US" b="1" dirty="0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969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A1FA96AD-B20A-534E-B9D8-F5A15EF6E93B}" type="slidenum">
              <a:rPr lang="en-US" sz="1200" b="0"/>
              <a:pPr/>
              <a:t>26</a:t>
            </a:fld>
            <a:endParaRPr lang="en-US" sz="1200" b="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</a:t>
            </a:r>
            <a:r>
              <a:rPr lang="en-US" b="0" baseline="0" dirty="0" smtClean="0"/>
              <a:t>implications </a:t>
            </a:r>
            <a:r>
              <a:rPr lang="en-US" b="0" baseline="0" dirty="0"/>
              <a:t>of having Career Stages.</a:t>
            </a:r>
          </a:p>
          <a:p>
            <a:endParaRPr lang="en-US" b="0" baseline="0" dirty="0">
              <a:latin typeface="Times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Times" charset="0"/>
                <a:ea typeface="ＭＳ Ｐゴシック" charset="0"/>
                <a:cs typeface="ＭＳ Ｐゴシック" charset="0"/>
              </a:rPr>
              <a:t>Notes to Presenter: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Emphasize the highlighted phrases to show importance of Career Stages </a:t>
            </a:r>
            <a:endParaRPr lang="en-PH" dirty="0">
              <a:effectLst/>
            </a:endParaRPr>
          </a:p>
          <a:p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6325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2CD0E6F2-EA8C-DA44-A705-389E01E1942A}" type="slidenum">
              <a:rPr lang="en-US" sz="1200" b="0"/>
              <a:pPr/>
              <a:t>27</a:t>
            </a:fld>
            <a:endParaRPr lang="en-US" sz="1200" b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</a:t>
            </a:r>
            <a:r>
              <a:rPr lang="en-US" b="0" baseline="0" dirty="0" smtClean="0"/>
              <a:t>implications </a:t>
            </a:r>
            <a:r>
              <a:rPr lang="en-US" b="0" baseline="0" dirty="0"/>
              <a:t>of having Career Stages.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b="1" dirty="0">
                <a:latin typeface="Times" charset="0"/>
                <a:ea typeface="ＭＳ Ｐゴシック" charset="0"/>
                <a:cs typeface="ＭＳ Ｐゴシック" charset="0"/>
              </a:rPr>
              <a:t>Notes t</a:t>
            </a:r>
            <a:r>
              <a:rPr lang="en-US" b="1" baseline="0" dirty="0">
                <a:latin typeface="Times" charset="0"/>
                <a:ea typeface="ＭＳ Ｐゴシック" charset="0"/>
                <a:cs typeface="ＭＳ Ｐゴシック" charset="0"/>
              </a:rPr>
              <a:t>o the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>
                <a:latin typeface="Times" charset="0"/>
                <a:ea typeface="ＭＳ Ｐゴシック" charset="0"/>
                <a:cs typeface="ＭＳ Ｐゴシック" charset="0"/>
              </a:rPr>
              <a:t>Highlight in the discussion </a:t>
            </a:r>
            <a:r>
              <a:rPr lang="en-US" b="0" baseline="0" dirty="0" err="1">
                <a:latin typeface="Times" charset="0"/>
                <a:ea typeface="ＭＳ Ｐゴシック" charset="0"/>
                <a:cs typeface="ＭＳ Ｐゴシック" charset="0"/>
              </a:rPr>
              <a:t>Usec</a:t>
            </a:r>
            <a:r>
              <a:rPr lang="en-US" b="0" baseline="0" dirty="0">
                <a:latin typeface="Times" charset="0"/>
                <a:ea typeface="ＭＳ Ｐゴシック" charset="0"/>
                <a:cs typeface="ＭＳ Ｐゴシック" charset="0"/>
              </a:rPr>
              <a:t> Jesus Mateo who made the statement.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>
                <a:latin typeface="Times" charset="0"/>
                <a:ea typeface="ＭＳ Ｐゴシック" charset="0"/>
                <a:cs typeface="ＭＳ Ｐゴシック" charset="0"/>
              </a:rPr>
              <a:t>Emphasize the highlighted part of the statement.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>
                <a:latin typeface="Times" charset="0"/>
                <a:ea typeface="ＭＳ Ｐゴシック" charset="0"/>
                <a:cs typeface="ＭＳ Ｐゴシック" charset="0"/>
              </a:rPr>
              <a:t>Emphasize that DepEd must demand CHED to ensure that their curriculum meets the expectation of PPST.</a:t>
            </a:r>
            <a:endParaRPr lang="en-US" b="0" dirty="0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1641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80AB082C-6A98-444E-A862-5E198A1D8164}" type="slidenum">
              <a:rPr lang="en-US" sz="1200" b="0"/>
              <a:pPr/>
              <a:t>28</a:t>
            </a:fld>
            <a:endParaRPr lang="en-US" sz="1200" b="0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</a:t>
            </a:r>
            <a:r>
              <a:rPr lang="en-US" b="0" baseline="0" dirty="0" smtClean="0"/>
              <a:t>implications </a:t>
            </a:r>
            <a:r>
              <a:rPr lang="en-US" b="0" baseline="0" dirty="0"/>
              <a:t>of having Career Stages.</a:t>
            </a:r>
          </a:p>
          <a:p>
            <a:endParaRPr lang="en-US" b="0" baseline="0" dirty="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b="1" baseline="0" dirty="0">
                <a:latin typeface="Times" charset="0"/>
                <a:ea typeface="ＭＳ Ｐゴシック" charset="0"/>
                <a:cs typeface="ＭＳ Ｐゴシック" charset="0"/>
              </a:rPr>
              <a:t>Notes to Presenter: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Emphasize the highlighted phrases to show importance of Career Stages </a:t>
            </a:r>
            <a:endParaRPr lang="en-PH" dirty="0">
              <a:effectLst/>
            </a:endParaRPr>
          </a:p>
          <a:p>
            <a:endParaRPr lang="en-US" b="0" dirty="0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9521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uses of the PPST.</a:t>
            </a:r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baseline="0" dirty="0" smtClean="0"/>
              <a:t>Discuss: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baseline="0" dirty="0" smtClean="0"/>
              <a:t>To </a:t>
            </a:r>
            <a:r>
              <a:rPr lang="en-US" b="0" baseline="0" dirty="0"/>
              <a:t>show the uses of the PPST. The picture shows a multifunctional pencil case which has a space for eraser, calendar, pencil sharpener, pencil/colored pencil, calendar and daily schedule.  Like this multifunctional pencil case, the PPST can be considered a multifunctional tool which can be used as the basis for various HR systems and processes, e.g. teacher professional development, RPMS system, recruitment and selection, and rewards and recognition. </a:t>
            </a:r>
            <a:endParaRPr lang="en-US" b="1" baseline="0" dirty="0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Talk </a:t>
            </a:r>
            <a:r>
              <a:rPr lang="en-US" baseline="0" dirty="0"/>
              <a:t>about your experience as a young learner where having a cute pencil case can be a “status symbol”.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08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prompt participants on D.O. 42, s. </a:t>
            </a:r>
            <a:r>
              <a:rPr lang="en-US" b="0" baseline="0" dirty="0" smtClean="0"/>
              <a:t>2017, </a:t>
            </a:r>
            <a:r>
              <a:rPr lang="en-PH" sz="1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“National Adoption and Implementation of the Philippine Professional Standards for Teachers”.</a:t>
            </a:r>
          </a:p>
          <a:p>
            <a:r>
              <a:rPr lang="en-US" b="0" baseline="0" dirty="0" smtClean="0"/>
              <a:t>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</a:t>
            </a:r>
            <a:r>
              <a:rPr lang="en-US" dirty="0" smtClean="0"/>
              <a:t>is </a:t>
            </a:r>
            <a:r>
              <a:rPr lang="en-US" dirty="0"/>
              <a:t>a title slide.</a:t>
            </a:r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6900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Purpose</a:t>
            </a:r>
            <a:r>
              <a:rPr lang="en-US" b="1" baseline="0" dirty="0"/>
              <a:t> of the slide</a:t>
            </a:r>
            <a:r>
              <a:rPr lang="en-US" baseline="0" dirty="0"/>
              <a:t>:  To show that the RPMS is only one of the many HR systems (a slice of a cake).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/>
              <a:t>Notes to Presenter: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/>
              <a:t>Mention that there are different DepEd systems that can be anchored on the Philippine Professional Standards for Teachers. Other slices include the L&amp;D, RSPI, Rewards and Recognition and other HR systems.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74572-FFA5-7F40-99DF-37C5B216EC4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5603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prompt participants on the different teacher assessment tools based on the PPST.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</a:t>
            </a:r>
            <a:r>
              <a:rPr lang="en-US" dirty="0" smtClean="0"/>
              <a:t>is </a:t>
            </a:r>
            <a:r>
              <a:rPr lang="en-US" dirty="0"/>
              <a:t>a title slide.</a:t>
            </a:r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6093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the Slide: </a:t>
            </a:r>
            <a:r>
              <a:rPr lang="en-US" dirty="0"/>
              <a:t>To show the different</a:t>
            </a:r>
            <a:r>
              <a:rPr lang="en-US" baseline="0" dirty="0"/>
              <a:t> PPST-based RPMS Tools and support materials</a:t>
            </a:r>
          </a:p>
          <a:p>
            <a:endParaRPr lang="en-US" baseline="0" dirty="0"/>
          </a:p>
          <a:p>
            <a:r>
              <a:rPr lang="en-US" b="1" baseline="0" dirty="0"/>
              <a:t>Notes to the Presenter: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Emphasize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PPST is not a rubric and is not a tool to assess teachers’ performance. However, it can be used as a framework upon which teacher support tools can be based.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tools that</a:t>
            </a:r>
            <a:r>
              <a:rPr lang="en-US" sz="1200" b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</a:t>
            </a:r>
            <a:r>
              <a:rPr lang="en-US" sz="12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based on PPST that </a:t>
            </a:r>
            <a:r>
              <a:rPr lang="en-US" sz="1200" b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 be used for teacher assessment</a:t>
            </a:r>
            <a:r>
              <a:rPr lang="en-US" sz="1200" b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the RPMS Tools for Teachers, Classroom Observation Tools and the Self-Assessment Tools. Mention as well as that there is also an electronic version of the SAT and an accompanying manual has been developed.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Manual for RPMS and SAT were developed to help teachers to guide teachers in the RPMS process.</a:t>
            </a:r>
            <a:endParaRPr lang="en-US" sz="1200" b="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538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dirty="0"/>
              <a:t>To Show</a:t>
            </a:r>
            <a:r>
              <a:rPr lang="en-US" b="0" baseline="0" dirty="0"/>
              <a:t> what matters most in top school system.</a:t>
            </a:r>
          </a:p>
          <a:p>
            <a:endParaRPr lang="en-US" b="1" dirty="0"/>
          </a:p>
          <a:p>
            <a:r>
              <a:rPr lang="en-US" b="1" dirty="0"/>
              <a:t>Notes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closing, enumerate</a:t>
            </a:r>
            <a:r>
              <a:rPr lang="en-US" baseline="0" dirty="0"/>
              <a:t> the three things that matter most in top school systems as revealed in McKinsey and Co. (2007) study.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0473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b="1" dirty="0" smtClean="0"/>
              <a:t>Purpose of the Slide: </a:t>
            </a:r>
            <a:r>
              <a:rPr lang="en-PH" b="0" dirty="0" smtClean="0"/>
              <a:t>To ope</a:t>
            </a:r>
            <a:r>
              <a:rPr lang="en-PH" b="0" baseline="0" dirty="0" smtClean="0"/>
              <a:t>n the discussion to questions.</a:t>
            </a:r>
            <a:endParaRPr lang="en-PH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161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present </a:t>
            </a:r>
            <a:r>
              <a:rPr lang="en-US" b="0" baseline="0" dirty="0" smtClean="0"/>
              <a:t>the content of DepEd </a:t>
            </a:r>
            <a:r>
              <a:rPr lang="en-US" b="0" baseline="0" dirty="0"/>
              <a:t>No. 42, s. 2017.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Emphasize</a:t>
            </a:r>
            <a:r>
              <a:rPr lang="en-US" baseline="0" dirty="0"/>
              <a:t> </a:t>
            </a:r>
            <a:r>
              <a:rPr lang="en-US" baseline="0" dirty="0" smtClean="0"/>
              <a:t>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T</a:t>
            </a:r>
            <a:r>
              <a:rPr lang="en-US" dirty="0" smtClean="0"/>
              <a:t>here was a change of framework on teacher quality and teacher development from NCBTS to PPST.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The old framework (NCBTS) is good during its time but because of the recent major development such as the implementation of the K-12 curriculum which was after NCBTS (consequently, not considered in the crafting of the framework),</a:t>
            </a:r>
            <a:r>
              <a:rPr lang="en-US" baseline="0" dirty="0" smtClean="0"/>
              <a:t> there was a prompt to revisit the NCBTS. Hence, the adoption and implementation of the PPST.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Refer to the previous slide about the cargo plane. Things change!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0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</a:t>
            </a:r>
            <a:r>
              <a:rPr lang="en-US" b="0" baseline="0" dirty="0" smtClean="0"/>
              <a:t>explain </a:t>
            </a:r>
            <a:r>
              <a:rPr lang="en-US" b="0" baseline="0" dirty="0"/>
              <a:t>important </a:t>
            </a:r>
            <a:r>
              <a:rPr lang="en-US" b="0" baseline="0" dirty="0" smtClean="0"/>
              <a:t>details </a:t>
            </a:r>
            <a:r>
              <a:rPr lang="en-US" b="0" baseline="0" dirty="0"/>
              <a:t>from D.O. 42, s. 2017.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Put emphasis on the highlighted phrases.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1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</a:t>
            </a:r>
            <a:r>
              <a:rPr lang="en-US" b="0" baseline="0" dirty="0" smtClean="0"/>
              <a:t>explain </a:t>
            </a:r>
            <a:r>
              <a:rPr lang="en-US" b="0" baseline="0" dirty="0"/>
              <a:t>important </a:t>
            </a:r>
            <a:r>
              <a:rPr lang="en-US" b="0" baseline="0" dirty="0" smtClean="0"/>
              <a:t>details from </a:t>
            </a:r>
            <a:r>
              <a:rPr lang="en-US" b="0" baseline="0" dirty="0"/>
              <a:t>D.O. 42, s. 2017.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Discuss 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The </a:t>
            </a:r>
            <a:r>
              <a:rPr lang="en-US" dirty="0"/>
              <a:t>modal "shall" for bullets 1 and 3 is a strong word that indicates PPST </a:t>
            </a:r>
            <a:r>
              <a:rPr lang="en-US" b="1" dirty="0"/>
              <a:t>MUST </a:t>
            </a:r>
            <a:r>
              <a:rPr lang="en-US" b="0" dirty="0"/>
              <a:t>be </a:t>
            </a:r>
            <a:r>
              <a:rPr lang="en-US" dirty="0"/>
              <a:t>"the basis for all learning and development programs" and </a:t>
            </a:r>
            <a:r>
              <a:rPr lang="en-US" b="1" dirty="0"/>
              <a:t>MUST </a:t>
            </a:r>
            <a:r>
              <a:rPr lang="en-US" b="0" dirty="0"/>
              <a:t> be the </a:t>
            </a:r>
            <a:r>
              <a:rPr lang="en-US" dirty="0"/>
              <a:t>"basis for all performance appraisal".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“All” means </a:t>
            </a:r>
            <a:r>
              <a:rPr lang="en-US" b="1" dirty="0"/>
              <a:t>EVERY </a:t>
            </a:r>
            <a:r>
              <a:rPr lang="en-US" b="0" dirty="0"/>
              <a:t>“learning and development programs” and </a:t>
            </a:r>
            <a:r>
              <a:rPr lang="en-US" b="1" dirty="0"/>
              <a:t>EVERY </a:t>
            </a:r>
            <a:r>
              <a:rPr lang="en-US" b="0" dirty="0"/>
              <a:t>“performance appraisal” is aligned with PPST</a:t>
            </a:r>
            <a:r>
              <a:rPr lang="en-US" dirty="0"/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For bullet 2, "can" implies that there is a possibility that PPST will be used for "selection and promotion“. However, alignment on the "selection and promotion" to PPST is </a:t>
            </a:r>
            <a:r>
              <a:rPr lang="en-US" dirty="0" smtClean="0"/>
              <a:t>already on-going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40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</a:t>
            </a:r>
            <a:r>
              <a:rPr lang="en-US" baseline="0" dirty="0"/>
              <a:t>show the general characteristics of the Philippine Professional Standards for Teachers.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aseline="0" dirty="0"/>
          </a:p>
          <a:p>
            <a:r>
              <a:rPr lang="en-US" b="1" dirty="0"/>
              <a:t>Notes to Presenters: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Note </a:t>
            </a:r>
            <a:r>
              <a:rPr lang="en-US" b="0" baseline="0" dirty="0" smtClean="0"/>
              <a:t>that: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baseline="0" dirty="0" smtClean="0"/>
              <a:t>The Professional Standards is </a:t>
            </a:r>
            <a:r>
              <a:rPr lang="en-US" b="0" baseline="0" dirty="0"/>
              <a:t>a </a:t>
            </a:r>
            <a:r>
              <a:rPr lang="en-US" b="1" baseline="0" dirty="0"/>
              <a:t>public statement of accountability </a:t>
            </a:r>
            <a:r>
              <a:rPr lang="en-US" b="0" baseline="0" dirty="0"/>
              <a:t>i.e. it brings out the prestige to teaching profession. At this point, the story of “mag-teacher </a:t>
            </a:r>
            <a:r>
              <a:rPr lang="en-US" b="0" baseline="0" dirty="0" err="1"/>
              <a:t>ka</a:t>
            </a:r>
            <a:r>
              <a:rPr lang="en-US" b="0" baseline="0" dirty="0"/>
              <a:t> </a:t>
            </a:r>
            <a:r>
              <a:rPr lang="en-US" b="0" baseline="0" dirty="0" err="1"/>
              <a:t>na</a:t>
            </a:r>
            <a:r>
              <a:rPr lang="en-US" b="0" baseline="0" dirty="0"/>
              <a:t> </a:t>
            </a:r>
            <a:r>
              <a:rPr lang="en-US" b="0" baseline="0" dirty="0" err="1"/>
              <a:t>lang</a:t>
            </a:r>
            <a:r>
              <a:rPr lang="en-US" b="0" baseline="0" dirty="0"/>
              <a:t>” is usually shared to the audience. With the Professional Standards, the mindset of “mag-teacher </a:t>
            </a:r>
            <a:r>
              <a:rPr lang="en-US" b="0" baseline="0" dirty="0" err="1"/>
              <a:t>ka</a:t>
            </a:r>
            <a:r>
              <a:rPr lang="en-US" b="0" baseline="0" dirty="0"/>
              <a:t> </a:t>
            </a:r>
            <a:r>
              <a:rPr lang="en-US" b="0" baseline="0" dirty="0" err="1"/>
              <a:t>na</a:t>
            </a:r>
            <a:r>
              <a:rPr lang="en-US" b="0" baseline="0" dirty="0"/>
              <a:t> </a:t>
            </a:r>
            <a:r>
              <a:rPr lang="en-US" b="0" baseline="0" dirty="0" err="1"/>
              <a:t>lang</a:t>
            </a:r>
            <a:r>
              <a:rPr lang="en-US" b="0" baseline="0" dirty="0"/>
              <a:t>” will be changed, hopefully, to a question of “kaya </a:t>
            </a:r>
            <a:r>
              <a:rPr lang="en-US" b="0" baseline="0" dirty="0" err="1"/>
              <a:t>mo</a:t>
            </a:r>
            <a:r>
              <a:rPr lang="en-US" b="0" baseline="0" dirty="0"/>
              <a:t> </a:t>
            </a:r>
            <a:r>
              <a:rPr lang="en-US" b="0" baseline="0" dirty="0" err="1"/>
              <a:t>ba</a:t>
            </a:r>
            <a:r>
              <a:rPr lang="en-US" b="0" baseline="0" dirty="0"/>
              <a:t> </a:t>
            </a:r>
            <a:r>
              <a:rPr lang="en-US" b="0" baseline="0" dirty="0" err="1"/>
              <a:t>maging</a:t>
            </a:r>
            <a:r>
              <a:rPr lang="en-US" b="0" baseline="0" dirty="0"/>
              <a:t> teacher</a:t>
            </a:r>
            <a:r>
              <a:rPr lang="en-US" b="0" baseline="0" dirty="0" smtClean="0"/>
              <a:t>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baseline="0" dirty="0" smtClean="0"/>
              <a:t>The PPST is sufficiently </a:t>
            </a:r>
            <a:r>
              <a:rPr lang="en-US" b="0" baseline="0" dirty="0"/>
              <a:t>generic means that the Professional Standards can be used regardless of the specialization and grade/year level.  </a:t>
            </a:r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9B0A53-EA71-5140-A8C9-5FB7C0BF6B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5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show the coverage of consultation with stakeholders in the development and validation of the PPST</a:t>
            </a:r>
            <a:endParaRPr lang="en-US" b="1" baseline="0" dirty="0"/>
          </a:p>
          <a:p>
            <a:r>
              <a:rPr lang="en-US" baseline="0" dirty="0"/>
              <a:t> </a:t>
            </a:r>
          </a:p>
          <a:p>
            <a:r>
              <a:rPr lang="en-US" b="1" baseline="0" dirty="0"/>
              <a:t>Notes to Presenter: </a:t>
            </a:r>
            <a:endParaRPr lang="en-US" b="0" baseline="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mention the different stakeholders</a:t>
            </a:r>
            <a:endParaRPr lang="en-P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emphasis on "over 10,000 pre-service and in-service" different stakeholders</a:t>
            </a:r>
            <a:endParaRPr lang="en-P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emphasis on the coverage: "across all regions"</a:t>
            </a:r>
            <a:endParaRPr lang="en-P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063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b="1" baseline="0" dirty="0"/>
              <a:t> of the Slide: </a:t>
            </a:r>
            <a:r>
              <a:rPr lang="en-US" b="0" baseline="0" dirty="0"/>
              <a:t>To prompt participants on the rationale in the development of the PPST.</a:t>
            </a:r>
            <a:endParaRPr lang="en-US" b="1" baseline="0" dirty="0"/>
          </a:p>
          <a:p>
            <a:endParaRPr lang="en-US" baseline="0" dirty="0"/>
          </a:p>
          <a:p>
            <a:r>
              <a:rPr lang="en-US" b="1" baseline="0" dirty="0"/>
              <a:t>Note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</a:t>
            </a:r>
            <a:r>
              <a:rPr lang="en-US" dirty="0" smtClean="0"/>
              <a:t>is </a:t>
            </a:r>
            <a:r>
              <a:rPr lang="en-US" dirty="0"/>
              <a:t>a title slide.</a:t>
            </a:r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753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623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1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2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0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8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67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356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22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36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43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66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1CD2ED1-5765-4B5F-AB45-46305F379E33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7A0833-CB8F-4A8F-92B7-C46582632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92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8BEA1C44-A462-4098-BD96-A6280C03B95E}"/>
              </a:ext>
            </a:extLst>
          </p:cNvPr>
          <p:cNvGrpSpPr/>
          <p:nvPr/>
        </p:nvGrpSpPr>
        <p:grpSpPr>
          <a:xfrm>
            <a:off x="150038" y="6104484"/>
            <a:ext cx="3177331" cy="787193"/>
            <a:chOff x="128966" y="6072755"/>
            <a:chExt cx="3177331" cy="787193"/>
          </a:xfrm>
        </p:grpSpPr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60786B31-5FD1-4DAD-959C-D2BD034B6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66" y="6235721"/>
              <a:ext cx="1030152" cy="46126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C8572592-E692-4189-A2A6-7D0EDE51C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774" y="6072755"/>
              <a:ext cx="787193" cy="78719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20B93EB2-46B4-485B-9EAD-A76847751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9967" y="6188186"/>
              <a:ext cx="556330" cy="55633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="" xmlns:a16="http://schemas.microsoft.com/office/drawing/2014/main" id="{31F8954E-90BA-4A82-8AD2-8AABDD652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2065" y="6216969"/>
              <a:ext cx="545202" cy="545202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 userDrawn="1"/>
        </p:nvGrpSpPr>
        <p:grpSpPr>
          <a:xfrm>
            <a:off x="0" y="-79443"/>
            <a:ext cx="9161221" cy="836130"/>
            <a:chOff x="0" y="-76605"/>
            <a:chExt cx="9161221" cy="836130"/>
          </a:xfrm>
        </p:grpSpPr>
        <p:grpSp>
          <p:nvGrpSpPr>
            <p:cNvPr id="22" name="Group 21"/>
            <p:cNvGrpSpPr/>
            <p:nvPr/>
          </p:nvGrpSpPr>
          <p:grpSpPr>
            <a:xfrm>
              <a:off x="0" y="-76605"/>
              <a:ext cx="9144000" cy="836130"/>
              <a:chOff x="0" y="-76605"/>
              <a:chExt cx="9144000" cy="836130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0" y="-76605"/>
                <a:ext cx="9144000" cy="836130"/>
                <a:chOff x="0" y="-76605"/>
                <a:chExt cx="9144000" cy="836130"/>
              </a:xfrm>
            </p:grpSpPr>
            <p:sp>
              <p:nvSpPr>
                <p:cNvPr id="26" name="Rectangle 25"/>
                <p:cNvSpPr/>
                <p:nvPr/>
              </p:nvSpPr>
              <p:spPr>
                <a:xfrm>
                  <a:off x="0" y="-1"/>
                  <a:ext cx="9144000" cy="667512"/>
                </a:xfrm>
                <a:prstGeom prst="rect">
                  <a:avLst/>
                </a:prstGeom>
                <a:gradFill flip="none" rotWithShape="1">
                  <a:gsLst>
                    <a:gs pos="4000">
                      <a:srgbClr val="144F8A"/>
                    </a:gs>
                    <a:gs pos="54000">
                      <a:srgbClr val="86BAEE"/>
                    </a:gs>
                    <a:gs pos="100000">
                      <a:srgbClr val="144F8A"/>
                    </a:gs>
                  </a:gsLst>
                  <a:lin ang="0" scaled="1"/>
                  <a:tileRect/>
                </a:gradFill>
                <a:ln w="25400" cap="flat">
                  <a:noFill/>
                  <a:prstDash val="solid"/>
                  <a:round/>
                </a:ln>
                <a:effectLst>
                  <a:outerShdw blurRad="38100" dist="23000" dir="5400000" rotWithShape="0">
                    <a:srgbClr val="000000">
                      <a:alpha val="0"/>
                    </a:srgbClr>
                  </a:outerShdw>
                </a:effectLst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34289" tIns="34289" rIns="34289" bIns="34289" numCol="1" spcCol="38100" rtlCol="0" anchor="ctr">
                  <a:spAutoFit/>
                </a:bodyPr>
                <a:lstStyle/>
                <a:p>
                  <a:pPr defTabSz="342900" hangingPunct="0"/>
                  <a:endParaRPr lang="en-PH" sz="1350">
                    <a:solidFill>
                      <a:srgbClr val="000000"/>
                    </a:solidFill>
                    <a:latin typeface="+mj-lt"/>
                    <a:ea typeface="+mj-ea"/>
                    <a:cs typeface="+mj-cs"/>
                    <a:sym typeface="Helvetica"/>
                  </a:endParaRPr>
                </a:p>
              </p:txBody>
            </p:sp>
            <p:pic>
              <p:nvPicPr>
                <p:cNvPr id="27" name="Picture 4" descr="Related image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85103" y="13656"/>
                  <a:ext cx="1199144" cy="63237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8" name="Parallelogram 27"/>
                <p:cNvSpPr/>
                <p:nvPr/>
              </p:nvSpPr>
              <p:spPr>
                <a:xfrm>
                  <a:off x="1214203" y="4704"/>
                  <a:ext cx="3028013" cy="662807"/>
                </a:xfrm>
                <a:prstGeom prst="parallelogram">
                  <a:avLst>
                    <a:gd name="adj" fmla="val 129034"/>
                  </a:avLst>
                </a:prstGeom>
                <a:solidFill>
                  <a:srgbClr val="144F8A">
                    <a:alpha val="1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Parallelogram 8"/>
                <p:cNvSpPr/>
                <p:nvPr/>
              </p:nvSpPr>
              <p:spPr>
                <a:xfrm rot="2202100">
                  <a:off x="3708529" y="-76605"/>
                  <a:ext cx="2162073" cy="836130"/>
                </a:xfrm>
                <a:custGeom>
                  <a:avLst/>
                  <a:gdLst>
                    <a:gd name="connsiteX0" fmla="*/ 0 w 2444370"/>
                    <a:gd name="connsiteY0" fmla="*/ 602369 h 602369"/>
                    <a:gd name="connsiteX1" fmla="*/ 777261 w 2444370"/>
                    <a:gd name="connsiteY1" fmla="*/ 0 h 602369"/>
                    <a:gd name="connsiteX2" fmla="*/ 2444370 w 2444370"/>
                    <a:gd name="connsiteY2" fmla="*/ 0 h 602369"/>
                    <a:gd name="connsiteX3" fmla="*/ 1667109 w 2444370"/>
                    <a:gd name="connsiteY3" fmla="*/ 602369 h 602369"/>
                    <a:gd name="connsiteX4" fmla="*/ 0 w 2444370"/>
                    <a:gd name="connsiteY4" fmla="*/ 602369 h 602369"/>
                    <a:gd name="connsiteX0" fmla="*/ 0 w 2444370"/>
                    <a:gd name="connsiteY0" fmla="*/ 602369 h 602369"/>
                    <a:gd name="connsiteX1" fmla="*/ 777261 w 2444370"/>
                    <a:gd name="connsiteY1" fmla="*/ 0 h 602369"/>
                    <a:gd name="connsiteX2" fmla="*/ 2444370 w 2444370"/>
                    <a:gd name="connsiteY2" fmla="*/ 0 h 602369"/>
                    <a:gd name="connsiteX3" fmla="*/ 1481346 w 2444370"/>
                    <a:gd name="connsiteY3" fmla="*/ 272639 h 602369"/>
                    <a:gd name="connsiteX4" fmla="*/ 0 w 2444370"/>
                    <a:gd name="connsiteY4" fmla="*/ 602369 h 602369"/>
                    <a:gd name="connsiteX0" fmla="*/ 0 w 2162073"/>
                    <a:gd name="connsiteY0" fmla="*/ 836130 h 836130"/>
                    <a:gd name="connsiteX1" fmla="*/ 777261 w 2162073"/>
                    <a:gd name="connsiteY1" fmla="*/ 233761 h 836130"/>
                    <a:gd name="connsiteX2" fmla="*/ 2162073 w 2162073"/>
                    <a:gd name="connsiteY2" fmla="*/ 0 h 836130"/>
                    <a:gd name="connsiteX3" fmla="*/ 1481346 w 2162073"/>
                    <a:gd name="connsiteY3" fmla="*/ 506400 h 836130"/>
                    <a:gd name="connsiteX4" fmla="*/ 0 w 2162073"/>
                    <a:gd name="connsiteY4" fmla="*/ 836130 h 836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2073" h="836130">
                      <a:moveTo>
                        <a:pt x="0" y="836130"/>
                      </a:moveTo>
                      <a:lnTo>
                        <a:pt x="777261" y="233761"/>
                      </a:lnTo>
                      <a:lnTo>
                        <a:pt x="2162073" y="0"/>
                      </a:lnTo>
                      <a:lnTo>
                        <a:pt x="1481346" y="506400"/>
                      </a:lnTo>
                      <a:lnTo>
                        <a:pt x="0" y="836130"/>
                      </a:lnTo>
                      <a:close/>
                    </a:path>
                  </a:pathLst>
                </a:custGeom>
                <a:solidFill>
                  <a:srgbClr val="144F8A">
                    <a:alpha val="1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Parallelogram 9"/>
                <p:cNvSpPr/>
                <p:nvPr/>
              </p:nvSpPr>
              <p:spPr>
                <a:xfrm rot="2202100">
                  <a:off x="1839037" y="47980"/>
                  <a:ext cx="1864004" cy="571445"/>
                </a:xfrm>
                <a:custGeom>
                  <a:avLst/>
                  <a:gdLst>
                    <a:gd name="connsiteX0" fmla="*/ 0 w 2485854"/>
                    <a:gd name="connsiteY0" fmla="*/ 571445 h 571445"/>
                    <a:gd name="connsiteX1" fmla="*/ 737358 w 2485854"/>
                    <a:gd name="connsiteY1" fmla="*/ 0 h 571445"/>
                    <a:gd name="connsiteX2" fmla="*/ 2485854 w 2485854"/>
                    <a:gd name="connsiteY2" fmla="*/ 0 h 571445"/>
                    <a:gd name="connsiteX3" fmla="*/ 1748496 w 2485854"/>
                    <a:gd name="connsiteY3" fmla="*/ 571445 h 571445"/>
                    <a:gd name="connsiteX4" fmla="*/ 0 w 2485854"/>
                    <a:gd name="connsiteY4" fmla="*/ 571445 h 571445"/>
                    <a:gd name="connsiteX0" fmla="*/ 0 w 2485854"/>
                    <a:gd name="connsiteY0" fmla="*/ 571445 h 571445"/>
                    <a:gd name="connsiteX1" fmla="*/ 737358 w 2485854"/>
                    <a:gd name="connsiteY1" fmla="*/ 0 h 571445"/>
                    <a:gd name="connsiteX2" fmla="*/ 2485854 w 2485854"/>
                    <a:gd name="connsiteY2" fmla="*/ 0 h 571445"/>
                    <a:gd name="connsiteX3" fmla="*/ 1535935 w 2485854"/>
                    <a:gd name="connsiteY3" fmla="*/ 189660 h 571445"/>
                    <a:gd name="connsiteX4" fmla="*/ 0 w 2485854"/>
                    <a:gd name="connsiteY4" fmla="*/ 571445 h 571445"/>
                    <a:gd name="connsiteX0" fmla="*/ 0 w 1864004"/>
                    <a:gd name="connsiteY0" fmla="*/ 571445 h 571445"/>
                    <a:gd name="connsiteX1" fmla="*/ 737358 w 1864004"/>
                    <a:gd name="connsiteY1" fmla="*/ 0 h 571445"/>
                    <a:gd name="connsiteX2" fmla="*/ 1864004 w 1864004"/>
                    <a:gd name="connsiteY2" fmla="*/ 19349 h 571445"/>
                    <a:gd name="connsiteX3" fmla="*/ 1535935 w 1864004"/>
                    <a:gd name="connsiteY3" fmla="*/ 189660 h 571445"/>
                    <a:gd name="connsiteX4" fmla="*/ 0 w 1864004"/>
                    <a:gd name="connsiteY4" fmla="*/ 571445 h 5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4004" h="571445">
                      <a:moveTo>
                        <a:pt x="0" y="571445"/>
                      </a:moveTo>
                      <a:lnTo>
                        <a:pt x="737358" y="0"/>
                      </a:lnTo>
                      <a:lnTo>
                        <a:pt x="1864004" y="19349"/>
                      </a:lnTo>
                      <a:lnTo>
                        <a:pt x="1535935" y="189660"/>
                      </a:lnTo>
                      <a:lnTo>
                        <a:pt x="0" y="571445"/>
                      </a:lnTo>
                      <a:close/>
                    </a:path>
                  </a:pathLst>
                </a:custGeom>
                <a:solidFill>
                  <a:srgbClr val="144F8A">
                    <a:alpha val="1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407806" y="-1"/>
                <a:ext cx="579522" cy="524930"/>
              </a:xfrm>
              <a:prstGeom prst="rect">
                <a:avLst/>
              </a:prstGeom>
            </p:spPr>
          </p:pic>
        </p:grpSp>
        <p:sp>
          <p:nvSpPr>
            <p:cNvPr id="23" name="TextBox 22"/>
            <p:cNvSpPr txBox="1"/>
            <p:nvPr/>
          </p:nvSpPr>
          <p:spPr>
            <a:xfrm>
              <a:off x="8269065" y="488527"/>
              <a:ext cx="8921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bg1"/>
                  </a:solidFill>
                </a:rPr>
                <a:t>RCTQ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668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4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1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97876" y="1828799"/>
            <a:ext cx="8173707" cy="31108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en-US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b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Philippine Professional Standards</a:t>
            </a:r>
            <a:b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for Teachers</a:t>
            </a:r>
            <a:b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03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17853"/>
            <a:ext cx="7886700" cy="981938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Helvetica"/>
                <a:cs typeface="Helvetica"/>
              </a:rPr>
              <a:t>In 2013, RA 10533 (K to 12 Reform) was signed into law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09147"/>
            <a:ext cx="8144972" cy="401888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This prompted the:</a:t>
            </a:r>
          </a:p>
          <a:p>
            <a:pPr marL="0" indent="0">
              <a:buNone/>
            </a:pPr>
            <a:endParaRPr lang="en-US" sz="1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Need to </a:t>
            </a:r>
            <a:r>
              <a:rPr lang="en-US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revisit NCBTS </a:t>
            </a:r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as a Framework for Teacher Quality, and address teacher quality requirements in the K to 12 (e.g., content knowledge and pedagogy, career stages)</a:t>
            </a:r>
          </a:p>
          <a:p>
            <a:pPr marL="0" indent="0">
              <a:buNone/>
            </a:pPr>
            <a:endParaRPr lang="en-US" sz="1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en-US" sz="1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(Work on teacher standards was </a:t>
            </a:r>
            <a:r>
              <a:rPr lang="en-US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approved</a:t>
            </a:r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 by the </a:t>
            </a:r>
            <a:r>
              <a:rPr lang="en-US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Joint Advisory Board </a:t>
            </a:r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chaired by Former Sec Armin Luistro) </a:t>
            </a:r>
            <a:endParaRPr 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456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95130"/>
            <a:ext cx="7886700" cy="956736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Helvetica"/>
                <a:cs typeface="Helvetica"/>
              </a:rPr>
              <a:t>The development of the </a:t>
            </a:r>
            <a:r>
              <a:rPr lang="en-US" sz="3200" dirty="0">
                <a:solidFill>
                  <a:srgbClr val="0000FF"/>
                </a:solidFill>
                <a:latin typeface="Helvetica"/>
                <a:cs typeface="Helvetica"/>
              </a:rPr>
              <a:t>new Professional Standards for Teachers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549" y="1854242"/>
            <a:ext cx="8068011" cy="454379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>
                <a:latin typeface="Helvetica"/>
                <a:cs typeface="Helvetica"/>
              </a:rPr>
              <a:t>A more than three-year, robust </a:t>
            </a:r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quantitative and qualitative </a:t>
            </a:r>
            <a:r>
              <a:rPr lang="en-US" dirty="0">
                <a:latin typeface="Helvetica"/>
                <a:cs typeface="Helvetica"/>
              </a:rPr>
              <a:t>research and development work was undertaken that included, among others:</a:t>
            </a:r>
          </a:p>
          <a:p>
            <a:pPr marL="0" indent="0">
              <a:buNone/>
            </a:pPr>
            <a:endParaRPr lang="en-US" sz="1300" dirty="0">
              <a:latin typeface="Helvetica"/>
              <a:cs typeface="Helvetica"/>
            </a:endParaRPr>
          </a:p>
          <a:p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Wide consultation </a:t>
            </a:r>
            <a:r>
              <a:rPr lang="en-US" dirty="0">
                <a:latin typeface="Helvetica"/>
                <a:cs typeface="Helvetica"/>
              </a:rPr>
              <a:t>with key education stakeholders and thousands of in- and pre- service teachers, principals, supervisors, and teacher educators across the country</a:t>
            </a:r>
          </a:p>
          <a:p>
            <a:pPr marL="0" indent="0">
              <a:buNone/>
            </a:pPr>
            <a:endParaRPr lang="en-US" sz="1300" dirty="0">
              <a:latin typeface="Helvetica"/>
              <a:cs typeface="Helvetica"/>
            </a:endParaRPr>
          </a:p>
          <a:p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Review and analyses </a:t>
            </a:r>
            <a:r>
              <a:rPr lang="en-US" dirty="0">
                <a:latin typeface="Helvetica"/>
                <a:cs typeface="Helvetica"/>
              </a:rPr>
              <a:t>of teacher standards across 42 international jurisdictions, as well as Philippine government and media discourse on teacher quality</a:t>
            </a:r>
          </a:p>
          <a:p>
            <a:pPr marL="0" indent="0">
              <a:buNone/>
            </a:pPr>
            <a:endParaRPr lang="en-US" sz="1300" dirty="0">
              <a:latin typeface="Helvetica"/>
              <a:cs typeface="Helvetica"/>
            </a:endParaRPr>
          </a:p>
          <a:p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National validation </a:t>
            </a:r>
            <a:r>
              <a:rPr lang="en-US" dirty="0">
                <a:latin typeface="Helvetica"/>
                <a:cs typeface="Helvetica"/>
              </a:rPr>
              <a:t>approved by Br. Armin in Feb 2015</a:t>
            </a:r>
          </a:p>
          <a:p>
            <a:pPr marL="0" indent="0">
              <a:buNone/>
            </a:pPr>
            <a:endParaRPr lang="en-US" sz="1500" dirty="0">
              <a:latin typeface="Helvetica"/>
              <a:cs typeface="Helvetica"/>
            </a:endParaRPr>
          </a:p>
          <a:p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Finalization</a:t>
            </a:r>
            <a:r>
              <a:rPr lang="en-US" dirty="0">
                <a:latin typeface="Helvetica"/>
                <a:cs typeface="Helvetica"/>
              </a:rPr>
              <a:t> by the Teacher Education Council (TEC), Regional Directors, Bureau Directors in August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889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7059" y="2161176"/>
            <a:ext cx="4709396" cy="305512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latin typeface="Helvetica" panose="020B0504020202030204" pitchFamily="34" charset="0"/>
              </a:rPr>
              <a:t>“The quality of an education system</a:t>
            </a:r>
          </a:p>
          <a:p>
            <a:pPr marL="0" indent="0" algn="ctr">
              <a:buNone/>
            </a:pPr>
            <a:r>
              <a:rPr lang="en-US" sz="3200" b="1" dirty="0">
                <a:latin typeface="Helvetica" panose="020B0504020202030204" pitchFamily="34" charset="0"/>
              </a:rPr>
              <a:t> cannot exceed </a:t>
            </a:r>
          </a:p>
          <a:p>
            <a:pPr marL="0" indent="0" algn="ctr">
              <a:buNone/>
            </a:pPr>
            <a:r>
              <a:rPr lang="en-US" sz="3200" b="1" dirty="0">
                <a:latin typeface="Helvetica" panose="020B0504020202030204" pitchFamily="34" charset="0"/>
              </a:rPr>
              <a:t>the quality of its </a:t>
            </a:r>
          </a:p>
          <a:p>
            <a:pPr marL="0" indent="0" algn="ctr">
              <a:buNone/>
            </a:pPr>
            <a:r>
              <a:rPr lang="en-US" sz="3200" b="1" dirty="0">
                <a:latin typeface="Helvetica" panose="020B0504020202030204" pitchFamily="34" charset="0"/>
              </a:rPr>
              <a:t>teachers.”</a:t>
            </a:r>
          </a:p>
          <a:p>
            <a:pPr marL="0" indent="0" algn="ctr">
              <a:buNone/>
            </a:pPr>
            <a:r>
              <a:rPr lang="en-US" sz="1800" dirty="0">
                <a:latin typeface="Helvetica" panose="020B0504020202030204" pitchFamily="34" charset="0"/>
              </a:rPr>
              <a:t>(McKinsey and Co., 2007)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59045" y="1001945"/>
            <a:ext cx="5033273" cy="1446550"/>
            <a:chOff x="7096953" y="2810960"/>
            <a:chExt cx="3331916" cy="144655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7096953" y="3371977"/>
              <a:ext cx="3331916" cy="0"/>
            </a:xfrm>
            <a:prstGeom prst="line">
              <a:avLst/>
            </a:prstGeom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/>
            <p:cNvGrpSpPr/>
            <p:nvPr/>
          </p:nvGrpSpPr>
          <p:grpSpPr>
            <a:xfrm>
              <a:off x="8028583" y="2810960"/>
              <a:ext cx="1047001" cy="1446550"/>
              <a:chOff x="9857592" y="596425"/>
              <a:chExt cx="942193" cy="144655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9857592" y="805440"/>
                <a:ext cx="942193" cy="76944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9916072" y="596425"/>
                <a:ext cx="825235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800" b="0" i="0" dirty="0">
                    <a:solidFill>
                      <a:schemeClr val="accent2">
                        <a:lumMod val="75000"/>
                      </a:schemeClr>
                    </a:solidFill>
                    <a:effectLst/>
                    <a:latin typeface="Gotham Bold" charset="0"/>
                    <a:ea typeface="Gotham Bold" charset="0"/>
                    <a:cs typeface="Gotham Bold" charset="0"/>
                  </a:rPr>
                  <a:t>“</a:t>
                </a:r>
                <a:endParaRPr lang="en-US" sz="8800" dirty="0">
                  <a:solidFill>
                    <a:schemeClr val="accent2">
                      <a:lumMod val="75000"/>
                    </a:schemeClr>
                  </a:solidFill>
                  <a:latin typeface="Gotham Bold" charset="0"/>
                  <a:ea typeface="Gotham Bold" charset="0"/>
                  <a:cs typeface="Gotham Bold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2159044" y="5188059"/>
            <a:ext cx="5033273" cy="1446550"/>
            <a:chOff x="7096953" y="5179679"/>
            <a:chExt cx="3331916" cy="144655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7096953" y="5808446"/>
              <a:ext cx="3331916" cy="0"/>
            </a:xfrm>
            <a:prstGeom prst="line">
              <a:avLst/>
            </a:prstGeom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3"/>
            <p:cNvGrpSpPr/>
            <p:nvPr/>
          </p:nvGrpSpPr>
          <p:grpSpPr>
            <a:xfrm>
              <a:off x="8093566" y="5179679"/>
              <a:ext cx="1047001" cy="1446550"/>
              <a:chOff x="9857592" y="596425"/>
              <a:chExt cx="942193" cy="144655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9857592" y="805440"/>
                <a:ext cx="942193" cy="76944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9916072" y="596425"/>
                <a:ext cx="825235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800" dirty="0">
                    <a:solidFill>
                      <a:schemeClr val="accent2">
                        <a:lumMod val="75000"/>
                      </a:schemeClr>
                    </a:solidFill>
                    <a:latin typeface="Gotham Bold" charset="0"/>
                    <a:ea typeface="Gotham Bold" charset="0"/>
                    <a:cs typeface="Gotham Bold" charset="0"/>
                  </a:rPr>
                  <a:t>”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6354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9835"/>
            <a:ext cx="7886700" cy="439551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>
                <a:latin typeface="Helvetica" panose="020B0504020202030204" pitchFamily="34" charset="0"/>
                <a:cs typeface="Helvetica"/>
              </a:rPr>
              <a:t>Professional Standards:</a:t>
            </a:r>
          </a:p>
          <a:p>
            <a:pPr marL="0" indent="0">
              <a:buNone/>
            </a:pPr>
            <a:endParaRPr lang="en-US" dirty="0">
              <a:latin typeface="Helvetica" panose="020B0504020202030204" pitchFamily="34" charset="0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dirty="0">
                <a:latin typeface="Helvetica" panose="020B0504020202030204" pitchFamily="34" charset="0"/>
                <a:cs typeface="Helvetica"/>
              </a:rPr>
              <a:t>Is a</a:t>
            </a:r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 public statement </a:t>
            </a:r>
            <a:r>
              <a:rPr lang="en-US" dirty="0">
                <a:latin typeface="Helvetica" panose="020B0504020202030204" pitchFamily="34" charset="0"/>
                <a:cs typeface="Helvetica"/>
              </a:rPr>
              <a:t>of professional accountability</a:t>
            </a:r>
          </a:p>
          <a:p>
            <a:pPr marL="0" indent="0">
              <a:buNone/>
            </a:pPr>
            <a:endParaRPr lang="en-US" dirty="0">
              <a:latin typeface="Helvetica" panose="020B0504020202030204" pitchFamily="34" charset="0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dirty="0">
                <a:latin typeface="Helvetica" panose="020B0504020202030204" pitchFamily="34" charset="0"/>
                <a:cs typeface="Helvetica"/>
              </a:rPr>
              <a:t>Makes explicit what teachers should</a:t>
            </a:r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 know, be able to do and value in the profession</a:t>
            </a:r>
            <a:endParaRPr lang="en-US" dirty="0">
              <a:solidFill>
                <a:srgbClr val="7030A0"/>
              </a:solidFill>
              <a:latin typeface="Helvetica" panose="020B0504020202030204" pitchFamily="34" charset="0"/>
              <a:cs typeface="Helvetica"/>
            </a:endParaRPr>
          </a:p>
          <a:p>
            <a:pPr>
              <a:buFont typeface="Arial"/>
              <a:buChar char="•"/>
            </a:pPr>
            <a:endParaRPr lang="en-US" dirty="0">
              <a:latin typeface="Helvetica" panose="020B0504020202030204" pitchFamily="34" charset="0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dirty="0">
                <a:latin typeface="Helvetica" panose="020B0504020202030204" pitchFamily="34" charset="0"/>
                <a:cs typeface="Helvetica"/>
              </a:rPr>
              <a:t>Is sufficiently </a:t>
            </a:r>
            <a:r>
              <a:rPr lang="en-US" dirty="0">
                <a:solidFill>
                  <a:srgbClr val="0000FF"/>
                </a:solidFill>
                <a:latin typeface="Helvetica"/>
                <a:cs typeface="Helvetica"/>
              </a:rPr>
              <a:t>generic </a:t>
            </a:r>
            <a:r>
              <a:rPr lang="en-US" dirty="0">
                <a:latin typeface="Helvetica" panose="020B0504020202030204" pitchFamily="34" charset="0"/>
                <a:cs typeface="Helvetica"/>
              </a:rPr>
              <a:t>to represent practice across Grade levels and subject areas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673239"/>
            <a:ext cx="8248650" cy="94297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Helvetica"/>
                <a:cs typeface="Helvetica"/>
              </a:rPr>
              <a:t>Internationally, Teacher Quality is articulated in Professional Standards for Teachers</a:t>
            </a:r>
            <a:endParaRPr lang="en-US" sz="3200" dirty="0">
              <a:solidFill>
                <a:srgbClr val="7030A0"/>
              </a:solidFill>
              <a:latin typeface="Rockwell" panose="020606030202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694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601387"/>
          </a:xfrm>
        </p:spPr>
        <p:txBody>
          <a:bodyPr/>
          <a:lstStyle/>
          <a:p>
            <a: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Development and Validation of the Philippine Professional Standards for Teachers</a:t>
            </a:r>
            <a:endParaRPr lang="en-PH" sz="3200" dirty="0">
              <a:solidFill>
                <a:srgbClr val="0000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33928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/>
          <p:cNvSpPr/>
          <p:nvPr/>
        </p:nvSpPr>
        <p:spPr>
          <a:xfrm>
            <a:off x="1954794" y="1298653"/>
            <a:ext cx="4822647" cy="4723687"/>
          </a:xfrm>
          <a:prstGeom prst="ellipse">
            <a:avLst/>
          </a:prstGeom>
          <a:noFill/>
          <a:ln w="1143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defTabSz="457177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839" y="4465463"/>
            <a:ext cx="1958116" cy="1049805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defTabSz="457177"/>
            <a:r>
              <a:rPr lang="en-PH" sz="16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Feedback from </a:t>
            </a:r>
            <a:r>
              <a:rPr lang="en-PH" sz="160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National Focus Group Workshops (Qualitative</a:t>
            </a:r>
            <a:r>
              <a:rPr lang="en-PH" sz="16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)</a:t>
            </a:r>
            <a:endParaRPr lang="en-PH" sz="160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44634" y="3982355"/>
            <a:ext cx="1483250" cy="1049805"/>
          </a:xfrm>
          <a:prstGeom prst="rect">
            <a:avLst/>
          </a:prstGeom>
          <a:solidFill>
            <a:schemeClr val="bg1"/>
          </a:solidFill>
        </p:spPr>
        <p:txBody>
          <a:bodyPr wrap="square" lIns="64291" tIns="32146" rIns="64291" bIns="32146" rtlCol="0">
            <a:spAutoFit/>
          </a:bodyPr>
          <a:lstStyle/>
          <a:p>
            <a:pPr defTabSz="457177"/>
            <a:r>
              <a:rPr lang="en-PH" sz="16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Psychometric studies of indicators </a:t>
            </a:r>
            <a:r>
              <a:rPr lang="en-PH" sz="160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(Quantitative) </a:t>
            </a:r>
            <a:endParaRPr lang="en-PH" sz="1600" dirty="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2866" y="838006"/>
            <a:ext cx="1914208" cy="1049805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defTabSz="457177"/>
            <a:r>
              <a:rPr lang="en-PH" sz="16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Consultations with </a:t>
            </a:r>
            <a:r>
              <a:rPr lang="en-PH" sz="1600" dirty="0" err="1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DepED</a:t>
            </a:r>
            <a:r>
              <a:rPr lang="en-PH" sz="16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CHED and other key Stakeholders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31138" y="2866170"/>
            <a:ext cx="2853913" cy="1911579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algn="ctr" defTabSz="457177"/>
            <a:r>
              <a:rPr lang="en-US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Work on the Philippine Professional Standards for Teachers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789367" y="747214"/>
            <a:ext cx="2665819" cy="1862821"/>
            <a:chOff x="2043802" y="1373978"/>
            <a:chExt cx="2665819" cy="186282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3886" y="1565297"/>
              <a:ext cx="1425735" cy="1372135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967"/>
            <a:stretch/>
          </p:blipFill>
          <p:spPr>
            <a:xfrm>
              <a:off x="2043802" y="1373978"/>
              <a:ext cx="1457169" cy="126166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508945" y="1864100"/>
              <a:ext cx="1435259" cy="1372699"/>
            </a:xfrm>
            <a:prstGeom prst="roundRect">
              <a:avLst/>
            </a:prstGeom>
            <a:noFill/>
            <a:ln>
              <a:noFill/>
            </a:ln>
          </p:spPr>
        </p:pic>
      </p:grpSp>
      <p:grpSp>
        <p:nvGrpSpPr>
          <p:cNvPr id="7" name="Group 6"/>
          <p:cNvGrpSpPr/>
          <p:nvPr/>
        </p:nvGrpSpPr>
        <p:grpSpPr>
          <a:xfrm>
            <a:off x="454003" y="2226742"/>
            <a:ext cx="2287725" cy="2085843"/>
            <a:chOff x="6053066" y="1859510"/>
            <a:chExt cx="2287725" cy="208584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9544" y="2327673"/>
              <a:ext cx="1441247" cy="1368666"/>
            </a:xfrm>
            <a:prstGeom prst="round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67" r="4062"/>
            <a:stretch/>
          </p:blipFill>
          <p:spPr>
            <a:xfrm>
              <a:off x="6053066" y="1859510"/>
              <a:ext cx="1442587" cy="1419051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25" name="Content Placeholder 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54" r="9611"/>
            <a:stretch/>
          </p:blipFill>
          <p:spPr>
            <a:xfrm>
              <a:off x="6476310" y="2563872"/>
              <a:ext cx="1470940" cy="1381481"/>
            </a:xfrm>
            <a:prstGeom prst="roundRect">
              <a:avLst/>
            </a:prstGeom>
            <a:noFill/>
            <a:ln>
              <a:noFill/>
            </a:ln>
          </p:spPr>
        </p:pic>
      </p:grpSp>
      <p:sp>
        <p:nvSpPr>
          <p:cNvPr id="26" name="TextBox 25"/>
          <p:cNvSpPr txBox="1"/>
          <p:nvPr/>
        </p:nvSpPr>
        <p:spPr>
          <a:xfrm>
            <a:off x="5917371" y="844068"/>
            <a:ext cx="3110513" cy="803584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defTabSz="457177"/>
            <a:r>
              <a:rPr lang="en-PH" sz="16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Lexical and content analyses of Teacher Quality Discourse and International Standards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656144" y="3863974"/>
            <a:ext cx="1882943" cy="1717358"/>
            <a:chOff x="336249" y="3838039"/>
            <a:chExt cx="2200168" cy="1717358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6249" y="3838039"/>
              <a:ext cx="2101771" cy="128656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798" y="4306932"/>
              <a:ext cx="1664619" cy="1248465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5917371" y="1712073"/>
            <a:ext cx="1917549" cy="1529606"/>
            <a:chOff x="4081569" y="5172594"/>
            <a:chExt cx="2035386" cy="1858505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11"/>
            <a:srcRect r="31769" b="22599"/>
            <a:stretch/>
          </p:blipFill>
          <p:spPr>
            <a:xfrm>
              <a:off x="4081569" y="5172594"/>
              <a:ext cx="1815480" cy="1387151"/>
            </a:xfrm>
            <a:prstGeom prst="roundRect">
              <a:avLst/>
            </a:prstGeom>
            <a:ln>
              <a:solidFill>
                <a:srgbClr val="002060"/>
              </a:solidFill>
            </a:ln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5"/>
            <a:stretch/>
          </p:blipFill>
          <p:spPr>
            <a:xfrm>
              <a:off x="4386131" y="5660710"/>
              <a:ext cx="1730824" cy="1370389"/>
            </a:xfrm>
            <a:prstGeom prst="roundRect">
              <a:avLst/>
            </a:prstGeom>
            <a:ln>
              <a:solidFill>
                <a:srgbClr val="002060"/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4756148" y="6022340"/>
            <a:ext cx="2557813" cy="803584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algn="r" defTabSz="457177"/>
            <a:r>
              <a:rPr lang="en-PH" sz="16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Survey of in-service and pre-service teachers, as well as teacher educators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351024" y="5029894"/>
            <a:ext cx="1600050" cy="1543885"/>
            <a:chOff x="-399563" y="4201084"/>
            <a:chExt cx="1861141" cy="1793119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24505" y="4402323"/>
              <a:ext cx="1237073" cy="159188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accent6"/>
              </a:solidFill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-399563" y="4201084"/>
              <a:ext cx="1147877" cy="14639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accent6"/>
              </a:solidFill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187678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96094"/>
            <a:ext cx="899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00FF"/>
                </a:solidFill>
                <a:latin typeface="Helvetica"/>
                <a:cs typeface="Helvetica"/>
              </a:rPr>
              <a:t>Philippine Professional Standards for Teachers as the </a:t>
            </a:r>
            <a:r>
              <a:rPr lang="en-US" sz="3200" b="1" dirty="0">
                <a:solidFill>
                  <a:srgbClr val="0000FF"/>
                </a:solidFill>
                <a:latin typeface="Helvetica"/>
                <a:cs typeface="Helvetica"/>
              </a:rPr>
              <a:t>New</a:t>
            </a:r>
            <a:r>
              <a:rPr lang="en-US" sz="3200" dirty="0">
                <a:solidFill>
                  <a:srgbClr val="0000FF"/>
                </a:solidFill>
                <a:latin typeface="Helvetica"/>
                <a:cs typeface="Helvetica"/>
              </a:rPr>
              <a:t> Framework for</a:t>
            </a:r>
          </a:p>
          <a:p>
            <a:pPr algn="ctr"/>
            <a:r>
              <a:rPr lang="en-US" sz="3200" dirty="0">
                <a:solidFill>
                  <a:srgbClr val="0000FF"/>
                </a:solidFill>
                <a:latin typeface="Helvetica"/>
                <a:cs typeface="Helvetica"/>
              </a:rPr>
              <a:t>Teacher Quality and Teacher Development</a:t>
            </a:r>
          </a:p>
        </p:txBody>
      </p:sp>
    </p:spTree>
    <p:extLst>
      <p:ext uri="{BB962C8B-B14F-4D97-AF65-F5344CB8AC3E}">
        <p14:creationId xmlns:p14="http://schemas.microsoft.com/office/powerpoint/2010/main" val="234400919"/>
      </p:ext>
    </p:extLst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1990187"/>
              </p:ext>
            </p:extLst>
          </p:nvPr>
        </p:nvGraphicFramePr>
        <p:xfrm>
          <a:off x="2092551" y="1531620"/>
          <a:ext cx="6858000" cy="2845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134166" y="2759952"/>
            <a:ext cx="1665739" cy="85180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Recruitment </a:t>
            </a:r>
          </a:p>
          <a:p>
            <a:r>
              <a:rPr lang="en-US" sz="18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Hiring</a:t>
            </a:r>
          </a:p>
        </p:txBody>
      </p:sp>
      <p:sp>
        <p:nvSpPr>
          <p:cNvPr id="16" name="Down Arrow 15"/>
          <p:cNvSpPr/>
          <p:nvPr/>
        </p:nvSpPr>
        <p:spPr>
          <a:xfrm rot="16200000">
            <a:off x="1577465" y="3053089"/>
            <a:ext cx="738629" cy="209151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2760201" y="5260854"/>
            <a:ext cx="6283023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8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 rot="9736">
            <a:off x="7986696" y="3037627"/>
            <a:ext cx="1213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Learning Action Cells</a:t>
            </a:r>
          </a:p>
        </p:txBody>
      </p:sp>
      <p:sp>
        <p:nvSpPr>
          <p:cNvPr id="121" name="Title 1"/>
          <p:cNvSpPr txBox="1">
            <a:spLocks/>
          </p:cNvSpPr>
          <p:nvPr/>
        </p:nvSpPr>
        <p:spPr>
          <a:xfrm>
            <a:off x="3035300" y="1300457"/>
            <a:ext cx="3556000" cy="56608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Career Path</a:t>
            </a:r>
          </a:p>
        </p:txBody>
      </p:sp>
      <p:sp>
        <p:nvSpPr>
          <p:cNvPr id="84" name="Striped Right Arrow 83"/>
          <p:cNvSpPr/>
          <p:nvPr/>
        </p:nvSpPr>
        <p:spPr>
          <a:xfrm>
            <a:off x="2153061" y="5329882"/>
            <a:ext cx="6268466" cy="1006652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Helvetica" panose="020B0604020202020204" pitchFamily="34" charset="0"/>
                <a:cs typeface="Helvetica" panose="020B0604020202020204" pitchFamily="34" charset="0"/>
              </a:rPr>
              <a:t>Classroom Observation Tool &amp; Self-Assessment Tool</a:t>
            </a:r>
          </a:p>
          <a:p>
            <a:pPr algn="ctr"/>
            <a:r>
              <a:rPr lang="en-US" sz="1400" b="1" dirty="0">
                <a:latin typeface="Helvetica" panose="020B0604020202020204" pitchFamily="34" charset="0"/>
                <a:cs typeface="Helvetica" panose="020B0604020202020204" pitchFamily="34" charset="0"/>
              </a:rPr>
              <a:t>Targeted Professional Development and Teacher Training</a:t>
            </a:r>
          </a:p>
        </p:txBody>
      </p:sp>
      <p:sp>
        <p:nvSpPr>
          <p:cNvPr id="100" name="Striped Right Arrow 99"/>
          <p:cNvSpPr/>
          <p:nvPr/>
        </p:nvSpPr>
        <p:spPr>
          <a:xfrm>
            <a:off x="3817019" y="4669125"/>
            <a:ext cx="4879641" cy="937865"/>
          </a:xfrm>
          <a:prstGeom prst="striped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16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Teacher Certification at Career</a:t>
            </a:r>
          </a:p>
          <a:p>
            <a:pPr lvl="0" algn="ctr"/>
            <a:r>
              <a:rPr lang="en-US" sz="16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Stage 2, 3, 4 (?) </a:t>
            </a: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4857899" y="4157811"/>
            <a:ext cx="2393801" cy="60312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Rewards,</a:t>
            </a:r>
          </a:p>
          <a:p>
            <a:r>
              <a:rPr lang="en-US" sz="20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Compensation (?)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1291" y="4760364"/>
            <a:ext cx="1919514" cy="1277257"/>
            <a:chOff x="59205" y="4775200"/>
            <a:chExt cx="1919514" cy="127725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52" b="16308"/>
            <a:stretch/>
          </p:blipFill>
          <p:spPr>
            <a:xfrm>
              <a:off x="59205" y="4775200"/>
              <a:ext cx="1919514" cy="1277257"/>
            </a:xfrm>
            <a:prstGeom prst="rect">
              <a:avLst/>
            </a:prstGeom>
          </p:spPr>
        </p:pic>
        <p:sp>
          <p:nvSpPr>
            <p:cNvPr id="23" name="Text Box 18"/>
            <p:cNvSpPr txBox="1">
              <a:spLocks noChangeArrowheads="1"/>
            </p:cNvSpPr>
            <p:nvPr/>
          </p:nvSpPr>
          <p:spPr bwMode="auto">
            <a:xfrm>
              <a:off x="398848" y="5424648"/>
              <a:ext cx="1275310" cy="5207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Teacher Education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81670" y="3536437"/>
            <a:ext cx="1240853" cy="1193597"/>
            <a:chOff x="114730" y="3613185"/>
            <a:chExt cx="1240853" cy="1193597"/>
          </a:xfrm>
        </p:grpSpPr>
        <p:grpSp>
          <p:nvGrpSpPr>
            <p:cNvPr id="40" name="Group 39"/>
            <p:cNvGrpSpPr/>
            <p:nvPr/>
          </p:nvGrpSpPr>
          <p:grpSpPr>
            <a:xfrm>
              <a:off x="469679" y="3613185"/>
              <a:ext cx="718999" cy="843867"/>
              <a:chOff x="600303" y="3800108"/>
              <a:chExt cx="718999" cy="843867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429" r="8710"/>
              <a:stretch/>
            </p:blipFill>
            <p:spPr>
              <a:xfrm>
                <a:off x="753704" y="3939067"/>
                <a:ext cx="565598" cy="682585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3385" b="29241"/>
              <a:stretch/>
            </p:blipFill>
            <p:spPr>
              <a:xfrm rot="18123679">
                <a:off x="336065" y="4064346"/>
                <a:ext cx="843867" cy="315392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114730" y="4345117"/>
              <a:ext cx="124085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Teacher Entry </a:t>
              </a:r>
            </a:p>
            <a:p>
              <a:pPr algn="ctr"/>
              <a:r>
                <a:rPr lang="en-US" sz="12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Requirement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4208" y="690487"/>
            <a:ext cx="86754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Teacher </a:t>
            </a:r>
            <a:r>
              <a:rPr lang="en-US" sz="28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Professional Development Framework</a:t>
            </a:r>
            <a:endParaRPr lang="en-US" sz="2800" dirty="0">
              <a:solidFill>
                <a:srgbClr val="0000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2838482" y="2811457"/>
            <a:ext cx="5111570" cy="1099750"/>
            <a:chOff x="2777945" y="2880037"/>
            <a:chExt cx="5111570" cy="109975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7889515" y="2880037"/>
              <a:ext cx="0" cy="109975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2777945" y="3979787"/>
              <a:ext cx="511157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V="1">
              <a:off x="6081867" y="3154680"/>
              <a:ext cx="0" cy="82510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 flipV="1">
              <a:off x="2777945" y="3623750"/>
              <a:ext cx="0" cy="35603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/>
          <p:cNvGrpSpPr/>
          <p:nvPr/>
        </p:nvGrpSpPr>
        <p:grpSpPr>
          <a:xfrm>
            <a:off x="3084410" y="3157665"/>
            <a:ext cx="3301500" cy="624222"/>
            <a:chOff x="3023873" y="3226245"/>
            <a:chExt cx="3301500" cy="624222"/>
          </a:xfrm>
        </p:grpSpPr>
        <p:cxnSp>
          <p:nvCxnSpPr>
            <p:cNvPr id="54" name="Straight Connector 53"/>
            <p:cNvCxnSpPr/>
            <p:nvPr/>
          </p:nvCxnSpPr>
          <p:spPr>
            <a:xfrm flipH="1">
              <a:off x="3023873" y="3835416"/>
              <a:ext cx="33015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/>
            <p:cNvGrpSpPr/>
            <p:nvPr/>
          </p:nvGrpSpPr>
          <p:grpSpPr>
            <a:xfrm>
              <a:off x="3023873" y="3226245"/>
              <a:ext cx="3301500" cy="624222"/>
              <a:chOff x="3023873" y="3226245"/>
              <a:chExt cx="3301500" cy="624222"/>
            </a:xfrm>
          </p:grpSpPr>
          <p:cxnSp>
            <p:nvCxnSpPr>
              <p:cNvPr id="56" name="Straight Arrow Connector 55"/>
              <p:cNvCxnSpPr/>
              <p:nvPr/>
            </p:nvCxnSpPr>
            <p:spPr>
              <a:xfrm flipV="1">
                <a:off x="3023873" y="3646609"/>
                <a:ext cx="0" cy="203858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6325373" y="3226245"/>
                <a:ext cx="0" cy="609171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/>
              <p:cNvCxnSpPr/>
              <p:nvPr/>
            </p:nvCxnSpPr>
            <p:spPr>
              <a:xfrm flipV="1">
                <a:off x="4797362" y="3354948"/>
                <a:ext cx="0" cy="480468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7" name="Group 66"/>
              <p:cNvGrpSpPr/>
              <p:nvPr/>
            </p:nvGrpSpPr>
            <p:grpSpPr>
              <a:xfrm>
                <a:off x="3146612" y="3379084"/>
                <a:ext cx="1438088" cy="375068"/>
                <a:chOff x="3146612" y="3379084"/>
                <a:chExt cx="1438088" cy="375068"/>
              </a:xfrm>
            </p:grpSpPr>
            <p:cxnSp>
              <p:nvCxnSpPr>
                <p:cNvPr id="61" name="Straight Connector 60"/>
                <p:cNvCxnSpPr/>
                <p:nvPr/>
              </p:nvCxnSpPr>
              <p:spPr>
                <a:xfrm>
                  <a:off x="4584700" y="3379084"/>
                  <a:ext cx="0" cy="364892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 flipH="1">
                  <a:off x="3146612" y="3754152"/>
                  <a:ext cx="1438088" cy="0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Arrow Connector 70"/>
                <p:cNvCxnSpPr/>
                <p:nvPr/>
              </p:nvCxnSpPr>
              <p:spPr>
                <a:xfrm flipV="1">
                  <a:off x="3146612" y="3642047"/>
                  <a:ext cx="0" cy="101929"/>
                </a:xfrm>
                <a:prstGeom prst="straightConnector1">
                  <a:avLst/>
                </a:prstGeom>
                <a:ln w="19050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TextBox 1"/>
          <p:cNvSpPr txBox="1"/>
          <p:nvPr/>
        </p:nvSpPr>
        <p:spPr>
          <a:xfrm>
            <a:off x="2273300" y="3962400"/>
            <a:ext cx="1384300" cy="120032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Teacher Induction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Program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 </a:t>
            </a:r>
            <a:r>
              <a:rPr lang="en-US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  <a:sym typeface="Wingdings"/>
              </a:rPr>
              <a:t> 2</a:t>
            </a:r>
            <a:endParaRPr lang="en-US" b="1" dirty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="" xmlns:a16="http://schemas.microsoft.com/office/drawing/2014/main" id="{0AC28BDA-06E9-498D-9253-1ABDC5B25E3F}"/>
              </a:ext>
            </a:extLst>
          </p:cNvPr>
          <p:cNvCxnSpPr>
            <a:cxnSpLocks/>
          </p:cNvCxnSpPr>
          <p:nvPr/>
        </p:nvCxnSpPr>
        <p:spPr>
          <a:xfrm flipV="1">
            <a:off x="4402942" y="3299126"/>
            <a:ext cx="0" cy="61208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AE6BE4F-CEC7-4C4A-9C48-B7F72BA12FA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25" y="1912781"/>
            <a:ext cx="820403" cy="97908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64DFE6DE-989B-4CD8-BC7E-409F10B9E00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920" y="3052000"/>
            <a:ext cx="713575" cy="85159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211DBCE8-8990-411F-AFEF-F5914191184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858" y="3012275"/>
            <a:ext cx="713575" cy="8515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2822020-008B-4D5B-80C3-E3B66333A87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7" y="1176727"/>
            <a:ext cx="693677" cy="69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651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1469734-4B1E-4495-8950-6F6F65623F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0" r="1429"/>
          <a:stretch/>
        </p:blipFill>
        <p:spPr>
          <a:xfrm>
            <a:off x="144764" y="851529"/>
            <a:ext cx="8863332" cy="5230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75D16C6-6797-4156-B9D7-CD647F88CD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98" t="1505" r="1429" b="75903"/>
          <a:stretch/>
        </p:blipFill>
        <p:spPr>
          <a:xfrm>
            <a:off x="232261" y="901392"/>
            <a:ext cx="8775835" cy="1181611"/>
          </a:xfrm>
          <a:prstGeom prst="rect">
            <a:avLst/>
          </a:prstGeom>
          <a:ln w="38100">
            <a:solidFill>
              <a:schemeClr val="accent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48A5A461-3522-4C4C-B14D-4F33CE3B54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8" t="24913" r="78167" b="1651"/>
          <a:stretch/>
        </p:blipFill>
        <p:spPr>
          <a:xfrm>
            <a:off x="206505" y="2186302"/>
            <a:ext cx="1802602" cy="3841011"/>
          </a:xfrm>
          <a:prstGeom prst="rect">
            <a:avLst/>
          </a:prstGeom>
          <a:ln w="38100">
            <a:solidFill>
              <a:schemeClr val="accent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7EA1E9B2-580B-4662-869D-FB7B5A6659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25" t="25453" r="1429" b="64421"/>
          <a:stretch/>
        </p:blipFill>
        <p:spPr>
          <a:xfrm>
            <a:off x="2036098" y="2187770"/>
            <a:ext cx="6980995" cy="529601"/>
          </a:xfrm>
          <a:prstGeom prst="rect">
            <a:avLst/>
          </a:prstGeom>
          <a:ln w="38100">
            <a:solidFill>
              <a:schemeClr val="accent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4D13DE43-4B41-4F9C-AA88-04481A28A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909" t="81460" r="1429" b="1237"/>
          <a:stretch/>
        </p:blipFill>
        <p:spPr>
          <a:xfrm>
            <a:off x="2009107" y="5112814"/>
            <a:ext cx="7009974" cy="905021"/>
          </a:xfrm>
          <a:prstGeom prst="rect">
            <a:avLst/>
          </a:prstGeom>
          <a:ln w="38100">
            <a:solidFill>
              <a:schemeClr val="accent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D745AA6-AAC6-42E8-9742-7EADB41292DD}"/>
              </a:ext>
            </a:extLst>
          </p:cNvPr>
          <p:cNvSpPr txBox="1"/>
          <p:nvPr/>
        </p:nvSpPr>
        <p:spPr>
          <a:xfrm>
            <a:off x="3414202" y="606507"/>
            <a:ext cx="2768616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Domains 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54969F34-11D8-477F-A0AB-EB31D75BCFB1}"/>
              </a:ext>
            </a:extLst>
          </p:cNvPr>
          <p:cNvSpPr txBox="1"/>
          <p:nvPr/>
        </p:nvSpPr>
        <p:spPr>
          <a:xfrm>
            <a:off x="1996229" y="3106725"/>
            <a:ext cx="1635971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Strands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8448C881-1129-4377-9D67-1A5822E95044}"/>
              </a:ext>
            </a:extLst>
          </p:cNvPr>
          <p:cNvSpPr txBox="1"/>
          <p:nvPr/>
        </p:nvSpPr>
        <p:spPr>
          <a:xfrm>
            <a:off x="1978236" y="4261795"/>
            <a:ext cx="7060731" cy="8002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Indicators per career stage </a:t>
            </a:r>
          </a:p>
          <a:p>
            <a:pPr algn="ctr"/>
            <a:r>
              <a:rPr lang="en-US" sz="2200" dirty="0">
                <a:latin typeface="Helvetica" panose="020B0604020202020204" pitchFamily="34" charset="0"/>
                <a:cs typeface="Helvetica" panose="020B0604020202020204" pitchFamily="34" charset="0"/>
              </a:rPr>
              <a:t>”concrete, observable, measurable teacher practices”</a:t>
            </a:r>
            <a:endParaRPr lang="en-PH" sz="22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F6FB57FD-0816-40D5-93D9-97D7F59C5B59}"/>
              </a:ext>
            </a:extLst>
          </p:cNvPr>
          <p:cNvSpPr/>
          <p:nvPr/>
        </p:nvSpPr>
        <p:spPr>
          <a:xfrm>
            <a:off x="4429179" y="2710106"/>
            <a:ext cx="4578917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PH" sz="24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 Career Stages:  </a:t>
            </a:r>
            <a:r>
              <a:rPr lang="en-PH" sz="2400" dirty="0">
                <a:latin typeface="Helvetica" panose="020B0604020202020204" pitchFamily="34" charset="0"/>
                <a:cs typeface="Helvetica" panose="020B0604020202020204" pitchFamily="34" charset="0"/>
              </a:rPr>
              <a:t>Descriptions of developmental practice</a:t>
            </a:r>
          </a:p>
        </p:txBody>
      </p:sp>
    </p:spTree>
    <p:extLst>
      <p:ext uri="{BB962C8B-B14F-4D97-AF65-F5344CB8AC3E}">
        <p14:creationId xmlns:p14="http://schemas.microsoft.com/office/powerpoint/2010/main" val="175665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Box 14"/>
          <p:cNvSpPr txBox="1">
            <a:spLocks noChangeArrowheads="1"/>
          </p:cNvSpPr>
          <p:nvPr/>
        </p:nvSpPr>
        <p:spPr bwMode="auto">
          <a:xfrm>
            <a:off x="1732103" y="644312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endParaRPr lang="en-US"/>
          </a:p>
        </p:txBody>
      </p:sp>
      <p:grpSp>
        <p:nvGrpSpPr>
          <p:cNvPr id="93193" name="Group 27"/>
          <p:cNvGrpSpPr>
            <a:grpSpLocks/>
          </p:cNvGrpSpPr>
          <p:nvPr/>
        </p:nvGrpSpPr>
        <p:grpSpPr bwMode="auto">
          <a:xfrm>
            <a:off x="1640496" y="1541248"/>
            <a:ext cx="5715275" cy="5204326"/>
            <a:chOff x="5332928" y="1447800"/>
            <a:chExt cx="2864666" cy="4476578"/>
          </a:xfrm>
        </p:grpSpPr>
        <p:sp>
          <p:nvSpPr>
            <p:cNvPr id="29" name="Rounded Rectangle 28"/>
            <p:cNvSpPr/>
            <p:nvPr/>
          </p:nvSpPr>
          <p:spPr>
            <a:xfrm>
              <a:off x="5341771" y="2285890"/>
              <a:ext cx="2820458" cy="5333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Helvetica" panose="020B0504020202030204" pitchFamily="34" charset="0"/>
                </a:rPr>
                <a:t>2 Learning Environment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5341771" y="2895410"/>
              <a:ext cx="2829300" cy="5333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Helvetica" panose="020B0504020202030204" pitchFamily="34" charset="0"/>
                </a:rPr>
                <a:t>3 Diversity of Learners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5350612" y="3504931"/>
              <a:ext cx="2820458" cy="5333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Helvetica" panose="020B0504020202030204" pitchFamily="34" charset="0"/>
                </a:rPr>
                <a:t>4 Curriculum and Planning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5332929" y="4114451"/>
              <a:ext cx="2829299" cy="5333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Helvetica" panose="020B0504020202030204" pitchFamily="34" charset="0"/>
                </a:rPr>
                <a:t>5 Assessment and Reporting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341770" y="4723971"/>
              <a:ext cx="2838141" cy="5333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Helvetica" panose="020B0504020202030204" pitchFamily="34" charset="0"/>
                </a:rPr>
                <a:t>6 Community Linkages and Professional Engagement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5332928" y="5391048"/>
              <a:ext cx="2864666" cy="5333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Helvetica" panose="020B0504020202030204" pitchFamily="34" charset="0"/>
                </a:rPr>
                <a:t>7 Personal Growth and Professional Development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5341769" y="1447800"/>
              <a:ext cx="2820459" cy="749202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Helvetica" panose="020B0504020202030204" pitchFamily="34" charset="0"/>
                </a:rPr>
                <a:t>1 Content Knowledge and Pedagogy</a:t>
              </a:r>
            </a:p>
          </p:txBody>
        </p:sp>
      </p:grpSp>
      <p:sp>
        <p:nvSpPr>
          <p:cNvPr id="37" name="Rounded Rectangle 36"/>
          <p:cNvSpPr/>
          <p:nvPr/>
        </p:nvSpPr>
        <p:spPr>
          <a:xfrm>
            <a:off x="1587576" y="676080"/>
            <a:ext cx="5715275" cy="86516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Philippine Professional Standards for Teachers</a:t>
            </a:r>
          </a:p>
        </p:txBody>
      </p:sp>
      <p:sp>
        <p:nvSpPr>
          <p:cNvPr id="48" name="Line Callout 1 (No Border) 47"/>
          <p:cNvSpPr/>
          <p:nvPr/>
        </p:nvSpPr>
        <p:spPr>
          <a:xfrm>
            <a:off x="7424050" y="1158661"/>
            <a:ext cx="1466379" cy="4044950"/>
          </a:xfrm>
          <a:prstGeom prst="callout1">
            <a:avLst>
              <a:gd name="adj1" fmla="val 18448"/>
              <a:gd name="adj2" fmla="val 1482"/>
              <a:gd name="adj3" fmla="val 19152"/>
              <a:gd name="adj4" fmla="val -5910"/>
            </a:avLst>
          </a:prstGeom>
          <a:solidFill>
            <a:srgbClr val="FFFF0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Helvetica" panose="020B0504020202030204" pitchFamily="34" charset="0"/>
              </a:rPr>
              <a:t>Central to the K to 12 Reform and places, at the beginning, the importance of teachers knowing their content and knowing how to teach it</a:t>
            </a:r>
            <a:r>
              <a:rPr lang="en-US" sz="1600" dirty="0">
                <a:solidFill>
                  <a:schemeClr val="tx1"/>
                </a:solidFill>
                <a:latin typeface="Helvetica" panose="020B0504020202030204" pitchFamily="34" charset="0"/>
              </a:rPr>
              <a:t>. </a:t>
            </a:r>
          </a:p>
          <a:p>
            <a:pPr algn="ctr">
              <a:defRPr/>
            </a:pPr>
            <a:endParaRPr lang="en-US" sz="900" dirty="0">
              <a:solidFill>
                <a:schemeClr val="tx1"/>
              </a:solidFill>
              <a:latin typeface="Helvetica" panose="020B0504020202030204" pitchFamily="34" charset="0"/>
            </a:endParaRPr>
          </a:p>
        </p:txBody>
      </p:sp>
      <p:sp>
        <p:nvSpPr>
          <p:cNvPr id="93207" name="TextBox 2"/>
          <p:cNvSpPr txBox="1">
            <a:spLocks noChangeArrowheads="1"/>
          </p:cNvSpPr>
          <p:nvPr/>
        </p:nvSpPr>
        <p:spPr bwMode="auto">
          <a:xfrm>
            <a:off x="2963476" y="139487"/>
            <a:ext cx="253100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r>
              <a:rPr lang="en-US" sz="3200" dirty="0">
                <a:solidFill>
                  <a:schemeClr val="bg1"/>
                </a:solidFill>
                <a:latin typeface="Helvetica" charset="0"/>
                <a:cs typeface="Helvetica" charset="0"/>
              </a:rPr>
              <a:t> Domains</a:t>
            </a:r>
          </a:p>
        </p:txBody>
      </p:sp>
    </p:spTree>
    <p:extLst>
      <p:ext uri="{BB962C8B-B14F-4D97-AF65-F5344CB8AC3E}">
        <p14:creationId xmlns:p14="http://schemas.microsoft.com/office/powerpoint/2010/main" val="2993847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ctrTitle"/>
          </p:nvPr>
        </p:nvSpPr>
        <p:spPr>
          <a:xfrm>
            <a:off x="240631" y="1837531"/>
            <a:ext cx="2273300" cy="3308350"/>
          </a:xfrm>
        </p:spPr>
        <p:txBody>
          <a:bodyPr/>
          <a:lstStyle/>
          <a:p>
            <a:r>
              <a:rPr lang="en-US" sz="2800" dirty="0">
                <a:solidFill>
                  <a:srgbClr val="0000FF"/>
                </a:solidFill>
                <a:latin typeface="Helvetica" charset="0"/>
                <a:ea typeface="ＭＳ Ｐゴシック" charset="0"/>
                <a:cs typeface="ＭＳ Ｐゴシック" charset="0"/>
              </a:rPr>
              <a:t>We sometimes forget how much things </a:t>
            </a:r>
            <a:r>
              <a:rPr lang="en-US" sz="2800" dirty="0">
                <a:solidFill>
                  <a:schemeClr val="tx1"/>
                </a:solidFill>
                <a:latin typeface="Helvetica" charset="0"/>
                <a:ea typeface="ＭＳ Ｐゴシック" charset="0"/>
                <a:cs typeface="ＭＳ Ｐゴシック" charset="0"/>
              </a:rPr>
              <a:t>change</a:t>
            </a:r>
            <a:br>
              <a:rPr lang="en-US" sz="2800" dirty="0">
                <a:solidFill>
                  <a:schemeClr val="tx1"/>
                </a:solidFill>
                <a:latin typeface="Helvetica" charset="0"/>
                <a:ea typeface="ＭＳ Ｐゴシック" charset="0"/>
                <a:cs typeface="ＭＳ Ｐゴシック" charset="0"/>
              </a:rPr>
            </a:br>
            <a:r>
              <a:rPr lang="en-US" sz="2800" dirty="0">
                <a:solidFill>
                  <a:srgbClr val="0000FF"/>
                </a:solidFill>
                <a:latin typeface="Helvetica" charset="0"/>
                <a:ea typeface="ＭＳ Ｐゴシック" charset="0"/>
                <a:cs typeface="ＭＳ Ｐゴシック" charset="0"/>
              </a:rPr>
              <a:t>over time</a:t>
            </a:r>
          </a:p>
        </p:txBody>
      </p:sp>
      <p:pic>
        <p:nvPicPr>
          <p:cNvPr id="4" name="Picture 3" descr="Hard Drive:Users:u1:Desktop:21687487_429866154074438_4280071428463846482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387" y="722253"/>
            <a:ext cx="3903161" cy="386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532724" y="967181"/>
            <a:ext cx="2624639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Helvetica" charset="0"/>
                <a:cs typeface="Helvetica" charset="0"/>
              </a:rPr>
              <a:t>This </a:t>
            </a:r>
            <a:r>
              <a:rPr lang="en-US" sz="2400" dirty="0">
                <a:latin typeface="Helvetica" charset="0"/>
                <a:cs typeface="Helvetica" charset="0"/>
              </a:rPr>
              <a:t>is a Cargo Plane in 1956</a:t>
            </a:r>
            <a:r>
              <a:rPr lang="en-US" sz="2800" dirty="0">
                <a:latin typeface="Helvetica" charset="0"/>
                <a:cs typeface="Helvetica" charset="0"/>
              </a:rPr>
              <a:t>. </a:t>
            </a:r>
          </a:p>
          <a:p>
            <a:endParaRPr lang="en-US" sz="2800" dirty="0">
              <a:latin typeface="Helvetica" charset="0"/>
              <a:cs typeface="Helvetica" charset="0"/>
            </a:endParaRPr>
          </a:p>
          <a:p>
            <a:r>
              <a:rPr lang="en-US" sz="2400" dirty="0">
                <a:latin typeface="Helvetica" charset="0"/>
                <a:cs typeface="Helvetica" charset="0"/>
              </a:rPr>
              <a:t>It is transferring a 5MB IBM Hard Drive.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12722" y="4044965"/>
            <a:ext cx="286464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2400" b="0" dirty="0">
                <a:latin typeface="Helvetica" charset="0"/>
                <a:ea typeface="Helvetica" charset="0"/>
                <a:cs typeface="Helvetica" charset="0"/>
              </a:rPr>
              <a:t>In 2015:</a:t>
            </a:r>
          </a:p>
          <a:p>
            <a:r>
              <a:rPr lang="en-US" sz="2400" b="0" dirty="0">
                <a:latin typeface="Helvetica" charset="0"/>
                <a:ea typeface="Helvetica" charset="0"/>
                <a:cs typeface="Helvetica" charset="0"/>
              </a:rPr>
              <a:t>A coin-sized flash drive has a 128GB of space </a:t>
            </a:r>
          </a:p>
          <a:p>
            <a:r>
              <a:rPr lang="en-US" sz="2400" b="0" dirty="0">
                <a:latin typeface="Helvetica" charset="0"/>
                <a:ea typeface="Helvetica" charset="0"/>
                <a:cs typeface="Helvetica" charset="0"/>
              </a:rPr>
              <a:t>(~16 HD movies).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10" y="6261159"/>
            <a:ext cx="9124950" cy="67627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16200" y="625835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latin typeface="Helvetica" charset="0"/>
                <a:ea typeface="Helvetica" charset="0"/>
                <a:cs typeface="Helvetica" charset="0"/>
              </a:rPr>
              <a:t>Source: http://</a:t>
            </a:r>
            <a:r>
              <a:rPr lang="en-US" sz="1200" dirty="0" err="1">
                <a:latin typeface="Helvetica" charset="0"/>
                <a:ea typeface="Helvetica" charset="0"/>
                <a:cs typeface="Helvetica" charset="0"/>
              </a:rPr>
              <a:t>forums.sherdog.com</a:t>
            </a:r>
            <a:r>
              <a:rPr lang="en-US" sz="1200" dirty="0">
                <a:latin typeface="Helvetica" charset="0"/>
                <a:ea typeface="Helvetica" charset="0"/>
                <a:cs typeface="Helvetica" charset="0"/>
              </a:rPr>
              <a:t>/threads/10-mb-hard-drive-from-the-60s-pic-tech-brahs-gtfih.3500915/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67" b="14878"/>
          <a:stretch/>
        </p:blipFill>
        <p:spPr>
          <a:xfrm>
            <a:off x="2318026" y="3868778"/>
            <a:ext cx="3916522" cy="211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3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onut 34"/>
          <p:cNvSpPr/>
          <p:nvPr/>
        </p:nvSpPr>
        <p:spPr>
          <a:xfrm>
            <a:off x="1671315" y="1596572"/>
            <a:ext cx="4396522" cy="4443374"/>
          </a:xfrm>
          <a:prstGeom prst="donut">
            <a:avLst>
              <a:gd name="adj" fmla="val 9719"/>
            </a:avLst>
          </a:prstGeom>
          <a:solidFill>
            <a:schemeClr val="bg1">
              <a:lumMod val="6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069571" y="1574657"/>
            <a:ext cx="1972676" cy="1814210"/>
            <a:chOff x="8564174" y="2324673"/>
            <a:chExt cx="2241691" cy="2063496"/>
          </a:xfrm>
        </p:grpSpPr>
        <p:sp>
          <p:nvSpPr>
            <p:cNvPr id="9" name="Oval 8"/>
            <p:cNvSpPr/>
            <p:nvPr/>
          </p:nvSpPr>
          <p:spPr>
            <a:xfrm>
              <a:off x="8564174" y="2324673"/>
              <a:ext cx="2211223" cy="206349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564174" y="2420169"/>
              <a:ext cx="2241691" cy="18203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Engage in </a:t>
              </a:r>
            </a:p>
            <a:p>
              <a:pPr algn="ctr"/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professional </a:t>
              </a:r>
            </a:p>
            <a:p>
              <a:pPr algn="ctr"/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reflection and assume responsibility for personal </a:t>
              </a:r>
            </a:p>
            <a:p>
              <a:pPr algn="ctr"/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professional </a:t>
              </a:r>
            </a:p>
            <a:p>
              <a:pPr algn="ctr"/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learning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70657" y="1407406"/>
            <a:ext cx="4385564" cy="1238274"/>
            <a:chOff x="3907442" y="316066"/>
            <a:chExt cx="5524611" cy="1457048"/>
          </a:xfrm>
        </p:grpSpPr>
        <p:sp>
          <p:nvSpPr>
            <p:cNvPr id="47" name="Rectangle 46"/>
            <p:cNvSpPr/>
            <p:nvPr/>
          </p:nvSpPr>
          <p:spPr>
            <a:xfrm>
              <a:off x="6573134" y="621467"/>
              <a:ext cx="2858919" cy="115164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Classroom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communication strategies</a:t>
              </a:r>
            </a:p>
          </p:txBody>
        </p:sp>
        <p:cxnSp>
          <p:nvCxnSpPr>
            <p:cNvPr id="53" name="Straight Connector 52"/>
            <p:cNvCxnSpPr>
              <a:stCxn id="47" idx="1"/>
              <a:endCxn id="66" idx="7"/>
            </p:cNvCxnSpPr>
            <p:nvPr/>
          </p:nvCxnSpPr>
          <p:spPr>
            <a:xfrm flipH="1" flipV="1">
              <a:off x="3907442" y="316066"/>
              <a:ext cx="2665692" cy="881225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4570657" y="637073"/>
            <a:ext cx="4385564" cy="978729"/>
            <a:chOff x="4742411" y="2427224"/>
            <a:chExt cx="5524612" cy="1151647"/>
          </a:xfrm>
        </p:grpSpPr>
        <p:sp>
          <p:nvSpPr>
            <p:cNvPr id="48" name="Rectangle 47"/>
            <p:cNvSpPr/>
            <p:nvPr/>
          </p:nvSpPr>
          <p:spPr>
            <a:xfrm>
              <a:off x="6722312" y="2427224"/>
              <a:ext cx="3544711" cy="115164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Strategies for developing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critical and creative thinking skills</a:t>
              </a:r>
            </a:p>
          </p:txBody>
        </p:sp>
        <p:cxnSp>
          <p:nvCxnSpPr>
            <p:cNvPr id="54" name="Straight Connector 53"/>
            <p:cNvCxnSpPr>
              <a:stCxn id="66" idx="7"/>
              <a:endCxn id="48" idx="1"/>
            </p:cNvCxnSpPr>
            <p:nvPr/>
          </p:nvCxnSpPr>
          <p:spPr>
            <a:xfrm flipV="1">
              <a:off x="4742411" y="3003048"/>
              <a:ext cx="1979901" cy="33060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4570657" y="117759"/>
            <a:ext cx="4385563" cy="1289647"/>
            <a:chOff x="-2323333" y="1084227"/>
            <a:chExt cx="5711362" cy="1517496"/>
          </a:xfrm>
        </p:grpSpPr>
        <p:sp>
          <p:nvSpPr>
            <p:cNvPr id="52" name="Rectangle 51"/>
            <p:cNvSpPr/>
            <p:nvPr/>
          </p:nvSpPr>
          <p:spPr>
            <a:xfrm flipH="1">
              <a:off x="-313124" y="1084227"/>
              <a:ext cx="3701153" cy="45631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Knowledge of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research</a:t>
              </a:r>
            </a:p>
          </p:txBody>
        </p:sp>
        <p:cxnSp>
          <p:nvCxnSpPr>
            <p:cNvPr id="55" name="Straight Connector 54"/>
            <p:cNvCxnSpPr>
              <a:stCxn id="66" idx="7"/>
              <a:endCxn id="52" idx="3"/>
            </p:cNvCxnSpPr>
            <p:nvPr/>
          </p:nvCxnSpPr>
          <p:spPr>
            <a:xfrm flipV="1">
              <a:off x="-2323333" y="1312383"/>
              <a:ext cx="2010209" cy="128934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2476777" y="99391"/>
            <a:ext cx="3272312" cy="1054838"/>
            <a:chOff x="3320335" y="28887"/>
            <a:chExt cx="4948403" cy="1241203"/>
          </a:xfrm>
        </p:grpSpPr>
        <p:cxnSp>
          <p:nvCxnSpPr>
            <p:cNvPr id="3" name="Straight Connector 2"/>
            <p:cNvCxnSpPr>
              <a:stCxn id="46" idx="2"/>
              <a:endCxn id="66" idx="0"/>
            </p:cNvCxnSpPr>
            <p:nvPr/>
          </p:nvCxnSpPr>
          <p:spPr>
            <a:xfrm flipH="1">
              <a:off x="5520862" y="1180535"/>
              <a:ext cx="273674" cy="89555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3320335" y="28887"/>
              <a:ext cx="4948403" cy="115164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Use of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Mother Tongue</a:t>
              </a: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, Filipino and English in  teaching and learning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82772" y="2739763"/>
            <a:ext cx="2173449" cy="1323439"/>
            <a:chOff x="5353988" y="842630"/>
            <a:chExt cx="3672964" cy="1417460"/>
          </a:xfrm>
        </p:grpSpPr>
        <p:sp>
          <p:nvSpPr>
            <p:cNvPr id="49" name="Rectangle 48"/>
            <p:cNvSpPr/>
            <p:nvPr/>
          </p:nvSpPr>
          <p:spPr>
            <a:xfrm>
              <a:off x="5830829" y="842630"/>
              <a:ext cx="3196123" cy="141746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Learners’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linguistic</a:t>
              </a: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, cultural, socio-economic and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religious backgrounds</a:t>
              </a:r>
            </a:p>
          </p:txBody>
        </p:sp>
        <p:cxnSp>
          <p:nvCxnSpPr>
            <p:cNvPr id="69" name="Straight Connector 68"/>
            <p:cNvCxnSpPr>
              <a:stCxn id="83" idx="7"/>
              <a:endCxn id="49" idx="1"/>
            </p:cNvCxnSpPr>
            <p:nvPr/>
          </p:nvCxnSpPr>
          <p:spPr>
            <a:xfrm flipV="1">
              <a:off x="5353988" y="1551361"/>
              <a:ext cx="476841" cy="526849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81" name="Group 80"/>
          <p:cNvGrpSpPr/>
          <p:nvPr/>
        </p:nvGrpSpPr>
        <p:grpSpPr>
          <a:xfrm>
            <a:off x="6782772" y="5115839"/>
            <a:ext cx="2173450" cy="1077234"/>
            <a:chOff x="6345051" y="2631931"/>
            <a:chExt cx="2737951" cy="1267555"/>
          </a:xfrm>
        </p:grpSpPr>
        <p:sp>
          <p:nvSpPr>
            <p:cNvPr id="51" name="Rectangle 50"/>
            <p:cNvSpPr/>
            <p:nvPr/>
          </p:nvSpPr>
          <p:spPr>
            <a:xfrm>
              <a:off x="6759061" y="2747840"/>
              <a:ext cx="2323941" cy="115164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Learners from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Indigenous</a:t>
              </a: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 Groups</a:t>
              </a:r>
            </a:p>
          </p:txBody>
        </p:sp>
        <p:cxnSp>
          <p:nvCxnSpPr>
            <p:cNvPr id="78" name="Straight Connector 77"/>
            <p:cNvCxnSpPr>
              <a:stCxn id="51" idx="1"/>
              <a:endCxn id="83" idx="5"/>
            </p:cNvCxnSpPr>
            <p:nvPr/>
          </p:nvCxnSpPr>
          <p:spPr>
            <a:xfrm flipH="1" flipV="1">
              <a:off x="6345051" y="2631931"/>
              <a:ext cx="414010" cy="691732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3028696" y="1154228"/>
            <a:ext cx="1806520" cy="1728810"/>
            <a:chOff x="3488917" y="677526"/>
            <a:chExt cx="2065136" cy="2034251"/>
          </a:xfrm>
        </p:grpSpPr>
        <p:sp>
          <p:nvSpPr>
            <p:cNvPr id="66" name="Oval 65"/>
            <p:cNvSpPr/>
            <p:nvPr/>
          </p:nvSpPr>
          <p:spPr>
            <a:xfrm>
              <a:off x="3488917" y="677526"/>
              <a:ext cx="2065136" cy="203425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28139" y="1050515"/>
              <a:ext cx="1575440" cy="1412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Helvetica" panose="020B0604020202020204" pitchFamily="34" charset="0"/>
                  <a:cs typeface="Helvetica" panose="020B0604020202020204" pitchFamily="34" charset="0"/>
                </a:rPr>
                <a:t>Know what to teach and how to teach it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872108" y="1911395"/>
            <a:ext cx="1639352" cy="1728812"/>
            <a:chOff x="3488917" y="677526"/>
            <a:chExt cx="2065136" cy="2034251"/>
          </a:xfrm>
        </p:grpSpPr>
        <p:sp>
          <p:nvSpPr>
            <p:cNvPr id="71" name="Oval 70"/>
            <p:cNvSpPr/>
            <p:nvPr/>
          </p:nvSpPr>
          <p:spPr>
            <a:xfrm>
              <a:off x="3488917" y="677526"/>
              <a:ext cx="2065136" cy="203425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621695" y="977008"/>
              <a:ext cx="1824269" cy="141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Helvetica" panose="020B0604020202020204" pitchFamily="34" charset="0"/>
                  <a:cs typeface="Helvetica" panose="020B0604020202020204" pitchFamily="34" charset="0"/>
                </a:rPr>
                <a:t>Maintain a learning-focused environment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360779" y="3640207"/>
            <a:ext cx="1665968" cy="1728812"/>
            <a:chOff x="3455388" y="677526"/>
            <a:chExt cx="2098665" cy="2034251"/>
          </a:xfrm>
        </p:grpSpPr>
        <p:sp>
          <p:nvSpPr>
            <p:cNvPr id="83" name="Oval 82"/>
            <p:cNvSpPr/>
            <p:nvPr/>
          </p:nvSpPr>
          <p:spPr>
            <a:xfrm>
              <a:off x="3455388" y="677526"/>
              <a:ext cx="2098665" cy="203425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676546" y="1028242"/>
              <a:ext cx="1672493" cy="1086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Helvetica" panose="020B0604020202020204" pitchFamily="34" charset="0"/>
                  <a:cs typeface="Helvetica" panose="020B0604020202020204" pitchFamily="34" charset="0"/>
                </a:rPr>
                <a:t>Respond to learner diversity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18403" y="3402575"/>
            <a:ext cx="1755186" cy="1728812"/>
            <a:chOff x="3591936" y="677526"/>
            <a:chExt cx="1962117" cy="2034251"/>
          </a:xfrm>
        </p:grpSpPr>
        <p:sp>
          <p:nvSpPr>
            <p:cNvPr id="93" name="Oval 92"/>
            <p:cNvSpPr/>
            <p:nvPr/>
          </p:nvSpPr>
          <p:spPr>
            <a:xfrm>
              <a:off x="3591936" y="677526"/>
              <a:ext cx="1962117" cy="203425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661544" y="851114"/>
              <a:ext cx="1672493" cy="1846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Establish community relationships and uphold professional ethics</a:t>
              </a: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782772" y="3893387"/>
            <a:ext cx="2173450" cy="1226880"/>
            <a:chOff x="6147559" y="3390808"/>
            <a:chExt cx="2978374" cy="1443637"/>
          </a:xfrm>
        </p:grpSpPr>
        <p:sp>
          <p:nvSpPr>
            <p:cNvPr id="50" name="Rectangle 49"/>
            <p:cNvSpPr/>
            <p:nvPr/>
          </p:nvSpPr>
          <p:spPr>
            <a:xfrm>
              <a:off x="6572640" y="3682801"/>
              <a:ext cx="2553293" cy="115164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Learners in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difficult circumstances</a:t>
              </a:r>
            </a:p>
          </p:txBody>
        </p:sp>
        <p:cxnSp>
          <p:nvCxnSpPr>
            <p:cNvPr id="118" name="Straight Connector 117"/>
            <p:cNvCxnSpPr>
              <a:stCxn id="50" idx="1"/>
              <a:endCxn id="83" idx="7"/>
            </p:cNvCxnSpPr>
            <p:nvPr/>
          </p:nvCxnSpPr>
          <p:spPr>
            <a:xfrm flipH="1" flipV="1">
              <a:off x="6147559" y="3390808"/>
              <a:ext cx="425081" cy="867816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669962" y="3075443"/>
            <a:ext cx="23777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PH" sz="2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What qualities are expected of teachers based on these Domains of the PPST? </a:t>
            </a:r>
            <a:endParaRPr lang="en-US" sz="2000" dirty="0">
              <a:solidFill>
                <a:srgbClr val="0000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156611" y="523082"/>
            <a:ext cx="3775345" cy="978729"/>
            <a:chOff x="-6636798" y="2220311"/>
            <a:chExt cx="7055056" cy="1151647"/>
          </a:xfrm>
        </p:grpSpPr>
        <p:sp>
          <p:nvSpPr>
            <p:cNvPr id="58" name="Rectangle 57"/>
            <p:cNvSpPr/>
            <p:nvPr/>
          </p:nvSpPr>
          <p:spPr>
            <a:xfrm flipH="1">
              <a:off x="-6636798" y="2220311"/>
              <a:ext cx="3887476" cy="115164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Helvetica" panose="020B0604020202020204" pitchFamily="34" charset="0"/>
                  <a:cs typeface="Helvetica" panose="020B0604020202020204" pitchFamily="34" charset="0"/>
                </a:rPr>
                <a:t>Strategies for promoting </a:t>
              </a:r>
              <a:r>
                <a:rPr lang="en-US" sz="1600" dirty="0">
                  <a:solidFill>
                    <a:srgbClr val="0000FF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literacy and numeracy</a:t>
              </a:r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59" name="Straight Connector 58"/>
            <p:cNvCxnSpPr>
              <a:stCxn id="58" idx="1"/>
              <a:endCxn id="66" idx="0"/>
            </p:cNvCxnSpPr>
            <p:nvPr/>
          </p:nvCxnSpPr>
          <p:spPr>
            <a:xfrm>
              <a:off x="-2749322" y="2796135"/>
              <a:ext cx="3167580" cy="16683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2033668" y="4804253"/>
            <a:ext cx="1782323" cy="1728813"/>
            <a:chOff x="3488917" y="677526"/>
            <a:chExt cx="2065136" cy="2034252"/>
          </a:xfrm>
        </p:grpSpPr>
        <p:sp>
          <p:nvSpPr>
            <p:cNvPr id="90" name="Oval 89"/>
            <p:cNvSpPr/>
            <p:nvPr/>
          </p:nvSpPr>
          <p:spPr>
            <a:xfrm>
              <a:off x="3488917" y="677526"/>
              <a:ext cx="2065136" cy="203425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703126" y="828582"/>
              <a:ext cx="1672493" cy="188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Use a variety of assessment tools to inform and enhance the teaching and learning process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978736" y="4797613"/>
            <a:ext cx="1776284" cy="1728812"/>
            <a:chOff x="3488917" y="677526"/>
            <a:chExt cx="2237633" cy="2034251"/>
          </a:xfrm>
        </p:grpSpPr>
        <p:sp>
          <p:nvSpPr>
            <p:cNvPr id="87" name="Oval 86"/>
            <p:cNvSpPr/>
            <p:nvPr/>
          </p:nvSpPr>
          <p:spPr>
            <a:xfrm>
              <a:off x="3488917" y="677526"/>
              <a:ext cx="2237633" cy="203425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736865" y="966057"/>
              <a:ext cx="1672493" cy="141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Helvetica" panose="020B0604020202020204" pitchFamily="34" charset="0"/>
                  <a:cs typeface="Helvetica" panose="020B0604020202020204" pitchFamily="34" charset="0"/>
                </a:rPr>
                <a:t>Plan and design effective instruction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303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747427" y="5548102"/>
            <a:ext cx="8229550" cy="9738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10458" y="81077"/>
            <a:ext cx="68942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4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What are the four Career Stages of the PPST?</a:t>
            </a:r>
            <a:r>
              <a:rPr lang="en-US" sz="24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en-US" sz="24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04686" y="5340663"/>
            <a:ext cx="348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44914" y="5585681"/>
            <a:ext cx="6850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Teachers who have </a:t>
            </a:r>
            <a:r>
              <a:rPr lang="en-US" b="1" dirty="0">
                <a:solidFill>
                  <a:srgbClr val="0000FF"/>
                </a:solidFill>
                <a:latin typeface="Helvetica" charset="0"/>
                <a:ea typeface="Helvetica" charset="0"/>
                <a:cs typeface="Helvetica" charset="0"/>
              </a:rPr>
              <a:t>gained the qualifications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recognized for entry into the teaching profession and need support from more experienced colleagues. </a:t>
            </a:r>
            <a:endParaRPr lang="en-US" dirty="0">
              <a:effectLst/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188120" y="4072555"/>
            <a:ext cx="62047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effectLst/>
              <a:latin typeface="Gotham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87986" y="5127188"/>
            <a:ext cx="7688992" cy="4135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1824954" y="5149297"/>
            <a:ext cx="6886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BEGINNING (Career Stage 4)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184765" y="5072201"/>
            <a:ext cx="1538408" cy="1538408"/>
            <a:chOff x="874645" y="4072037"/>
            <a:chExt cx="1153780" cy="1153780"/>
          </a:xfrm>
          <a:solidFill>
            <a:schemeClr val="accent2"/>
          </a:solidFill>
        </p:grpSpPr>
        <p:sp>
          <p:nvSpPr>
            <p:cNvPr id="46" name="Oval 45"/>
            <p:cNvSpPr/>
            <p:nvPr/>
          </p:nvSpPr>
          <p:spPr>
            <a:xfrm>
              <a:off x="874645" y="4072037"/>
              <a:ext cx="1153780" cy="115378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77363" y="4387066"/>
              <a:ext cx="348343" cy="5770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1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03545" y="3643488"/>
            <a:ext cx="8266284" cy="1538408"/>
            <a:chOff x="703545" y="3628974"/>
            <a:chExt cx="8266284" cy="1538408"/>
          </a:xfrm>
        </p:grpSpPr>
        <p:sp>
          <p:nvSpPr>
            <p:cNvPr id="34" name="Rectangle 33"/>
            <p:cNvSpPr/>
            <p:nvPr/>
          </p:nvSpPr>
          <p:spPr>
            <a:xfrm>
              <a:off x="1553029" y="4146687"/>
              <a:ext cx="7416800" cy="97381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824954" y="3725773"/>
              <a:ext cx="7144875" cy="41355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554466" y="3747882"/>
              <a:ext cx="61503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PROFICIENT (Career Stage 2)</a:t>
              </a: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703545" y="3628974"/>
              <a:ext cx="1538408" cy="1538408"/>
              <a:chOff x="874645" y="4072037"/>
              <a:chExt cx="1153780" cy="1153780"/>
            </a:xfrm>
            <a:solidFill>
              <a:schemeClr val="accent6"/>
            </a:solidFill>
          </p:grpSpPr>
          <p:sp>
            <p:nvSpPr>
              <p:cNvPr id="38" name="Oval 37"/>
              <p:cNvSpPr/>
              <p:nvPr/>
            </p:nvSpPr>
            <p:spPr>
              <a:xfrm>
                <a:off x="874645" y="4072037"/>
                <a:ext cx="1153780" cy="1153780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277363" y="4387066"/>
                <a:ext cx="348343" cy="76944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chemeClr val="bg1"/>
                    </a:solidFill>
                    <a:latin typeface="Helvetica" charset="0"/>
                    <a:ea typeface="Helvetica" charset="0"/>
                    <a:cs typeface="Helvetica" charset="0"/>
                  </a:rPr>
                  <a:t>2</a:t>
                </a:r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2402009" y="4295641"/>
              <a:ext cx="65095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Helvetica" charset="0"/>
                  <a:ea typeface="Helvetica" charset="0"/>
                  <a:cs typeface="Helvetica" charset="0"/>
                </a:rPr>
                <a:t>Teachers who </a:t>
              </a:r>
              <a:r>
                <a:rPr lang="en-US" b="1" dirty="0">
                  <a:solidFill>
                    <a:srgbClr val="0000FF"/>
                  </a:solidFill>
                  <a:latin typeface="Helvetica" charset="0"/>
                  <a:ea typeface="Helvetica" charset="0"/>
                  <a:cs typeface="Helvetica" charset="0"/>
                </a:rPr>
                <a:t>independently apply </a:t>
              </a:r>
              <a:r>
                <a:rPr lang="en-US" dirty="0">
                  <a:latin typeface="Helvetica" charset="0"/>
                  <a:ea typeface="Helvetica" charset="0"/>
                  <a:cs typeface="Helvetica" charset="0"/>
                </a:rPr>
                <a:t>teaching principles and strategies skills vital to the teaching and learning process.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287985" y="2261664"/>
            <a:ext cx="7681844" cy="1538408"/>
            <a:chOff x="1287985" y="2261664"/>
            <a:chExt cx="7681844" cy="1538408"/>
          </a:xfrm>
        </p:grpSpPr>
        <p:sp>
          <p:nvSpPr>
            <p:cNvPr id="26" name="Rectangle 25"/>
            <p:cNvSpPr/>
            <p:nvPr/>
          </p:nvSpPr>
          <p:spPr>
            <a:xfrm>
              <a:off x="2328743" y="2761586"/>
              <a:ext cx="6641086" cy="97381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328743" y="2340672"/>
              <a:ext cx="6641086" cy="4135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65714" y="2362781"/>
              <a:ext cx="58826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HIGHLY PROFICIENT (Career Stage 3)</a:t>
              </a: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1287985" y="2261664"/>
              <a:ext cx="1538408" cy="1538408"/>
              <a:chOff x="874645" y="4072037"/>
              <a:chExt cx="1153780" cy="1153780"/>
            </a:xfrm>
            <a:solidFill>
              <a:schemeClr val="accent1"/>
            </a:solidFill>
          </p:grpSpPr>
          <p:sp>
            <p:nvSpPr>
              <p:cNvPr id="30" name="Oval 29"/>
              <p:cNvSpPr/>
              <p:nvPr/>
            </p:nvSpPr>
            <p:spPr>
              <a:xfrm>
                <a:off x="874645" y="4072037"/>
                <a:ext cx="1153780" cy="1153780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277363" y="4387066"/>
                <a:ext cx="348343" cy="57706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chemeClr val="bg1"/>
                    </a:solidFill>
                    <a:latin typeface="Helvetica" charset="0"/>
                    <a:ea typeface="Helvetica" charset="0"/>
                    <a:cs typeface="Helvetica" charset="0"/>
                  </a:rPr>
                  <a:t>3</a:t>
                </a:r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2865713" y="2786828"/>
              <a:ext cx="604584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Helvetica" charset="0"/>
                  <a:ea typeface="Helvetica" charset="0"/>
                  <a:cs typeface="Helvetica" charset="0"/>
                </a:rPr>
                <a:t>Teachers who </a:t>
              </a:r>
              <a:r>
                <a:rPr lang="en-US" b="1" dirty="0">
                  <a:solidFill>
                    <a:srgbClr val="0000FF"/>
                  </a:solidFill>
                  <a:latin typeface="Helvetica" charset="0"/>
                  <a:ea typeface="Helvetica" charset="0"/>
                  <a:cs typeface="Helvetica" charset="0"/>
                </a:rPr>
                <a:t>consistently display </a:t>
              </a:r>
              <a:r>
                <a:rPr lang="en-US" dirty="0">
                  <a:latin typeface="Helvetica" charset="0"/>
                  <a:ea typeface="Helvetica" charset="0"/>
                  <a:cs typeface="Helvetica" charset="0"/>
                </a:rPr>
                <a:t>a high level of performance in their teaching practice, </a:t>
              </a:r>
              <a:r>
                <a:rPr lang="en-US" b="1" dirty="0">
                  <a:solidFill>
                    <a:srgbClr val="0000FF"/>
                  </a:solidFill>
                  <a:latin typeface="Helvetica" charset="0"/>
                  <a:ea typeface="Helvetica" charset="0"/>
                  <a:cs typeface="Helvetica" charset="0"/>
                </a:rPr>
                <a:t>mentor colleagues </a:t>
              </a:r>
              <a:r>
                <a:rPr lang="en-US" dirty="0">
                  <a:latin typeface="Helvetica" charset="0"/>
                  <a:ea typeface="Helvetica" charset="0"/>
                  <a:cs typeface="Helvetica" charset="0"/>
                </a:rPr>
                <a:t>and work collegially with other staff.</a:t>
              </a:r>
              <a:endParaRPr lang="en-US" dirty="0">
                <a:effectLst/>
                <a:latin typeface="Helvetica" charset="0"/>
                <a:ea typeface="Helvetica" charset="0"/>
                <a:cs typeface="Helvetica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723173" y="856977"/>
            <a:ext cx="7261169" cy="1538408"/>
            <a:chOff x="1723173" y="856977"/>
            <a:chExt cx="7261169" cy="1538408"/>
          </a:xfrm>
        </p:grpSpPr>
        <p:grpSp>
          <p:nvGrpSpPr>
            <p:cNvPr id="51" name="Group 50"/>
            <p:cNvGrpSpPr/>
            <p:nvPr/>
          </p:nvGrpSpPr>
          <p:grpSpPr>
            <a:xfrm>
              <a:off x="1723173" y="856977"/>
              <a:ext cx="7246656" cy="1538408"/>
              <a:chOff x="1723173" y="886005"/>
              <a:chExt cx="7246656" cy="1538408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328743" y="1385128"/>
                <a:ext cx="6641086" cy="973811"/>
              </a:xfrm>
              <a:prstGeom prst="rect">
                <a:avLst/>
              </a:prstGeom>
              <a:solidFill>
                <a:srgbClr val="FF97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02009" y="964214"/>
                <a:ext cx="6567820" cy="41355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403446" y="986323"/>
                <a:ext cx="53013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  <a:latin typeface="Helvetica" charset="0"/>
                    <a:ea typeface="Helvetica" charset="0"/>
                    <a:cs typeface="Helvetica" charset="0"/>
                  </a:rPr>
                  <a:t>DISTINGUISHED (Career Stage 4)</a:t>
                </a:r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1723173" y="886005"/>
                <a:ext cx="1538408" cy="1538408"/>
                <a:chOff x="874645" y="4072037"/>
                <a:chExt cx="1153780" cy="1153780"/>
              </a:xfrm>
              <a:solidFill>
                <a:srgbClr val="FF0000"/>
              </a:solidFill>
            </p:grpSpPr>
            <p:sp>
              <p:nvSpPr>
                <p:cNvPr id="23" name="Oval 22"/>
                <p:cNvSpPr/>
                <p:nvPr/>
              </p:nvSpPr>
              <p:spPr>
                <a:xfrm>
                  <a:off x="874645" y="4072037"/>
                  <a:ext cx="1153780" cy="1153780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1277363" y="4387066"/>
                  <a:ext cx="348343" cy="577068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400" b="1" dirty="0">
                      <a:solidFill>
                        <a:schemeClr val="bg1"/>
                      </a:solidFill>
                      <a:latin typeface="Helvetica" charset="0"/>
                      <a:ea typeface="Helvetica" charset="0"/>
                      <a:cs typeface="Helvetica" charset="0"/>
                    </a:rPr>
                    <a:t>4</a:t>
                  </a:r>
                </a:p>
              </p:txBody>
            </p:sp>
          </p:grpSp>
        </p:grpSp>
        <p:sp>
          <p:nvSpPr>
            <p:cNvPr id="25" name="Rectangle 24"/>
            <p:cNvSpPr/>
            <p:nvPr/>
          </p:nvSpPr>
          <p:spPr>
            <a:xfrm>
              <a:off x="3344693" y="1370401"/>
              <a:ext cx="56396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Helvetica" charset="0"/>
                  <a:ea typeface="Helvetica" charset="0"/>
                  <a:cs typeface="Helvetica" charset="0"/>
                </a:rPr>
                <a:t>Teachers who </a:t>
              </a:r>
              <a:r>
                <a:rPr lang="en-US" b="1" dirty="0">
                  <a:solidFill>
                    <a:srgbClr val="0000FF"/>
                  </a:solidFill>
                  <a:latin typeface="Helvetica" charset="0"/>
                  <a:ea typeface="Helvetica" charset="0"/>
                  <a:cs typeface="Helvetica" charset="0"/>
                </a:rPr>
                <a:t>embody the highest standards for teaching</a:t>
              </a:r>
              <a:r>
                <a:rPr lang="en-US" dirty="0">
                  <a:latin typeface="Helvetica" charset="0"/>
                  <a:ea typeface="Helvetica" charset="0"/>
                  <a:cs typeface="Helvetica" charset="0"/>
                </a:rPr>
                <a:t> grounded in global best practice and lead colleagues in promoting quality teaching and learning.</a:t>
              </a:r>
              <a:endParaRPr lang="en-US" dirty="0">
                <a:effectLst/>
                <a:latin typeface="Helvetica" charset="0"/>
                <a:ea typeface="Helvetica" charset="0"/>
                <a:cs typeface="Helvetica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126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6"/>
          <p:cNvSpPr txBox="1">
            <a:spLocks noChangeArrowheads="1"/>
          </p:cNvSpPr>
          <p:nvPr/>
        </p:nvSpPr>
        <p:spPr bwMode="auto">
          <a:xfrm>
            <a:off x="532775" y="1270685"/>
            <a:ext cx="86058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r>
              <a:rPr lang="en-AU" sz="2400" b="0" dirty="0">
                <a:latin typeface="Helvetica" charset="0"/>
              </a:rPr>
              <a:t>Teacher professional growth can be represented by:</a:t>
            </a:r>
          </a:p>
          <a:p>
            <a:endParaRPr lang="en-AU" sz="2400" b="0" dirty="0">
              <a:latin typeface="Helvetica" charset="0"/>
            </a:endParaRPr>
          </a:p>
          <a:p>
            <a:endParaRPr lang="en-AU" sz="2400" b="0" dirty="0">
              <a:latin typeface="Helvetica" charset="0"/>
            </a:endParaRPr>
          </a:p>
          <a:p>
            <a:endParaRPr lang="en-AU" sz="2400" b="0" dirty="0">
              <a:latin typeface="Helvetica" charset="0"/>
            </a:endParaRPr>
          </a:p>
          <a:p>
            <a:endParaRPr lang="en-AU" sz="2400" b="0" dirty="0">
              <a:latin typeface="Helvetica" charset="0"/>
            </a:endParaRPr>
          </a:p>
          <a:p>
            <a:r>
              <a:rPr lang="en-AU" sz="2400" b="0" dirty="0">
                <a:latin typeface="Helvetica" charset="0"/>
              </a:rPr>
              <a:t>It is valuable to have </a:t>
            </a: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sign posts </a:t>
            </a:r>
            <a:r>
              <a:rPr lang="en-AU" sz="2400" b="0" dirty="0">
                <a:latin typeface="Helvetica" charset="0"/>
              </a:rPr>
              <a:t>along the way to help identify progress. 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240510" y="2147044"/>
            <a:ext cx="13922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AU" sz="1800" dirty="0">
                <a:solidFill>
                  <a:srgbClr val="0000FF"/>
                </a:solidFill>
                <a:latin typeface="Helvetica" charset="0"/>
              </a:rPr>
              <a:t>Beginning </a:t>
            </a:r>
          </a:p>
          <a:p>
            <a:r>
              <a:rPr lang="en-AU" sz="1800" dirty="0">
                <a:solidFill>
                  <a:srgbClr val="0000FF"/>
                </a:solidFill>
                <a:latin typeface="Helvetica" charset="0"/>
              </a:rPr>
              <a:t>training</a:t>
            </a:r>
          </a:p>
        </p:txBody>
      </p:sp>
      <p:sp>
        <p:nvSpPr>
          <p:cNvPr id="39942" name="TextBox 5"/>
          <p:cNvSpPr txBox="1">
            <a:spLocks noChangeArrowheads="1"/>
          </p:cNvSpPr>
          <p:nvPr/>
        </p:nvSpPr>
        <p:spPr bwMode="auto">
          <a:xfrm>
            <a:off x="7299230" y="2106889"/>
            <a:ext cx="13922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0000FF"/>
                </a:solidFill>
                <a:latin typeface="Helvetica"/>
                <a:ea typeface="ＭＳ Ｐゴシック" pitchFamily="-109" charset="-128"/>
                <a:cs typeface="Helvetica"/>
              </a:rPr>
              <a:t>Exemplary practice</a:t>
            </a:r>
          </a:p>
        </p:txBody>
      </p:sp>
      <p:cxnSp>
        <p:nvCxnSpPr>
          <p:cNvPr id="21510" name="Straight Connector 8"/>
          <p:cNvCxnSpPr>
            <a:cxnSpLocks noChangeShapeType="1"/>
          </p:cNvCxnSpPr>
          <p:nvPr/>
        </p:nvCxnSpPr>
        <p:spPr bwMode="auto">
          <a:xfrm flipV="1">
            <a:off x="694700" y="1908981"/>
            <a:ext cx="7142163" cy="31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1" name="Up Arrow 12"/>
          <p:cNvSpPr>
            <a:spLocks noChangeArrowheads="1"/>
          </p:cNvSpPr>
          <p:nvPr/>
        </p:nvSpPr>
        <p:spPr bwMode="auto">
          <a:xfrm>
            <a:off x="2025025" y="2101067"/>
            <a:ext cx="581698" cy="549275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2775" y="4079093"/>
            <a:ext cx="84518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AU" sz="2400" b="0" dirty="0">
                <a:latin typeface="Helvetica" charset="0"/>
              </a:rPr>
              <a:t>Teacher quality Stages are </a:t>
            </a: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developmental</a:t>
            </a:r>
            <a:r>
              <a:rPr lang="en-AU" sz="2400" b="0" dirty="0">
                <a:latin typeface="Helvetica" charset="0"/>
              </a:rPr>
              <a:t> in nature and exist on a </a:t>
            </a: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quality continuum.</a:t>
            </a:r>
          </a:p>
          <a:p>
            <a:endParaRPr lang="en-AU" sz="2400" b="0" dirty="0">
              <a:latin typeface="Helvetica" charset="0"/>
            </a:endParaRPr>
          </a:p>
          <a:p>
            <a:endParaRPr lang="en-US" dirty="0"/>
          </a:p>
        </p:txBody>
      </p:sp>
      <p:sp>
        <p:nvSpPr>
          <p:cNvPr id="21" name="Up Arrow 12">
            <a:extLst>
              <a:ext uri="{FF2B5EF4-FFF2-40B4-BE49-F238E27FC236}">
                <a16:creationId xmlns="" xmlns:a16="http://schemas.microsoft.com/office/drawing/2014/main" id="{8D1F90D8-D3A3-4FF2-8A87-4FAF6C736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8749" y="2101067"/>
            <a:ext cx="581698" cy="549275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6"/>
          </a:solidFill>
          <a:ln w="9525">
            <a:solidFill>
              <a:schemeClr val="accent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" name="Up Arrow 12">
            <a:extLst>
              <a:ext uri="{FF2B5EF4-FFF2-40B4-BE49-F238E27FC236}">
                <a16:creationId xmlns="" xmlns:a16="http://schemas.microsoft.com/office/drawing/2014/main" id="{FA1F2009-2BC4-4E56-8295-62207741D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0863" y="2130436"/>
            <a:ext cx="581698" cy="54927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F0"/>
          </a:solidFill>
          <a:ln w="9525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Up Arrow 12">
            <a:extLst>
              <a:ext uri="{FF2B5EF4-FFF2-40B4-BE49-F238E27FC236}">
                <a16:creationId xmlns="" xmlns:a16="http://schemas.microsoft.com/office/drawing/2014/main" id="{BC9D2C12-8E2B-48BB-AB7E-9F79807AF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2977" y="2122763"/>
            <a:ext cx="581698" cy="54927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2635423" y="310007"/>
            <a:ext cx="2098393" cy="65023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56" name="TextBox 55"/>
          <p:cNvSpPr txBox="1"/>
          <p:nvPr/>
        </p:nvSpPr>
        <p:spPr>
          <a:xfrm>
            <a:off x="238152" y="935097"/>
            <a:ext cx="363514" cy="4932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5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7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8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9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10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11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12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13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14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15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16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17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18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19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20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21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22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23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24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25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26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27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28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29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30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31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32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33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34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35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36</a:t>
            </a:r>
          </a:p>
          <a:p>
            <a:pPr algn="ctr"/>
            <a:r>
              <a:rPr lang="en-US" sz="850" b="1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37</a:t>
            </a:r>
          </a:p>
        </p:txBody>
      </p:sp>
      <p:sp>
        <p:nvSpPr>
          <p:cNvPr id="85" name="Chevron 84"/>
          <p:cNvSpPr/>
          <p:nvPr/>
        </p:nvSpPr>
        <p:spPr>
          <a:xfrm>
            <a:off x="1844011" y="3719078"/>
            <a:ext cx="1602297" cy="1602297"/>
          </a:xfrm>
          <a:prstGeom prst="chevron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47817" y="303877"/>
            <a:ext cx="2098393" cy="651526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pSp>
        <p:nvGrpSpPr>
          <p:cNvPr id="73" name="Group 72"/>
          <p:cNvGrpSpPr/>
          <p:nvPr/>
        </p:nvGrpSpPr>
        <p:grpSpPr>
          <a:xfrm>
            <a:off x="550509" y="297304"/>
            <a:ext cx="2136495" cy="632882"/>
            <a:chOff x="436637" y="527703"/>
            <a:chExt cx="2136495" cy="453005"/>
          </a:xfrm>
        </p:grpSpPr>
        <p:sp>
          <p:nvSpPr>
            <p:cNvPr id="74" name="Rectangle 73"/>
            <p:cNvSpPr/>
            <p:nvPr/>
          </p:nvSpPr>
          <p:spPr>
            <a:xfrm>
              <a:off x="436637" y="527703"/>
              <a:ext cx="2098393" cy="45300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74738" y="599154"/>
              <a:ext cx="2098394" cy="26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Beginning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03" y="3717126"/>
            <a:ext cx="1219200" cy="2409825"/>
          </a:xfrm>
          <a:prstGeom prst="rect">
            <a:avLst/>
          </a:prstGeom>
        </p:spPr>
      </p:pic>
      <p:sp>
        <p:nvSpPr>
          <p:cNvPr id="87" name="Rectangle 86"/>
          <p:cNvSpPr/>
          <p:nvPr/>
        </p:nvSpPr>
        <p:spPr>
          <a:xfrm>
            <a:off x="6857284" y="291534"/>
            <a:ext cx="2098393" cy="652761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pSp>
        <p:nvGrpSpPr>
          <p:cNvPr id="88" name="Group 87"/>
          <p:cNvGrpSpPr/>
          <p:nvPr/>
        </p:nvGrpSpPr>
        <p:grpSpPr>
          <a:xfrm>
            <a:off x="6865938" y="298709"/>
            <a:ext cx="2098395" cy="632882"/>
            <a:chOff x="474737" y="527703"/>
            <a:chExt cx="2098395" cy="453005"/>
          </a:xfrm>
        </p:grpSpPr>
        <p:sp>
          <p:nvSpPr>
            <p:cNvPr id="89" name="Rectangle 88"/>
            <p:cNvSpPr/>
            <p:nvPr/>
          </p:nvSpPr>
          <p:spPr>
            <a:xfrm>
              <a:off x="474737" y="527703"/>
              <a:ext cx="2098393" cy="45300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74738" y="594119"/>
              <a:ext cx="2098394" cy="26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Distinguished</a:t>
              </a:r>
            </a:p>
          </p:txBody>
        </p:sp>
      </p:grpSp>
      <p:sp>
        <p:nvSpPr>
          <p:cNvPr id="91" name="Chevron 90"/>
          <p:cNvSpPr/>
          <p:nvPr/>
        </p:nvSpPr>
        <p:spPr>
          <a:xfrm>
            <a:off x="6039692" y="1709678"/>
            <a:ext cx="1602297" cy="1602297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4745420" y="311409"/>
            <a:ext cx="2104982" cy="65126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pSp>
        <p:nvGrpSpPr>
          <p:cNvPr id="81" name="Group 80"/>
          <p:cNvGrpSpPr/>
          <p:nvPr/>
        </p:nvGrpSpPr>
        <p:grpSpPr>
          <a:xfrm>
            <a:off x="4741911" y="297301"/>
            <a:ext cx="2098395" cy="632884"/>
            <a:chOff x="474737" y="527703"/>
            <a:chExt cx="2098395" cy="453005"/>
          </a:xfrm>
        </p:grpSpPr>
        <p:sp>
          <p:nvSpPr>
            <p:cNvPr id="82" name="Rectangle 81"/>
            <p:cNvSpPr/>
            <p:nvPr/>
          </p:nvSpPr>
          <p:spPr>
            <a:xfrm>
              <a:off x="474737" y="527703"/>
              <a:ext cx="2098393" cy="45300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74738" y="614254"/>
              <a:ext cx="2098394" cy="242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Highly Proficient</a:t>
              </a:r>
            </a:p>
          </p:txBody>
        </p:sp>
      </p:grpSp>
      <p:sp>
        <p:nvSpPr>
          <p:cNvPr id="86" name="Chevron 85"/>
          <p:cNvSpPr/>
          <p:nvPr/>
        </p:nvSpPr>
        <p:spPr>
          <a:xfrm>
            <a:off x="3941408" y="2838337"/>
            <a:ext cx="1602297" cy="1602297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2646619" y="310554"/>
            <a:ext cx="2098395" cy="632331"/>
            <a:chOff x="474737" y="527703"/>
            <a:chExt cx="2098395" cy="453005"/>
          </a:xfrm>
        </p:grpSpPr>
        <p:sp>
          <p:nvSpPr>
            <p:cNvPr id="78" name="Rectangle 77"/>
            <p:cNvSpPr/>
            <p:nvPr/>
          </p:nvSpPr>
          <p:spPr>
            <a:xfrm>
              <a:off x="474737" y="527703"/>
              <a:ext cx="2098393" cy="45300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74738" y="604189"/>
              <a:ext cx="2098394" cy="264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Proficient</a:t>
              </a: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147762" y="996462"/>
            <a:ext cx="1217606" cy="4775853"/>
            <a:chOff x="601662" y="996462"/>
            <a:chExt cx="1217606" cy="4775853"/>
          </a:xfrm>
          <a:solidFill>
            <a:srgbClr val="FFFF00"/>
          </a:solidFill>
        </p:grpSpPr>
        <p:sp>
          <p:nvSpPr>
            <p:cNvPr id="104" name="Oval 103"/>
            <p:cNvSpPr/>
            <p:nvPr/>
          </p:nvSpPr>
          <p:spPr>
            <a:xfrm>
              <a:off x="601666" y="996462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976315" y="1123462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601664" y="1261330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862014" y="1386498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1096964" y="1513009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741363" y="1644038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601662" y="1778731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773112" y="1903899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862011" y="2030899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1052510" y="2168767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900110" y="2293935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671510" y="2420446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747709" y="2551475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893758" y="2686168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703262" y="2808346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893761" y="2935346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1096960" y="3073214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862010" y="3198382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665160" y="3324893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84209" y="3455922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931858" y="3590615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1243012" y="3719317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1350961" y="3846317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1243010" y="3984185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1408110" y="4109353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1192210" y="4235864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1287459" y="4366893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1528758" y="4501586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>
              <a:off x="1293812" y="4636279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1192211" y="4763279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408110" y="4901147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1243010" y="5026315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1408110" y="5152826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1719259" y="5280680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1408108" y="5409023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1141408" y="5538709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1408107" y="5673402"/>
              <a:ext cx="100009" cy="9891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3" name="TextBox 352"/>
          <p:cNvSpPr txBox="1"/>
          <p:nvPr/>
        </p:nvSpPr>
        <p:spPr>
          <a:xfrm>
            <a:off x="3060750" y="5220885"/>
            <a:ext cx="16846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Helvetica" panose="020B0504020202030204" pitchFamily="34" charset="0"/>
              </a:rPr>
              <a:t>Professional reflection and learning to improve practice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3176408" y="1011119"/>
            <a:ext cx="1444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Helvetica" panose="020B0504020202030204" pitchFamily="34" charset="0"/>
              </a:rPr>
              <a:t>Positive use of ICT</a:t>
            </a:r>
          </a:p>
        </p:txBody>
      </p:sp>
      <p:sp>
        <p:nvSpPr>
          <p:cNvPr id="358" name="Oval 357"/>
          <p:cNvSpPr/>
          <p:nvPr/>
        </p:nvSpPr>
        <p:spPr>
          <a:xfrm>
            <a:off x="1154114" y="1244255"/>
            <a:ext cx="100009" cy="989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1" name="Oval 360"/>
          <p:cNvSpPr/>
          <p:nvPr/>
        </p:nvSpPr>
        <p:spPr>
          <a:xfrm>
            <a:off x="1906270" y="3842682"/>
            <a:ext cx="100009" cy="989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4" name="Oval 363"/>
          <p:cNvSpPr/>
          <p:nvPr/>
        </p:nvSpPr>
        <p:spPr>
          <a:xfrm>
            <a:off x="1687967" y="5538220"/>
            <a:ext cx="100009" cy="989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2" name="Oval 351"/>
          <p:cNvSpPr/>
          <p:nvPr/>
        </p:nvSpPr>
        <p:spPr>
          <a:xfrm>
            <a:off x="2789515" y="5508462"/>
            <a:ext cx="158462" cy="15427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" name="Oval 347"/>
          <p:cNvSpPr/>
          <p:nvPr/>
        </p:nvSpPr>
        <p:spPr>
          <a:xfrm>
            <a:off x="2943959" y="1161296"/>
            <a:ext cx="166243" cy="16131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Oval 368"/>
          <p:cNvSpPr/>
          <p:nvPr/>
        </p:nvSpPr>
        <p:spPr>
          <a:xfrm>
            <a:off x="5104274" y="1236044"/>
            <a:ext cx="178581" cy="17357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Oval 370"/>
          <p:cNvSpPr/>
          <p:nvPr/>
        </p:nvSpPr>
        <p:spPr>
          <a:xfrm>
            <a:off x="5051686" y="5492933"/>
            <a:ext cx="178581" cy="17357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Oval 372"/>
          <p:cNvSpPr/>
          <p:nvPr/>
        </p:nvSpPr>
        <p:spPr>
          <a:xfrm>
            <a:off x="1134291" y="1267643"/>
            <a:ext cx="113502" cy="9647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Oval 376"/>
          <p:cNvSpPr/>
          <p:nvPr/>
        </p:nvSpPr>
        <p:spPr>
          <a:xfrm>
            <a:off x="1680761" y="5538709"/>
            <a:ext cx="113502" cy="9647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7" name="TextBox 366"/>
          <p:cNvSpPr txBox="1"/>
          <p:nvPr/>
        </p:nvSpPr>
        <p:spPr>
          <a:xfrm>
            <a:off x="5357267" y="1040947"/>
            <a:ext cx="10943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Helvetica" panose="020B0504020202030204" pitchFamily="34" charset="0"/>
              </a:rPr>
              <a:t>Positive use of ICT</a:t>
            </a:r>
          </a:p>
        </p:txBody>
      </p:sp>
      <p:sp>
        <p:nvSpPr>
          <p:cNvPr id="383" name="TextBox 382"/>
          <p:cNvSpPr txBox="1"/>
          <p:nvPr/>
        </p:nvSpPr>
        <p:spPr>
          <a:xfrm>
            <a:off x="5230267" y="5069555"/>
            <a:ext cx="16100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Helvetica" panose="020B0504020202030204" pitchFamily="34" charset="0"/>
              </a:rPr>
              <a:t>Professional reflection and learning to improve practice</a:t>
            </a:r>
          </a:p>
        </p:txBody>
      </p:sp>
      <p:sp>
        <p:nvSpPr>
          <p:cNvPr id="385" name="TextBox 384"/>
          <p:cNvSpPr txBox="1"/>
          <p:nvPr/>
        </p:nvSpPr>
        <p:spPr>
          <a:xfrm>
            <a:off x="3395508" y="3469602"/>
            <a:ext cx="15400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Helvetica" panose="020B0504020202030204" pitchFamily="34" charset="0"/>
              </a:rPr>
              <a:t>Teaching and learning resources including ICT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737512" y="2514354"/>
            <a:ext cx="5901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CAREER STAGE CONTINUUM</a:t>
            </a:r>
          </a:p>
        </p:txBody>
      </p:sp>
      <p:sp>
        <p:nvSpPr>
          <p:cNvPr id="144" name="Oval 143"/>
          <p:cNvSpPr/>
          <p:nvPr/>
        </p:nvSpPr>
        <p:spPr>
          <a:xfrm>
            <a:off x="3080627" y="3823536"/>
            <a:ext cx="176097" cy="16059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38152" y="5867216"/>
            <a:ext cx="75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96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L 0.28767 -0.2136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0.19948 -0.0062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L 0.12847 0.0027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4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0.17622 -0.00069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47587 0.00092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8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0.38767 -0.00139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56" grpId="0"/>
      <p:bldP spid="85" grpId="0" animBg="1"/>
      <p:bldP spid="72" grpId="0" animBg="1"/>
      <p:bldP spid="87" grpId="0" animBg="1"/>
      <p:bldP spid="91" grpId="0" animBg="1"/>
      <p:bldP spid="80" grpId="0" animBg="1"/>
      <p:bldP spid="86" grpId="0" animBg="1"/>
      <p:bldP spid="353" grpId="0"/>
      <p:bldP spid="356" grpId="0"/>
      <p:bldP spid="358" grpId="0" animBg="1"/>
      <p:bldP spid="358" grpId="1" animBg="1"/>
      <p:bldP spid="361" grpId="0" animBg="1"/>
      <p:bldP spid="361" grpId="1" animBg="1"/>
      <p:bldP spid="364" grpId="0" animBg="1"/>
      <p:bldP spid="364" grpId="1" animBg="1"/>
      <p:bldP spid="352" grpId="0" animBg="1"/>
      <p:bldP spid="348" grpId="0" animBg="1"/>
      <p:bldP spid="369" grpId="0" animBg="1"/>
      <p:bldP spid="371" grpId="0" animBg="1"/>
      <p:bldP spid="373" grpId="0" animBg="1"/>
      <p:bldP spid="373" grpId="1" animBg="1"/>
      <p:bldP spid="377" grpId="0" animBg="1"/>
      <p:bldP spid="377" grpId="1" animBg="1"/>
      <p:bldP spid="367" grpId="0"/>
      <p:bldP spid="383" grpId="0"/>
      <p:bldP spid="385" grpId="0"/>
      <p:bldP spid="102" grpId="0"/>
      <p:bldP spid="102" grpId="1"/>
      <p:bldP spid="102" grpId="2"/>
      <p:bldP spid="1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66564"/>
            <a:ext cx="7886700" cy="76698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>Why are Career Stages important?</a:t>
            </a:r>
            <a:endParaRPr lang="en-US" sz="3200" b="1" dirty="0">
              <a:solidFill>
                <a:srgbClr val="0000FF"/>
              </a:solidFill>
              <a:latin typeface="Helvetica" panose="020B0504020202030204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2405051" y="1313833"/>
            <a:ext cx="6426294" cy="216164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The description of standards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at different career stages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provides “a </a:t>
            </a:r>
            <a:r>
              <a:rPr lang="en-US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>framework for the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>teacher development continuum.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rPr>
              <a:t>(OECD,2005)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Helvetica" panose="020B0504020202030204" pitchFamily="34" charset="0"/>
              <a:cs typeface="Helvetic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53" y="1539991"/>
            <a:ext cx="1539231" cy="158432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96453" y="3821360"/>
            <a:ext cx="6349330" cy="3228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Teacher evaluation should be </a:t>
            </a:r>
            <a:r>
              <a:rPr lang="en-US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>based on professional teaching standards </a:t>
            </a:r>
          </a:p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and should be sophisticated enough </a:t>
            </a:r>
          </a:p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to assess </a:t>
            </a:r>
            <a:r>
              <a:rPr lang="en-US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>teaching quality across </a:t>
            </a:r>
          </a:p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>the continuum of development</a:t>
            </a:r>
          </a:p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accent2"/>
                </a:solidFill>
                <a:latin typeface="Helvetica" panose="020B0504020202030204" pitchFamily="34" charset="0"/>
                <a:cs typeface="Helvetica"/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from novice to expert teacher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.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</a:b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  <a:cs typeface="Helvetica"/>
              </a:rPr>
              <a:t>(Darling-Hammond in Strauss, 2012)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986" y="4245901"/>
            <a:ext cx="1815411" cy="1958781"/>
          </a:xfrm>
          <a:prstGeom prst="ellipse">
            <a:avLst/>
          </a:prstGeom>
        </p:spPr>
      </p:pic>
      <p:sp>
        <p:nvSpPr>
          <p:cNvPr id="8" name="Rectangle 7"/>
          <p:cNvSpPr/>
          <p:nvPr/>
        </p:nvSpPr>
        <p:spPr>
          <a:xfrm flipV="1">
            <a:off x="0" y="3602653"/>
            <a:ext cx="91440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5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60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1422400" y="1232313"/>
            <a:ext cx="6902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endParaRPr lang="en-US"/>
          </a:p>
        </p:txBody>
      </p:sp>
      <p:sp>
        <p:nvSpPr>
          <p:cNvPr id="48130" name="Text Box 6"/>
          <p:cNvSpPr txBox="1">
            <a:spLocks noChangeArrowheads="1"/>
          </p:cNvSpPr>
          <p:nvPr/>
        </p:nvSpPr>
        <p:spPr bwMode="auto">
          <a:xfrm>
            <a:off x="452438" y="1532693"/>
            <a:ext cx="82375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AU" sz="2400" dirty="0">
                <a:solidFill>
                  <a:srgbClr val="0000FF"/>
                </a:solidFill>
                <a:latin typeface="Helvetica" charset="0"/>
              </a:rPr>
              <a:t>Career stage 1 offers: </a:t>
            </a: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realistic </a:t>
            </a:r>
            <a:r>
              <a:rPr lang="en-AU" sz="2400" b="0" dirty="0">
                <a:latin typeface="Helvetica" charset="0"/>
              </a:rPr>
              <a:t>requirements of teachers in training.</a:t>
            </a: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400" b="0" dirty="0">
                <a:latin typeface="Helvetica" charset="0"/>
              </a:rPr>
              <a:t>TEIs what they need </a:t>
            </a: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to guide the design </a:t>
            </a:r>
            <a:r>
              <a:rPr lang="en-AU" sz="2400" b="0" dirty="0">
                <a:latin typeface="Helvetica" charset="0"/>
              </a:rPr>
              <a:t>of teacher education programs and judge pre-service teacher quality</a:t>
            </a:r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452438" y="746928"/>
            <a:ext cx="82375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AU" sz="3200" dirty="0">
                <a:solidFill>
                  <a:srgbClr val="0000FF"/>
                </a:solidFill>
                <a:latin typeface="Helvetica" charset="0"/>
              </a:rPr>
              <a:t>Implications of Career Stages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1650" y="3791363"/>
            <a:ext cx="8513763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b="1" dirty="0">
                <a:solidFill>
                  <a:srgbClr val="0000FF"/>
                </a:solidFill>
                <a:latin typeface="Helvetica" charset="0"/>
              </a:rPr>
              <a:t>Career stage 2:  </a:t>
            </a: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400" b="0" dirty="0">
                <a:solidFill>
                  <a:srgbClr val="000000"/>
                </a:solidFill>
                <a:latin typeface="Helvetica" charset="0"/>
              </a:rPr>
              <a:t>is for teachers of </a:t>
            </a: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good quality </a:t>
            </a:r>
            <a:r>
              <a:rPr lang="en-AU" sz="2400" b="0" dirty="0">
                <a:latin typeface="Helvetica" charset="0"/>
              </a:rPr>
              <a:t>in school and is what teachers need to </a:t>
            </a: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enjoy success </a:t>
            </a:r>
            <a:r>
              <a:rPr lang="en-AU" sz="2400" b="0" dirty="0">
                <a:latin typeface="Helvetica" charset="0"/>
              </a:rPr>
              <a:t>and a sense of genuine professionalism</a:t>
            </a: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400" b="0" dirty="0">
                <a:latin typeface="Helvetica" charset="0"/>
              </a:rPr>
              <a:t>allows a focus for </a:t>
            </a:r>
            <a:r>
              <a:rPr lang="en-AU" sz="2400" b="0" dirty="0">
                <a:solidFill>
                  <a:srgbClr val="0000FF"/>
                </a:solidFill>
                <a:latin typeface="Helvetica" charset="0"/>
              </a:rPr>
              <a:t>school-based induction for beginning teachers</a:t>
            </a:r>
            <a:r>
              <a:rPr lang="en-AU" sz="2400" b="0" dirty="0">
                <a:latin typeface="Helvetica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507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"/>
          <p:cNvSpPr txBox="1">
            <a:spLocks noChangeArrowheads="1"/>
          </p:cNvSpPr>
          <p:nvPr/>
        </p:nvSpPr>
        <p:spPr bwMode="auto">
          <a:xfrm>
            <a:off x="1422400" y="1232313"/>
            <a:ext cx="6902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27063" y="1492663"/>
            <a:ext cx="79962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AU" sz="2800" dirty="0">
                <a:solidFill>
                  <a:srgbClr val="0000FF"/>
                </a:solidFill>
                <a:latin typeface="Helvetica" charset="0"/>
              </a:rPr>
              <a:t>Career stage 3 </a:t>
            </a:r>
            <a:r>
              <a:rPr lang="en-AU" sz="2800" dirty="0">
                <a:latin typeface="Helvetica" charset="0"/>
              </a:rPr>
              <a:t>allows a focus on</a:t>
            </a:r>
            <a:r>
              <a:rPr lang="en-AU" sz="2800" b="0" dirty="0">
                <a:latin typeface="Helvetica" charset="0"/>
              </a:rPr>
              <a:t>: </a:t>
            </a: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800" b="0" dirty="0">
                <a:solidFill>
                  <a:srgbClr val="0000FF"/>
                </a:solidFill>
                <a:latin typeface="Helvetica" charset="0"/>
              </a:rPr>
              <a:t>high-quality </a:t>
            </a:r>
            <a:r>
              <a:rPr lang="en-AU" sz="2800" b="0" dirty="0">
                <a:latin typeface="Helvetica" charset="0"/>
              </a:rPr>
              <a:t>teaching</a:t>
            </a:r>
          </a:p>
          <a:p>
            <a:pPr>
              <a:defRPr/>
            </a:pPr>
            <a:endParaRPr lang="en-AU" sz="1200" b="0" dirty="0">
              <a:latin typeface="Helvetica" charset="0"/>
            </a:endParaRP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800" b="0" dirty="0">
                <a:solidFill>
                  <a:srgbClr val="0000FF"/>
                </a:solidFill>
                <a:latin typeface="Helvetica" charset="0"/>
              </a:rPr>
              <a:t>mentoring</a:t>
            </a:r>
            <a:r>
              <a:rPr lang="en-AU" sz="2800" b="0" dirty="0">
                <a:latin typeface="Helvetica" charset="0"/>
              </a:rPr>
              <a:t> which is a </a:t>
            </a:r>
            <a:r>
              <a:rPr lang="en-AU" sz="2800" b="0" dirty="0">
                <a:solidFill>
                  <a:srgbClr val="0000FF"/>
                </a:solidFill>
                <a:latin typeface="Helvetica" charset="0"/>
              </a:rPr>
              <a:t>defining characteristic</a:t>
            </a:r>
            <a:r>
              <a:rPr lang="en-AU" sz="2800" b="0" dirty="0">
                <a:latin typeface="Helvetica" charset="0"/>
              </a:rPr>
              <a:t> of a profession where established practitioners exercise responsibility for the development of their peers</a:t>
            </a:r>
          </a:p>
        </p:txBody>
      </p:sp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1616075" y="608426"/>
            <a:ext cx="5954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AU" sz="3200">
                <a:solidFill>
                  <a:srgbClr val="0000FF"/>
                </a:solidFill>
                <a:latin typeface="Helvetica" charset="0"/>
              </a:rPr>
              <a:t>Implications of Career Stages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2475" y="4402551"/>
            <a:ext cx="8137525" cy="200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800" b="1" dirty="0">
                <a:solidFill>
                  <a:srgbClr val="0000FF"/>
                </a:solidFill>
                <a:latin typeface="Helvetica" charset="0"/>
              </a:rPr>
              <a:t>Career stage 4</a:t>
            </a:r>
            <a:r>
              <a:rPr lang="en-AU" sz="2800" dirty="0">
                <a:solidFill>
                  <a:srgbClr val="0000FF"/>
                </a:solidFill>
                <a:latin typeface="Helvetica" charset="0"/>
              </a:rPr>
              <a:t>:</a:t>
            </a: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800" b="0" dirty="0">
                <a:solidFill>
                  <a:srgbClr val="0000FF"/>
                </a:solidFill>
                <a:latin typeface="Helvetica" charset="0"/>
              </a:rPr>
              <a:t>shows exemplary teaching</a:t>
            </a:r>
          </a:p>
          <a:p>
            <a:pPr>
              <a:defRPr/>
            </a:pPr>
            <a:endParaRPr lang="en-AU" sz="1200" b="0" dirty="0">
              <a:solidFill>
                <a:srgbClr val="0000FF"/>
              </a:solidFill>
              <a:latin typeface="Helvetica" charset="0"/>
            </a:endParaRP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800" b="0" dirty="0">
                <a:latin typeface="Helvetica" charset="0"/>
              </a:rPr>
              <a:t>is recognised as a </a:t>
            </a:r>
            <a:r>
              <a:rPr lang="en-AU" sz="2800" b="0" dirty="0">
                <a:solidFill>
                  <a:srgbClr val="0000FF"/>
                </a:solidFill>
                <a:latin typeface="Helvetica" charset="0"/>
              </a:rPr>
              <a:t>leader and mentor </a:t>
            </a:r>
            <a:r>
              <a:rPr lang="en-AU" sz="2800" b="0" dirty="0">
                <a:latin typeface="Helvetica" charset="0"/>
              </a:rPr>
              <a:t>in teaching and curriculum. </a:t>
            </a:r>
          </a:p>
        </p:txBody>
      </p:sp>
    </p:spTree>
    <p:extLst>
      <p:ext uri="{BB962C8B-B14F-4D97-AF65-F5344CB8AC3E}">
        <p14:creationId xmlns:p14="http://schemas.microsoft.com/office/powerpoint/2010/main" val="6101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1422400" y="1202496"/>
            <a:ext cx="6902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endParaRPr lang="en-US"/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1235073" y="736238"/>
            <a:ext cx="698039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AU" sz="3200" dirty="0">
                <a:solidFill>
                  <a:srgbClr val="0000FF"/>
                </a:solidFill>
                <a:latin typeface="Helvetica" charset="0"/>
              </a:rPr>
              <a:t>Implications of Career Stages from</a:t>
            </a:r>
          </a:p>
          <a:p>
            <a:r>
              <a:rPr lang="en-AU" sz="3200" dirty="0">
                <a:solidFill>
                  <a:srgbClr val="0000FF"/>
                </a:solidFill>
                <a:latin typeface="Helvetica" charset="0"/>
              </a:rPr>
              <a:t>Manila Bulletin 21/10/17</a:t>
            </a:r>
          </a:p>
          <a:p>
            <a:endParaRPr lang="en-AU" sz="3200" dirty="0">
              <a:solidFill>
                <a:srgbClr val="0000FF"/>
              </a:solidFill>
              <a:latin typeface="Helvetica" charset="0"/>
            </a:endParaRPr>
          </a:p>
          <a:p>
            <a:endParaRPr lang="en-AU" sz="3200" dirty="0">
              <a:solidFill>
                <a:srgbClr val="0000FF"/>
              </a:solidFill>
              <a:latin typeface="Helvetic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392" y="1828844"/>
            <a:ext cx="563495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rgbClr val="0000FF"/>
                </a:solidFill>
                <a:latin typeface="Helvetica" charset="0"/>
                <a:ea typeface="Helvetica" charset="0"/>
                <a:cs typeface="Helvetica" charset="0"/>
              </a:rPr>
              <a:t>T</a:t>
            </a:r>
            <a:r>
              <a:rPr lang="en-US" sz="2800" dirty="0">
                <a:solidFill>
                  <a:srgbClr val="0000FF"/>
                </a:solidFill>
                <a:latin typeface="Helvetica" charset="0"/>
                <a:ea typeface="Helvetica" charset="0"/>
                <a:cs typeface="Helvetica" charset="0"/>
              </a:rPr>
              <a:t>his policy (PPST) </a:t>
            </a:r>
            <a:r>
              <a:rPr lang="en-US" sz="2800" dirty="0">
                <a:latin typeface="Helvetica" charset="0"/>
                <a:ea typeface="Helvetica" charset="0"/>
                <a:cs typeface="Helvetica" charset="0"/>
              </a:rPr>
              <a:t>is also based on the international standards for teachers and will be used </a:t>
            </a:r>
            <a:r>
              <a:rPr lang="en-US" sz="2800" dirty="0">
                <a:solidFill>
                  <a:srgbClr val="0000FF"/>
                </a:solidFill>
                <a:latin typeface="Helvetica" charset="0"/>
                <a:ea typeface="Helvetica" charset="0"/>
                <a:cs typeface="Helvetica" charset="0"/>
              </a:rPr>
              <a:t>to tell the TEIs – through the Commission on Higher Education (CHED) – if they can look into the pre-service curriculum </a:t>
            </a:r>
            <a:r>
              <a:rPr lang="en-US" sz="2800" dirty="0">
                <a:latin typeface="Helvetica" charset="0"/>
                <a:ea typeface="Helvetica" charset="0"/>
                <a:cs typeface="Helvetica" charset="0"/>
              </a:rPr>
              <a:t>to ensure that what is being taught to future teachers would be aligned with what the system needs.</a:t>
            </a:r>
            <a:r>
              <a:rPr lang="en-US" sz="2400" dirty="0">
                <a:latin typeface="Helvetica" charset="0"/>
                <a:ea typeface="Helvetica" charset="0"/>
                <a:cs typeface="Helvetica" charset="0"/>
              </a:rPr>
              <a:t>”</a:t>
            </a: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1428933"/>
            <a:ext cx="2982912" cy="379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1341" y="5318919"/>
            <a:ext cx="2797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Undersecretary for Planning and Field Operations </a:t>
            </a:r>
            <a:r>
              <a:rPr lang="en-US" dirty="0">
                <a:solidFill>
                  <a:srgbClr val="0000FF"/>
                </a:solidFill>
                <a:latin typeface="Helvetica" charset="0"/>
                <a:ea typeface="Helvetica" charset="0"/>
                <a:cs typeface="Helvetica" charset="0"/>
              </a:rPr>
              <a:t>Jesus Mateo</a:t>
            </a:r>
            <a:endParaRPr lang="en-US" dirty="0">
              <a:latin typeface="Helvetica" charset="0"/>
              <a:ea typeface="Helvetica" charset="0"/>
              <a:cs typeface="Helvetica" charset="0"/>
            </a:endParaRPr>
          </a:p>
          <a:p>
            <a:endParaRPr lang="en-US" dirty="0"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2591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1422400" y="1172676"/>
            <a:ext cx="6902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endParaRPr lang="en-US"/>
          </a:p>
        </p:txBody>
      </p:sp>
      <p:sp>
        <p:nvSpPr>
          <p:cNvPr id="66562" name="Text Box 6"/>
          <p:cNvSpPr txBox="1">
            <a:spLocks noChangeArrowheads="1"/>
          </p:cNvSpPr>
          <p:nvPr/>
        </p:nvSpPr>
        <p:spPr bwMode="auto">
          <a:xfrm>
            <a:off x="368300" y="1934802"/>
            <a:ext cx="8389937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marL="457200" indent="-457200">
              <a:buFont typeface="Wingdings" charset="2"/>
              <a:buChar char="§"/>
              <a:defRPr/>
            </a:pPr>
            <a:r>
              <a:rPr lang="en-AU" sz="2800" b="0" dirty="0">
                <a:latin typeface="Helvetica" panose="020B0604020202020204" pitchFamily="34" charset="0"/>
                <a:cs typeface="Helvetica" panose="020B0604020202020204" pitchFamily="34" charset="0"/>
              </a:rPr>
              <a:t>guide </a:t>
            </a:r>
            <a:r>
              <a:rPr lang="en-AU" sz="2800" b="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professional development </a:t>
            </a:r>
            <a:r>
              <a:rPr lang="en-AU" sz="2800" b="0" dirty="0">
                <a:latin typeface="Helvetica" panose="020B0604020202020204" pitchFamily="34" charset="0"/>
                <a:cs typeface="Helvetica" panose="020B0604020202020204" pitchFamily="34" charset="0"/>
              </a:rPr>
              <a:t>that provides </a:t>
            </a:r>
            <a:r>
              <a:rPr lang="en-AU" sz="2800" b="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achievable</a:t>
            </a:r>
            <a:r>
              <a:rPr lang="en-AU" sz="2800" b="0" dirty="0">
                <a:latin typeface="Helvetica" panose="020B0604020202020204" pitchFamily="34" charset="0"/>
                <a:cs typeface="Helvetica" panose="020B0604020202020204" pitchFamily="34" charset="0"/>
              </a:rPr>
              <a:t> quality targets, focused advice and feedback on performance </a:t>
            </a:r>
          </a:p>
          <a:p>
            <a:pPr>
              <a:defRPr/>
            </a:pPr>
            <a:endParaRPr lang="en-AU" sz="1200" b="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57200" indent="-457200">
              <a:buFont typeface="Wingdings" charset="2"/>
              <a:buChar char="§"/>
              <a:defRPr/>
            </a:pPr>
            <a:r>
              <a:rPr lang="en-AU" sz="2800" b="0" dirty="0">
                <a:latin typeface="Helvetica" panose="020B0604020202020204" pitchFamily="34" charset="0"/>
                <a:cs typeface="Helvetica" panose="020B0604020202020204" pitchFamily="34" charset="0"/>
              </a:rPr>
              <a:t>achieve </a:t>
            </a:r>
            <a:r>
              <a:rPr lang="en-AU" sz="2800" b="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realistic outcomes </a:t>
            </a:r>
            <a:r>
              <a:rPr lang="en-AU" sz="2800" b="0" dirty="0">
                <a:latin typeface="Helvetica" panose="020B0604020202020204" pitchFamily="34" charset="0"/>
                <a:cs typeface="Helvetica" panose="020B0604020202020204" pitchFamily="34" charset="0"/>
              </a:rPr>
              <a:t>of development of </a:t>
            </a:r>
            <a:r>
              <a:rPr lang="en-AU" sz="2800" b="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practical</a:t>
            </a:r>
            <a:r>
              <a:rPr lang="en-AU" sz="2800" b="0" dirty="0">
                <a:latin typeface="Helvetica" panose="020B0604020202020204" pitchFamily="34" charset="0"/>
                <a:cs typeface="Helvetica" panose="020B0604020202020204" pitchFamily="34" charset="0"/>
              </a:rPr>
              <a:t> quality in teaching</a:t>
            </a:r>
          </a:p>
        </p:txBody>
      </p:sp>
      <p:sp>
        <p:nvSpPr>
          <p:cNvPr id="50179" name="TextBox 1"/>
          <p:cNvSpPr txBox="1">
            <a:spLocks noChangeArrowheads="1"/>
          </p:cNvSpPr>
          <p:nvPr/>
        </p:nvSpPr>
        <p:spPr bwMode="auto">
          <a:xfrm>
            <a:off x="-41033" y="666789"/>
            <a:ext cx="92329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AU" sz="32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Developmental </a:t>
            </a:r>
            <a:r>
              <a:rPr lang="en-US" sz="32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Career stages  </a:t>
            </a:r>
          </a:p>
          <a:p>
            <a:pPr algn="ctr">
              <a:defRPr/>
            </a:pPr>
            <a:r>
              <a:rPr lang="en-US" sz="32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can help teachers</a:t>
            </a:r>
          </a:p>
        </p:txBody>
      </p:sp>
      <p:sp>
        <p:nvSpPr>
          <p:cNvPr id="53252" name="TextBox 1"/>
          <p:cNvSpPr txBox="1">
            <a:spLocks noChangeArrowheads="1"/>
          </p:cNvSpPr>
          <p:nvPr/>
        </p:nvSpPr>
        <p:spPr bwMode="auto">
          <a:xfrm>
            <a:off x="469899" y="4658250"/>
            <a:ext cx="8282023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2400" b="0" dirty="0">
                <a:latin typeface="Helvetica" charset="0"/>
              </a:rPr>
              <a:t>The </a:t>
            </a:r>
            <a:r>
              <a:rPr lang="en-US" sz="2400" b="0" dirty="0">
                <a:solidFill>
                  <a:srgbClr val="0000FF"/>
                </a:solidFill>
                <a:latin typeface="Helvetica" charset="0"/>
              </a:rPr>
              <a:t>FOCUS</a:t>
            </a:r>
            <a:r>
              <a:rPr lang="en-US" sz="2400" b="0" dirty="0">
                <a:latin typeface="Helvetica" charset="0"/>
              </a:rPr>
              <a:t> for the NEXT FEW YEARS WILL be on improved PROFESSIONAL LEARNING</a:t>
            </a:r>
          </a:p>
          <a:p>
            <a:endParaRPr lang="en-US" sz="2400" b="0" dirty="0">
              <a:latin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37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532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/>
          <a:stretch/>
        </p:blipFill>
        <p:spPr>
          <a:xfrm>
            <a:off x="974360" y="884420"/>
            <a:ext cx="6515773" cy="533848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64928" y="2138813"/>
            <a:ext cx="2052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Helvetica" charset="0"/>
                <a:cs typeface="Helvetica" charset="0"/>
              </a:rPr>
              <a:t>teacher professional development and growth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1311" y="128969"/>
            <a:ext cx="5379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bg1"/>
                </a:solidFill>
                <a:latin typeface="Helvetica" charset="0"/>
                <a:cs typeface="Helvetica" charset="0"/>
              </a:rPr>
              <a:t>PPST can be used as the basis for:</a:t>
            </a:r>
          </a:p>
        </p:txBody>
      </p:sp>
      <p:sp>
        <p:nvSpPr>
          <p:cNvPr id="17" name="Rectangle 16"/>
          <p:cNvSpPr/>
          <p:nvPr/>
        </p:nvSpPr>
        <p:spPr>
          <a:xfrm rot="21391137">
            <a:off x="3221074" y="4148420"/>
            <a:ext cx="177633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900" b="1" dirty="0">
                <a:solidFill>
                  <a:schemeClr val="bg1"/>
                </a:solidFill>
                <a:latin typeface="Helvetica" charset="0"/>
                <a:cs typeface="Helvetica" charset="0"/>
              </a:rPr>
              <a:t>PPST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53033" y="1215483"/>
            <a:ext cx="1697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00FF"/>
                </a:solidFill>
                <a:latin typeface="Helvetica" charset="0"/>
              </a:rPr>
              <a:t>recruitment and selection of teachers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866246" y="1075141"/>
            <a:ext cx="1553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00FF"/>
                </a:solidFill>
                <a:latin typeface="Helvetica" charset="0"/>
              </a:rPr>
              <a:t>promotion of teachers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79053" y="1121308"/>
            <a:ext cx="22142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b="1" dirty="0">
                <a:solidFill>
                  <a:srgbClr val="0000FF"/>
                </a:solidFill>
                <a:latin typeface="Helvetica" charset="0"/>
              </a:rPr>
              <a:t>rewarding teachers and acknowledging quality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7490133" y="3315473"/>
            <a:ext cx="511247" cy="4877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2369988" y="2300147"/>
            <a:ext cx="32341" cy="5848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4498394" y="1721472"/>
            <a:ext cx="34730" cy="6849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424477" y="1719620"/>
            <a:ext cx="928556" cy="18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716730" y="5687726"/>
            <a:ext cx="2667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schemeClr val="accent2"/>
                </a:solidFill>
                <a:latin typeface="Helvetica" charset="0"/>
              </a:rPr>
              <a:t>self-assessment 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028205" y="2505499"/>
            <a:ext cx="1946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b="1">
                <a:solidFill>
                  <a:schemeClr val="accent2"/>
                </a:solidFill>
                <a:latin typeface="Helvetica" charset="0"/>
              </a:rPr>
              <a:t>classroom observation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244121" y="4471228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schemeClr val="accent2"/>
                </a:solidFill>
                <a:latin typeface="Helvetica" charset="0"/>
              </a:rPr>
              <a:t>RPMS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H="1">
            <a:off x="2861310" y="5331895"/>
            <a:ext cx="1" cy="3657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6666175" y="4333283"/>
            <a:ext cx="565898" cy="3369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1716730" y="2885041"/>
            <a:ext cx="91151" cy="384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5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2" grpId="0"/>
      <p:bldP spid="56" grpId="0"/>
      <p:bldP spid="57" grpId="0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8130" y="1004889"/>
            <a:ext cx="9090670" cy="1778517"/>
          </a:xfrm>
        </p:spPr>
        <p:txBody>
          <a:bodyPr/>
          <a:lstStyle/>
          <a:p>
            <a:r>
              <a:rPr lang="en-PH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Information on </a:t>
            </a:r>
            <a:br>
              <a:rPr lang="en-PH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PH" sz="40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Department Order No. 42, s. 2017</a:t>
            </a:r>
            <a:endParaRPr lang="en-PH" sz="4000" dirty="0">
              <a:solidFill>
                <a:srgbClr val="0000FF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58130" y="3484564"/>
            <a:ext cx="8519170" cy="1500187"/>
          </a:xfrm>
        </p:spPr>
        <p:txBody>
          <a:bodyPr/>
          <a:lstStyle/>
          <a:p>
            <a:pPr algn="ctr"/>
            <a:r>
              <a:rPr lang="en-PH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“National Adoption and Implementation of the Philippine Professional Standards for Teachers”</a:t>
            </a:r>
            <a:endParaRPr lang="en-PH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4233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5657" y="1685108"/>
            <a:ext cx="7544484" cy="1838169"/>
          </a:xfrm>
        </p:spPr>
        <p:txBody>
          <a:bodyPr/>
          <a:lstStyle/>
          <a:p>
            <a:r>
              <a:rPr lang="en-US" dirty="0"/>
              <a:t>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5657" y="3544864"/>
            <a:ext cx="7544484" cy="1274741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63" y="983787"/>
            <a:ext cx="7519948" cy="50132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65396">
            <a:off x="6110871" y="2986899"/>
            <a:ext cx="1243736" cy="47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RPMS</a:t>
            </a:r>
            <a:endParaRPr lang="en-US" sz="24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5396">
            <a:off x="2908158" y="3142108"/>
            <a:ext cx="1094870" cy="47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L&amp;D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74972" y="1458128"/>
            <a:ext cx="2012139" cy="104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Recruitment, Selection, Placement </a:t>
            </a:r>
            <a:r>
              <a:rPr lang="en-US" sz="1500" b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and Induction</a:t>
            </a:r>
            <a:endParaRPr lang="en-US" sz="15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5396">
            <a:off x="4528027" y="3588528"/>
            <a:ext cx="2012139" cy="663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Rewards and Recognition </a:t>
            </a:r>
          </a:p>
        </p:txBody>
      </p:sp>
      <p:sp>
        <p:nvSpPr>
          <p:cNvPr id="9" name="TextBox 8"/>
          <p:cNvSpPr txBox="1"/>
          <p:nvPr/>
        </p:nvSpPr>
        <p:spPr>
          <a:xfrm rot="19481633">
            <a:off x="4800270" y="2170758"/>
            <a:ext cx="1711403" cy="284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Other HR Systems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28129" y="5617962"/>
            <a:ext cx="5894716" cy="379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432FF"/>
                </a:solidFill>
                <a:latin typeface="Helvetica" charset="0"/>
                <a:ea typeface="Helvetica" charset="0"/>
                <a:cs typeface="Helvetica" charset="0"/>
              </a:rPr>
              <a:t>Philippine Professional Standards for Teachers</a:t>
            </a:r>
          </a:p>
        </p:txBody>
      </p:sp>
    </p:spTree>
    <p:extLst>
      <p:ext uri="{BB962C8B-B14F-4D97-AF65-F5344CB8AC3E}">
        <p14:creationId xmlns:p14="http://schemas.microsoft.com/office/powerpoint/2010/main" val="20090337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Teacher Assessment based on the Philippine Professional Standards </a:t>
            </a:r>
            <a:b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 Teachers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352257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099" y="2213080"/>
            <a:ext cx="1888321" cy="2375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855205" y="3474695"/>
            <a:ext cx="11144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500" b="1" dirty="0">
                <a:latin typeface="Helvetica" panose="020B0604020202020204" pitchFamily="34" charset="0"/>
                <a:cs typeface="Helvetica" panose="020B0604020202020204" pitchFamily="34" charset="0"/>
              </a:rPr>
              <a:t>RPMS Tools for Teachers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30457" y="5023630"/>
            <a:ext cx="17056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500" b="1" dirty="0">
                <a:latin typeface="Helvetica" panose="020B0604020202020204" pitchFamily="34" charset="0"/>
                <a:cs typeface="Helvetica" panose="020B0604020202020204" pitchFamily="34" charset="0"/>
              </a:rPr>
              <a:t>Self-Assessment Tools (SAT)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256" y="1654742"/>
            <a:ext cx="17584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500" b="1" dirty="0">
                <a:latin typeface="Helvetica" panose="020B0604020202020204" pitchFamily="34" charset="0"/>
                <a:cs typeface="Helvetica" panose="020B0604020202020204" pitchFamily="34" charset="0"/>
              </a:rPr>
              <a:t>Classroom Observation</a:t>
            </a:r>
          </a:p>
          <a:p>
            <a:pPr algn="ctr"/>
            <a:r>
              <a:rPr lang="en-PH" sz="1500" b="1" dirty="0">
                <a:latin typeface="Helvetica" panose="020B0604020202020204" pitchFamily="34" charset="0"/>
                <a:cs typeface="Helvetica" panose="020B0604020202020204" pitchFamily="34" charset="0"/>
              </a:rPr>
              <a:t>Tools (COT)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66447" y="998401"/>
            <a:ext cx="3807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432FF"/>
                </a:solidFill>
                <a:latin typeface="Helvetica" panose="020B0504020202030204" pitchFamily="34" charset="0"/>
              </a:rPr>
              <a:t>PPST-based RPMS Tools &amp; Support Materials</a:t>
            </a:r>
          </a:p>
        </p:txBody>
      </p:sp>
      <p:sp>
        <p:nvSpPr>
          <p:cNvPr id="16" name="Oval 15"/>
          <p:cNvSpPr/>
          <p:nvPr/>
        </p:nvSpPr>
        <p:spPr>
          <a:xfrm>
            <a:off x="6635604" y="1281758"/>
            <a:ext cx="2119092" cy="21190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8145">
            <a:off x="6387077" y="1924770"/>
            <a:ext cx="1939346" cy="1241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72">
            <a:off x="6523007" y="1669133"/>
            <a:ext cx="1923321" cy="1171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Oval 19"/>
          <p:cNvSpPr/>
          <p:nvPr/>
        </p:nvSpPr>
        <p:spPr>
          <a:xfrm>
            <a:off x="5736112" y="3636715"/>
            <a:ext cx="2119092" cy="21190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5949">
            <a:off x="6016489" y="3973420"/>
            <a:ext cx="1154912" cy="149459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0124">
            <a:off x="6444907" y="4090736"/>
            <a:ext cx="1154912" cy="1494593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21" name="Oval 20"/>
          <p:cNvSpPr/>
          <p:nvPr/>
        </p:nvSpPr>
        <p:spPr>
          <a:xfrm>
            <a:off x="293412" y="2577169"/>
            <a:ext cx="2119092" cy="21190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4864">
            <a:off x="914332" y="2854645"/>
            <a:ext cx="1606537" cy="113605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6" y="3270343"/>
            <a:ext cx="1606537" cy="113605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4634">
            <a:off x="3973544" y="2739540"/>
            <a:ext cx="1520003" cy="2007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920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 animBg="1"/>
      <p:bldP spid="20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onut 26"/>
          <p:cNvSpPr/>
          <p:nvPr/>
        </p:nvSpPr>
        <p:spPr>
          <a:xfrm>
            <a:off x="1520752" y="1713543"/>
            <a:ext cx="5905500" cy="3899769"/>
          </a:xfrm>
          <a:prstGeom prst="donut">
            <a:avLst>
              <a:gd name="adj" fmla="val 4794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942"/>
            <a:ext cx="9144000" cy="113590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/>
            </a:r>
            <a:br>
              <a:rPr lang="en-US" sz="2800" b="1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</a:br>
            <a:r>
              <a:rPr lang="en-US" sz="2800" b="1" dirty="0">
                <a:solidFill>
                  <a:srgbClr val="0000FF"/>
                </a:solidFill>
                <a:latin typeface="Helvetica" panose="020B0504020202030204" pitchFamily="34" charset="0"/>
                <a:cs typeface="Helvetica"/>
              </a:rPr>
              <a:t>Three things that matter most in top school systems</a:t>
            </a:r>
            <a:r>
              <a:rPr lang="en-US" sz="2800" b="1" dirty="0">
                <a:solidFill>
                  <a:srgbClr val="0000FF"/>
                </a:solidFill>
                <a:latin typeface="Helvetica" panose="020B0504020202030204" pitchFamily="34" charset="0"/>
              </a:rPr>
              <a:t/>
            </a:r>
            <a:br>
              <a:rPr lang="en-US" sz="2800" b="1" dirty="0">
                <a:solidFill>
                  <a:srgbClr val="0000FF"/>
                </a:solidFill>
                <a:latin typeface="Helvetica" panose="020B0504020202030204" pitchFamily="34" charset="0"/>
              </a:rPr>
            </a:br>
            <a:r>
              <a:rPr lang="en-US" sz="1800" b="1" dirty="0">
                <a:latin typeface="Helvetica" panose="020B0504020202030204" pitchFamily="34" charset="0"/>
              </a:rPr>
              <a:t>(</a:t>
            </a:r>
            <a:r>
              <a:rPr lang="en-US" sz="1800" dirty="0">
                <a:latin typeface="Helvetica" panose="020B0504020202030204" pitchFamily="34" charset="0"/>
              </a:rPr>
              <a:t>McKinsey, 2007)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002027" y="1873444"/>
            <a:ext cx="2581589" cy="2487134"/>
            <a:chOff x="6184106" y="1765943"/>
            <a:chExt cx="2185194" cy="2487134"/>
          </a:xfrm>
        </p:grpSpPr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6184106" y="1765943"/>
              <a:ext cx="2185194" cy="248713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endParaRPr lang="en-US" sz="2000" dirty="0">
                <a:latin typeface="Helvetica" panose="020B0504020202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328878" y="2207613"/>
              <a:ext cx="187959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Developing </a:t>
              </a:r>
            </a:p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them into </a:t>
              </a:r>
            </a:p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effective </a:t>
              </a:r>
            </a:p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instructors</a:t>
              </a:r>
            </a:p>
            <a:p>
              <a:pPr algn="ctr"/>
              <a:endParaRPr lang="en-US" b="1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121315" y="4119158"/>
            <a:ext cx="3427326" cy="2573741"/>
            <a:chOff x="5986614" y="1873834"/>
            <a:chExt cx="2600262" cy="2573741"/>
          </a:xfrm>
        </p:grpSpPr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6156185" y="1873834"/>
              <a:ext cx="2185194" cy="25737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endParaRPr lang="en-US" sz="2000" dirty="0">
                <a:latin typeface="Helvetica" panose="020B050402020203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86614" y="2124848"/>
              <a:ext cx="2600262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Ensuring that </a:t>
              </a:r>
            </a:p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the system is able </a:t>
              </a:r>
            </a:p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to deliver the best possible instruction </a:t>
              </a:r>
            </a:p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for every child</a:t>
              </a:r>
            </a:p>
            <a:p>
              <a:pPr algn="ctr"/>
              <a:endParaRPr lang="en-US" b="1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1912" y="1743888"/>
            <a:ext cx="2669325" cy="2923383"/>
            <a:chOff x="6156185" y="1873834"/>
            <a:chExt cx="2369276" cy="2639393"/>
          </a:xfrm>
        </p:grpSpPr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6156185" y="1873834"/>
              <a:ext cx="2369276" cy="236249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endParaRPr lang="en-US" sz="2000" dirty="0">
                <a:latin typeface="Helvetica" panose="020B050402020203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35010" y="2389569"/>
              <a:ext cx="205105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Helvetica" panose="020B0504020202030204" pitchFamily="34" charset="0"/>
                </a:rPr>
                <a:t>Getting the right people to become teachers</a:t>
              </a:r>
            </a:p>
            <a:p>
              <a:endParaRPr lang="en-US" b="1" dirty="0">
                <a:latin typeface="Helvetica" panose="020B0504020202030204" pitchFamily="34" charset="0"/>
              </a:endParaRPr>
            </a:p>
            <a:p>
              <a:endParaRPr lang="en-US" b="1" dirty="0">
                <a:latin typeface="Helvetica" panose="020B0504020202030204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235" y="1831500"/>
            <a:ext cx="2093545" cy="209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13" y="718232"/>
            <a:ext cx="7886700" cy="838322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>
                <a:solidFill>
                  <a:srgbClr val="0000FF"/>
                </a:solidFill>
                <a:latin typeface="Helvetica"/>
                <a:cs typeface="Helvetica"/>
              </a:rPr>
              <a:t/>
            </a:r>
            <a:br>
              <a:rPr lang="en-US" sz="6000" b="1" dirty="0">
                <a:solidFill>
                  <a:srgbClr val="0000FF"/>
                </a:solidFill>
                <a:latin typeface="Helvetica"/>
                <a:cs typeface="Helvetica"/>
              </a:rPr>
            </a:br>
            <a:r>
              <a:rPr lang="en-US" sz="6000" b="1" dirty="0">
                <a:solidFill>
                  <a:srgbClr val="0000FF"/>
                </a:solidFill>
                <a:latin typeface="Helvetica"/>
                <a:cs typeface="Helvetica"/>
              </a:rPr>
              <a:t/>
            </a:r>
            <a:br>
              <a:rPr lang="en-US" sz="6000" b="1" dirty="0">
                <a:solidFill>
                  <a:srgbClr val="0000FF"/>
                </a:solidFill>
                <a:latin typeface="Helvetica"/>
                <a:cs typeface="Helvetica"/>
              </a:rPr>
            </a:br>
            <a:r>
              <a:rPr lang="en-US" sz="6000" b="1" dirty="0">
                <a:solidFill>
                  <a:srgbClr val="0000FF"/>
                </a:solidFill>
                <a:latin typeface="Helvetica"/>
                <a:cs typeface="Helvetica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6768500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76212"/>
            <a:ext cx="7886700" cy="123488"/>
          </a:xfrm>
        </p:spPr>
        <p:txBody>
          <a:bodyPr/>
          <a:lstStyle/>
          <a:p>
            <a:pPr algn="ctr"/>
            <a:r>
              <a:rPr lang="en-US" sz="3200" dirty="0">
                <a:latin typeface="Helvetica" charset="0"/>
                <a:ea typeface="Helvetica" charset="0"/>
                <a:cs typeface="Helvetica" charset="0"/>
              </a:rPr>
              <a:t/>
            </a:r>
            <a:br>
              <a:rPr lang="en-US" sz="3200" dirty="0">
                <a:latin typeface="Helvetica" charset="0"/>
                <a:ea typeface="Helvetica" charset="0"/>
                <a:cs typeface="Helvetica" charset="0"/>
              </a:rPr>
            </a:br>
            <a:r>
              <a:rPr lang="en-US" sz="3200" dirty="0">
                <a:latin typeface="Helvetica" charset="0"/>
                <a:ea typeface="Helvetica" charset="0"/>
                <a:cs typeface="Helvetica" charset="0"/>
              </a:rPr>
              <a:t/>
            </a:r>
            <a:br>
              <a:rPr lang="en-US" sz="3200" dirty="0">
                <a:latin typeface="Helvetica" charset="0"/>
                <a:ea typeface="Helvetica" charset="0"/>
                <a:cs typeface="Helvetica" charset="0"/>
              </a:rPr>
            </a:br>
            <a:r>
              <a:rPr lang="en-US" sz="3200" dirty="0">
                <a:latin typeface="Helvetica" charset="0"/>
                <a:ea typeface="Helvetica" charset="0"/>
                <a:cs typeface="Helvetica" charset="0"/>
              </a:rPr>
              <a:t> Presentation slides prepared by: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2280245"/>
            <a:ext cx="7886700" cy="3284612"/>
          </a:xfr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Helvetica" charset="0"/>
                <a:ea typeface="Helvetica" charset="0"/>
                <a:cs typeface="Helvetica" charset="0"/>
              </a:rPr>
              <a:t>Dr. Gina O. Gonong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latin typeface="Helvetica" charset="0"/>
                <a:ea typeface="Helvetica" charset="0"/>
                <a:cs typeface="Helvetica" charset="0"/>
              </a:rPr>
              <a:t>Director, RCTQ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>
              <a:latin typeface="Helvetica" charset="0"/>
              <a:ea typeface="Helvetica" charset="0"/>
              <a:cs typeface="Helvetica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Helvetica" charset="0"/>
                <a:ea typeface="Helvetica" charset="0"/>
                <a:cs typeface="Helvetica" charset="0"/>
              </a:rPr>
              <a:t>Dr. John Pegg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latin typeface="Helvetica" charset="0"/>
                <a:ea typeface="Helvetica" charset="0"/>
                <a:cs typeface="Helvetica" charset="0"/>
              </a:rPr>
              <a:t>Director, UNE-SiMERR, Australia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>
              <a:latin typeface="Helvetica" charset="0"/>
              <a:ea typeface="Helvetica" charset="0"/>
              <a:cs typeface="Helvetica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Helvetica" charset="0"/>
                <a:ea typeface="Helvetica" charset="0"/>
                <a:cs typeface="Helvetica" charset="0"/>
              </a:rPr>
              <a:t>Michael Wilson I. Rosero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latin typeface="Helvetica" charset="0"/>
                <a:ea typeface="Helvetica" charset="0"/>
                <a:cs typeface="Helvetica" charset="0"/>
              </a:rPr>
              <a:t>Project Development Officer III, BHROD-HRDD</a:t>
            </a:r>
          </a:p>
        </p:txBody>
      </p:sp>
    </p:spTree>
    <p:extLst>
      <p:ext uri="{BB962C8B-B14F-4D97-AF65-F5344CB8AC3E}">
        <p14:creationId xmlns:p14="http://schemas.microsoft.com/office/powerpoint/2010/main" val="311063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B5D30009-6960-426C-909A-3143649C6F71}"/>
              </a:ext>
            </a:extLst>
          </p:cNvPr>
          <p:cNvGrpSpPr/>
          <p:nvPr/>
        </p:nvGrpSpPr>
        <p:grpSpPr>
          <a:xfrm>
            <a:off x="403410" y="1812318"/>
            <a:ext cx="4800600" cy="4033645"/>
            <a:chOff x="960404" y="483065"/>
            <a:chExt cx="6400800" cy="615935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404" y="483065"/>
              <a:ext cx="3931694" cy="56644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0497" y="1037290"/>
              <a:ext cx="3840707" cy="56051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" name="TextBox 1"/>
          <p:cNvSpPr txBox="1"/>
          <p:nvPr/>
        </p:nvSpPr>
        <p:spPr>
          <a:xfrm>
            <a:off x="4480110" y="1011018"/>
            <a:ext cx="632213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/>
            <a: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DepEd No. 42, s. 2017</a:t>
            </a:r>
            <a:endParaRPr lang="en-US" sz="3200" b="1" dirty="0">
              <a:solidFill>
                <a:srgbClr val="0000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29505" y="2009918"/>
            <a:ext cx="33891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400" dirty="0">
                <a:latin typeface="Helvetica" panose="020B0604020202020204" pitchFamily="34" charset="0"/>
                <a:cs typeface="Helvetica" panose="020B0604020202020204" pitchFamily="34" charset="0"/>
              </a:rPr>
              <a:t>Secretary Briones signed into policy  </a:t>
            </a:r>
            <a:r>
              <a:rPr lang="en-PH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DepEd Order No. 42, S. 2017</a:t>
            </a:r>
            <a:r>
              <a:rPr lang="en-PH" sz="2400" dirty="0">
                <a:latin typeface="Helvetica" panose="020B0604020202020204" pitchFamily="34" charset="0"/>
                <a:cs typeface="Helvetica" panose="020B0604020202020204" pitchFamily="34" charset="0"/>
              </a:rPr>
              <a:t>, </a:t>
            </a:r>
            <a:r>
              <a:rPr lang="en-PH" sz="2400" i="1" dirty="0">
                <a:latin typeface="Helvetica" panose="020B0604020202020204" pitchFamily="34" charset="0"/>
                <a:cs typeface="Helvetica" panose="020B0604020202020204" pitchFamily="34" charset="0"/>
              </a:rPr>
              <a:t>The National Adoption and Implementation of the Philippine Professional Standards for Teachers</a:t>
            </a:r>
            <a:r>
              <a:rPr lang="en-PH" sz="2400" dirty="0"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789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311" y="1421296"/>
            <a:ext cx="8350250" cy="4698359"/>
          </a:xfrm>
          <a:noFill/>
        </p:spPr>
        <p:txBody>
          <a:bodyPr/>
          <a:lstStyle/>
          <a:p>
            <a:pPr marL="0" indent="0">
              <a:buNone/>
            </a:pP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The PPST: </a:t>
            </a:r>
          </a:p>
          <a:p>
            <a:pPr marL="571500" indent="-571500">
              <a:buAutoNum type="romanLcParenBoth"/>
            </a:pP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sets </a:t>
            </a:r>
            <a:r>
              <a:rPr lang="fil-PH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clear expectations of teachers </a:t>
            </a: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along well-defined career stages of professional development from beginning to distinguished practice;</a:t>
            </a:r>
          </a:p>
          <a:p>
            <a:pPr marL="571500" indent="-571500">
              <a:buAutoNum type="romanLcParenBoth"/>
            </a:pP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engages teachers </a:t>
            </a:r>
            <a:r>
              <a:rPr lang="fil-PH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embrace ongoing professional learning </a:t>
            </a: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for their professional development to enhance their own teaching; </a:t>
            </a:r>
          </a:p>
          <a:p>
            <a:pPr marL="571500" indent="-571500">
              <a:buAutoNum type="romanLcParenBoth"/>
            </a:pP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provides </a:t>
            </a:r>
            <a:r>
              <a:rPr lang="fil-PH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framework </a:t>
            </a: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of uniform measures to </a:t>
            </a:r>
            <a:r>
              <a:rPr lang="fil-PH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assess teacher performance</a:t>
            </a:r>
            <a:r>
              <a:rPr lang="fil-PH" sz="2400" dirty="0">
                <a:latin typeface="Helvetica" panose="020B0604020202020204" pitchFamily="34" charset="0"/>
                <a:cs typeface="Helvetica" panose="020B0604020202020204" pitchFamily="34" charset="0"/>
              </a:rPr>
              <a:t>; and </a:t>
            </a:r>
          </a:p>
          <a:p>
            <a:pPr marL="571500" indent="-571500">
              <a:buAutoNum type="romanLcParenBoth"/>
            </a:pPr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provides a basis for </a:t>
            </a:r>
            <a:r>
              <a:rPr lang="en-US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building public confidence </a:t>
            </a:r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in and support for the work of teachers.</a:t>
            </a:r>
            <a:endParaRPr lang="en-AU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307268" y="750436"/>
            <a:ext cx="8099875" cy="66278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DO 42, S. 2017</a:t>
            </a:r>
          </a:p>
        </p:txBody>
      </p:sp>
    </p:spTree>
    <p:extLst>
      <p:ext uri="{BB962C8B-B14F-4D97-AF65-F5344CB8AC3E}">
        <p14:creationId xmlns:p14="http://schemas.microsoft.com/office/powerpoint/2010/main" val="3997042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B5D30009-6960-426C-909A-3143649C6F71}"/>
              </a:ext>
            </a:extLst>
          </p:cNvPr>
          <p:cNvGrpSpPr/>
          <p:nvPr/>
        </p:nvGrpSpPr>
        <p:grpSpPr>
          <a:xfrm>
            <a:off x="359867" y="2048736"/>
            <a:ext cx="2920362" cy="2924239"/>
            <a:chOff x="960404" y="483065"/>
            <a:chExt cx="6400800" cy="615935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404" y="483065"/>
              <a:ext cx="3931694" cy="56644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0497" y="1037290"/>
              <a:ext cx="3840707" cy="56051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2951" y="1355940"/>
            <a:ext cx="5391861" cy="4902969"/>
          </a:xfrm>
        </p:spPr>
        <p:txBody>
          <a:bodyPr/>
          <a:lstStyle/>
          <a:p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The PPST </a:t>
            </a:r>
            <a:r>
              <a:rPr lang="fil-PH" sz="2600" b="1" dirty="0">
                <a:latin typeface="Helvetica" panose="020B0604020202020204" pitchFamily="34" charset="0"/>
                <a:cs typeface="Helvetica" panose="020B0604020202020204" pitchFamily="34" charset="0"/>
              </a:rPr>
              <a:t>shall</a:t>
            </a:r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 be used as a </a:t>
            </a:r>
            <a:r>
              <a:rPr lang="fil-PH" sz="26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basis for all learning and development programs </a:t>
            </a:r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for teachers to ensure that they are properly equipped to effectively implement the K to 12 Program.</a:t>
            </a:r>
          </a:p>
          <a:p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It can also be used for the </a:t>
            </a:r>
            <a:r>
              <a:rPr lang="fil-PH" sz="26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selection and promotion </a:t>
            </a:r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of teachers.</a:t>
            </a:r>
          </a:p>
          <a:p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All </a:t>
            </a:r>
            <a:r>
              <a:rPr lang="fil-PH" sz="26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performance appraisals</a:t>
            </a:r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 for teachers </a:t>
            </a:r>
            <a:r>
              <a:rPr lang="fil-PH" sz="2600" b="1" dirty="0">
                <a:latin typeface="Helvetica" panose="020B0604020202020204" pitchFamily="34" charset="0"/>
                <a:cs typeface="Helvetica" panose="020B0604020202020204" pitchFamily="34" charset="0"/>
              </a:rPr>
              <a:t>shall </a:t>
            </a:r>
            <a:r>
              <a:rPr lang="fil-PH" sz="2600" dirty="0">
                <a:latin typeface="Helvetica" panose="020B0604020202020204" pitchFamily="34" charset="0"/>
                <a:cs typeface="Helvetica" panose="020B0604020202020204" pitchFamily="34" charset="0"/>
              </a:rPr>
              <a:t>be based on this set of Standards.</a:t>
            </a:r>
            <a:endParaRPr lang="en-AU" sz="26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08526" y="725191"/>
            <a:ext cx="4746794" cy="3959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PH" sz="3200" b="1" dirty="0" smtClean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From D.O. </a:t>
            </a:r>
            <a: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42, </a:t>
            </a:r>
            <a:r>
              <a:rPr lang="en-PH" sz="3200" b="1" dirty="0" smtClean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s. 2017:</a:t>
            </a:r>
            <a:endParaRPr lang="en-PH" sz="3200" b="1" dirty="0">
              <a:solidFill>
                <a:srgbClr val="0000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567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2190" y="1649893"/>
            <a:ext cx="4075554" cy="4521654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2600" dirty="0">
                <a:latin typeface="Helvetica" panose="020B0604020202020204" pitchFamily="34" charset="0"/>
                <a:cs typeface="Helvetica" panose="020B0604020202020204" pitchFamily="34" charset="0"/>
              </a:rPr>
              <a:t>Is a</a:t>
            </a:r>
            <a:r>
              <a:rPr lang="en-US" sz="26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public statement </a:t>
            </a:r>
            <a:r>
              <a:rPr lang="en-US" sz="2600" dirty="0">
                <a:latin typeface="Helvetica" panose="020B0604020202020204" pitchFamily="34" charset="0"/>
                <a:cs typeface="Helvetica" panose="020B0604020202020204" pitchFamily="34" charset="0"/>
              </a:rPr>
              <a:t>of professional accountability</a:t>
            </a:r>
          </a:p>
          <a:p>
            <a:r>
              <a:rPr lang="en-PH" sz="2600" dirty="0">
                <a:latin typeface="Helvetica" panose="020B0604020202020204" pitchFamily="34" charset="0"/>
                <a:cs typeface="Helvetica" panose="020B0604020202020204" pitchFamily="34" charset="0"/>
              </a:rPr>
              <a:t>It has </a:t>
            </a:r>
            <a:r>
              <a:rPr lang="en-PH" sz="26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four career stages</a:t>
            </a:r>
            <a:r>
              <a:rPr lang="en-PH" sz="2600" dirty="0">
                <a:latin typeface="Helvetica" panose="020B0604020202020204" pitchFamily="34" charset="0"/>
                <a:cs typeface="Helvetica" panose="020B0604020202020204" pitchFamily="34" charset="0"/>
              </a:rPr>
              <a:t>: Beginning, Proficient, Highly Proficient, and Distinguished. </a:t>
            </a:r>
          </a:p>
          <a:p>
            <a:r>
              <a:rPr lang="en-PH" sz="2600" dirty="0">
                <a:latin typeface="Helvetica" panose="020B0604020202020204" pitchFamily="34" charset="0"/>
                <a:cs typeface="Helvetica" panose="020B0604020202020204" pitchFamily="34" charset="0"/>
              </a:rPr>
              <a:t>It has </a:t>
            </a:r>
            <a:r>
              <a:rPr lang="en-PH" sz="26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seven Domains,  37 Strands, and 37 indicators </a:t>
            </a:r>
            <a:r>
              <a:rPr lang="en-PH" sz="2600" dirty="0">
                <a:latin typeface="Helvetica" panose="020B0604020202020204" pitchFamily="34" charset="0"/>
                <a:cs typeface="Helvetica" panose="020B0604020202020204" pitchFamily="34" charset="0"/>
              </a:rPr>
              <a:t>for each career stage. </a:t>
            </a:r>
            <a:endParaRPr lang="en-US" sz="26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0971" y="791763"/>
            <a:ext cx="8656618" cy="942973"/>
          </a:xfrm>
        </p:spPr>
        <p:txBody>
          <a:bodyPr>
            <a:noAutofit/>
          </a:bodyPr>
          <a:lstStyle/>
          <a:p>
            <a:pPr lvl="0"/>
            <a:r>
              <a:rPr lang="en-PH" sz="28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What is the Philippine Professional Standards for Teachers (PPST)?</a:t>
            </a:r>
            <a:endParaRPr lang="en-US" sz="2800" dirty="0">
              <a:solidFill>
                <a:srgbClr val="0000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7130"/>
          <a:stretch/>
        </p:blipFill>
        <p:spPr>
          <a:xfrm>
            <a:off x="469900" y="1885292"/>
            <a:ext cx="4318775" cy="39431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922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228" y="712773"/>
            <a:ext cx="8311473" cy="1105510"/>
          </a:xfrm>
        </p:spPr>
        <p:txBody>
          <a:bodyPr>
            <a:noAutofit/>
          </a:bodyPr>
          <a:lstStyle/>
          <a:p>
            <a:pPr lvl="0"/>
            <a:r>
              <a:rPr lang="en-PH" sz="28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Were key stakeholders involved in the process of development and validation of the PPST?</a:t>
            </a:r>
            <a:endParaRPr lang="en-US" sz="2800" dirty="0">
              <a:solidFill>
                <a:srgbClr val="0000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5378" y="1818283"/>
            <a:ext cx="2705393" cy="24582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PH" sz="2400" dirty="0">
                <a:latin typeface="Helvetica" panose="020B0604020202020204" pitchFamily="34" charset="0"/>
                <a:cs typeface="Helvetica" panose="020B0604020202020204" pitchFamily="34" charset="0"/>
              </a:rPr>
              <a:t>Over 10,000 pre-and in-service teachers, principals, supervisors, DepEd Regional Directors and other educators across all regions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469" y="1089812"/>
            <a:ext cx="3867150" cy="53668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AE6BE4F-CEC7-4C4A-9C48-B7F72BA12F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3"/>
          <a:stretch/>
        </p:blipFill>
        <p:spPr>
          <a:xfrm>
            <a:off x="4810672" y="2464697"/>
            <a:ext cx="1294706" cy="812375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337228" y="3506144"/>
            <a:ext cx="2745833" cy="267783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400" dirty="0">
                <a:latin typeface="Helvetica" panose="020B0604020202020204" pitchFamily="34" charset="0"/>
                <a:cs typeface="Helvetica" panose="020B0604020202020204" pitchFamily="34" charset="0"/>
              </a:rPr>
              <a:t>Government agencies other than DepEd (e.g., PRC, CSC) and NGOs (e.g. PBED, FUSE) were part of the </a:t>
            </a:r>
            <a:r>
              <a:rPr lang="en-PH" sz="2400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Reference Panel</a:t>
            </a:r>
            <a:r>
              <a:rPr lang="en-PH" sz="2400" dirty="0"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24217" y="2983133"/>
            <a:ext cx="1398280" cy="1010582"/>
            <a:chOff x="7405587" y="3268070"/>
            <a:chExt cx="1010714" cy="71135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5587" y="3280628"/>
              <a:ext cx="638582" cy="638582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467" y="3268070"/>
              <a:ext cx="698834" cy="7113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787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601387"/>
          </a:xfrm>
        </p:spPr>
        <p:txBody>
          <a:bodyPr/>
          <a:lstStyle/>
          <a:p>
            <a:r>
              <a:rPr lang="en-PH" sz="3200" b="1" dirty="0">
                <a:solidFill>
                  <a:srgbClr val="0000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Rationale in the Development of the Philippine Professional Standards for Teachers</a:t>
            </a:r>
            <a:endParaRPr lang="en-PH" sz="3200" dirty="0">
              <a:solidFill>
                <a:srgbClr val="0000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04234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Gotham"/>
        <a:ea typeface=""/>
        <a:cs typeface=""/>
      </a:majorFont>
      <a:minorFont>
        <a:latin typeface="Gotha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6861</TotalTime>
  <Words>3675</Words>
  <Application>Microsoft Office PowerPoint</Application>
  <PresentationFormat>On-screen Show (4:3)</PresentationFormat>
  <Paragraphs>486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ＭＳ Ｐゴシック</vt:lpstr>
      <vt:lpstr>Arial</vt:lpstr>
      <vt:lpstr>Calibri</vt:lpstr>
      <vt:lpstr>Gotham</vt:lpstr>
      <vt:lpstr>Gotham Bold</vt:lpstr>
      <vt:lpstr>Helvetica</vt:lpstr>
      <vt:lpstr>Rockwell</vt:lpstr>
      <vt:lpstr>Segoe UI Semilight</vt:lpstr>
      <vt:lpstr>Times</vt:lpstr>
      <vt:lpstr>Wingdings</vt:lpstr>
      <vt:lpstr>Office Theme</vt:lpstr>
      <vt:lpstr>  The  Philippine Professional Standards  for Teachers   </vt:lpstr>
      <vt:lpstr>We sometimes forget how much things change over time</vt:lpstr>
      <vt:lpstr>General Information on  Department Order No. 42, s. 2017</vt:lpstr>
      <vt:lpstr>PowerPoint Presentation</vt:lpstr>
      <vt:lpstr>PowerPoint Presentation</vt:lpstr>
      <vt:lpstr>PowerPoint Presentation</vt:lpstr>
      <vt:lpstr>What is the Philippine Professional Standards for Teachers (PPST)?</vt:lpstr>
      <vt:lpstr>Were key stakeholders involved in the process of development and validation of the PPST?</vt:lpstr>
      <vt:lpstr>Rationale in the Development of the Philippine Professional Standards for Teachers</vt:lpstr>
      <vt:lpstr>In 2013, RA 10533 (K to 12 Reform) was signed into law</vt:lpstr>
      <vt:lpstr>The development of the new Professional Standards for Teachers</vt:lpstr>
      <vt:lpstr>PowerPoint Presentation</vt:lpstr>
      <vt:lpstr>Internationally, Teacher Quality is articulated in Professional Standards for Teachers</vt:lpstr>
      <vt:lpstr>The Development and Validation of the Philippine Professional Standards for Teachers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are Career Stages important?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</vt:lpstr>
      <vt:lpstr>Teacher Assessment based on the Philippine Professional Standards  for Teachers</vt:lpstr>
      <vt:lpstr>PowerPoint Presentation</vt:lpstr>
      <vt:lpstr> Three things that matter most in top school systems (McKinsey, 2007)</vt:lpstr>
      <vt:lpstr>  Questions?</vt:lpstr>
      <vt:lpstr>   Presentation slides prepared by: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Wilson Rosero</dc:creator>
  <cp:lastModifiedBy>Dept. of Education</cp:lastModifiedBy>
  <cp:revision>372</cp:revision>
  <dcterms:created xsi:type="dcterms:W3CDTF">2017-04-24T22:18:29Z</dcterms:created>
  <dcterms:modified xsi:type="dcterms:W3CDTF">2019-04-12T02:19:21Z</dcterms:modified>
</cp:coreProperties>
</file>