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330" r:id="rId3"/>
    <p:sldId id="354" r:id="rId4"/>
    <p:sldId id="356" r:id="rId5"/>
    <p:sldId id="331" r:id="rId6"/>
    <p:sldId id="364" r:id="rId7"/>
    <p:sldId id="334" r:id="rId8"/>
    <p:sldId id="355" r:id="rId9"/>
    <p:sldId id="362" r:id="rId10"/>
    <p:sldId id="338" r:id="rId11"/>
    <p:sldId id="363" r:id="rId12"/>
    <p:sldId id="359" r:id="rId13"/>
    <p:sldId id="336" r:id="rId14"/>
    <p:sldId id="368" r:id="rId15"/>
    <p:sldId id="365" r:id="rId16"/>
    <p:sldId id="367" r:id="rId17"/>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83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z Carpio" initials="LA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A40000"/>
    <a:srgbClr val="820000"/>
    <a:srgbClr val="0000FF"/>
    <a:srgbClr val="990000"/>
    <a:srgbClr val="860000"/>
    <a:srgbClr val="006400"/>
    <a:srgbClr val="3CA2BE"/>
    <a:srgbClr val="27697B"/>
    <a:srgbClr val="1812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autoAdjust="0"/>
    <p:restoredTop sz="76835" autoAdjust="0"/>
  </p:normalViewPr>
  <p:slideViewPr>
    <p:cSldViewPr>
      <p:cViewPr varScale="1">
        <p:scale>
          <a:sx n="57" d="100"/>
          <a:sy n="57" d="100"/>
        </p:scale>
        <p:origin x="1074" y="66"/>
      </p:cViewPr>
      <p:guideLst>
        <p:guide orient="horz" pos="2160"/>
        <p:guide pos="2880"/>
        <p:guide pos="3839"/>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39E1A3-D1AA-4AC7-89D5-48241EBA9416}"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PH"/>
        </a:p>
      </dgm:t>
    </dgm:pt>
    <dgm:pt modelId="{E6F0AF25-FA76-4AE0-A0A8-0C54996D929B}">
      <dgm:prSet phldrT="[Text]" custT="1"/>
      <dgm:spPr/>
      <dgm:t>
        <a:bodyPr/>
        <a:lstStyle/>
        <a:p>
          <a:r>
            <a:rPr lang="en-PH" sz="3200" dirty="0"/>
            <a:t>SPMS</a:t>
          </a:r>
        </a:p>
      </dgm:t>
    </dgm:pt>
    <dgm:pt modelId="{E53BB4A2-3D05-406A-AB7D-4A5D6DC23B82}" type="parTrans" cxnId="{698282CA-53FA-4479-935D-3D16C84CC74B}">
      <dgm:prSet/>
      <dgm:spPr/>
      <dgm:t>
        <a:bodyPr/>
        <a:lstStyle/>
        <a:p>
          <a:endParaRPr lang="en-PH"/>
        </a:p>
      </dgm:t>
    </dgm:pt>
    <dgm:pt modelId="{88B4DE4C-D666-4783-B3F1-9B8E0D8FE90D}" type="sibTrans" cxnId="{698282CA-53FA-4479-935D-3D16C84CC74B}">
      <dgm:prSet/>
      <dgm:spPr/>
      <dgm:t>
        <a:bodyPr/>
        <a:lstStyle/>
        <a:p>
          <a:endParaRPr lang="en-PH"/>
        </a:p>
      </dgm:t>
    </dgm:pt>
    <dgm:pt modelId="{4001F752-63B2-4073-81E5-40332F84D398}">
      <dgm:prSet phldrT="[Text]" custT="1"/>
      <dgm:spPr/>
      <dgm:t>
        <a:bodyPr/>
        <a:lstStyle/>
        <a:p>
          <a:r>
            <a:rPr lang="en-US" sz="2800" baseline="0" dirty="0"/>
            <a:t>CSC No. 6 s. 2012</a:t>
          </a:r>
          <a:endParaRPr lang="en-PH" sz="2800" dirty="0"/>
        </a:p>
      </dgm:t>
    </dgm:pt>
    <dgm:pt modelId="{3C3E74B2-1478-4E5A-97FD-480EBEF6319C}" type="parTrans" cxnId="{0F41FB53-CE72-46F3-8C95-49801DB925B3}">
      <dgm:prSet/>
      <dgm:spPr/>
      <dgm:t>
        <a:bodyPr/>
        <a:lstStyle/>
        <a:p>
          <a:endParaRPr lang="en-PH"/>
        </a:p>
      </dgm:t>
    </dgm:pt>
    <dgm:pt modelId="{A58AF4F1-7859-4DDA-A044-BE1D9C580AC9}" type="sibTrans" cxnId="{0F41FB53-CE72-46F3-8C95-49801DB925B3}">
      <dgm:prSet/>
      <dgm:spPr/>
      <dgm:t>
        <a:bodyPr/>
        <a:lstStyle/>
        <a:p>
          <a:endParaRPr lang="en-PH"/>
        </a:p>
      </dgm:t>
    </dgm:pt>
    <dgm:pt modelId="{02A3B1B8-81D6-40E5-ADEC-CA3A1BC6E310}">
      <dgm:prSet phldrT="[Text]" custT="1"/>
      <dgm:spPr/>
      <dgm:t>
        <a:bodyPr/>
        <a:lstStyle/>
        <a:p>
          <a:r>
            <a:rPr lang="en-PH" sz="3200" dirty="0"/>
            <a:t>RPMS</a:t>
          </a:r>
        </a:p>
      </dgm:t>
    </dgm:pt>
    <dgm:pt modelId="{4D28449E-B834-49A8-9637-032B74E2913A}" type="parTrans" cxnId="{8C5FC92A-C9E8-4AD8-BC94-98AE47B127C4}">
      <dgm:prSet/>
      <dgm:spPr/>
      <dgm:t>
        <a:bodyPr/>
        <a:lstStyle/>
        <a:p>
          <a:endParaRPr lang="en-PH"/>
        </a:p>
      </dgm:t>
    </dgm:pt>
    <dgm:pt modelId="{518E7F7B-7DC8-40AF-881B-8BA6BD8227A4}" type="sibTrans" cxnId="{8C5FC92A-C9E8-4AD8-BC94-98AE47B127C4}">
      <dgm:prSet/>
      <dgm:spPr/>
      <dgm:t>
        <a:bodyPr/>
        <a:lstStyle/>
        <a:p>
          <a:endParaRPr lang="en-PH"/>
        </a:p>
      </dgm:t>
    </dgm:pt>
    <dgm:pt modelId="{4691F9E6-8B5C-4AAC-814C-23BD66D5880C}">
      <dgm:prSet phldrT="[Text]" custT="1"/>
      <dgm:spPr/>
      <dgm:t>
        <a:bodyPr/>
        <a:lstStyle/>
        <a:p>
          <a:r>
            <a:rPr lang="en-US" sz="3200" b="0" baseline="0" dirty="0"/>
            <a:t>D.O. 2, s. 2015</a:t>
          </a:r>
          <a:endParaRPr lang="en-PH" sz="3200" dirty="0"/>
        </a:p>
      </dgm:t>
    </dgm:pt>
    <dgm:pt modelId="{2AA89348-8DE3-4B41-A9F6-B45B2A53689E}" type="parTrans" cxnId="{3B987EFC-A68D-4766-BE86-27E0EB0D3B1D}">
      <dgm:prSet/>
      <dgm:spPr/>
      <dgm:t>
        <a:bodyPr/>
        <a:lstStyle/>
        <a:p>
          <a:endParaRPr lang="en-PH"/>
        </a:p>
      </dgm:t>
    </dgm:pt>
    <dgm:pt modelId="{CB4F8891-F254-4995-A8CE-C93C536F0CE9}" type="sibTrans" cxnId="{3B987EFC-A68D-4766-BE86-27E0EB0D3B1D}">
      <dgm:prSet/>
      <dgm:spPr/>
      <dgm:t>
        <a:bodyPr/>
        <a:lstStyle/>
        <a:p>
          <a:endParaRPr lang="en-PH"/>
        </a:p>
      </dgm:t>
    </dgm:pt>
    <dgm:pt modelId="{3D00B4F6-D998-4A7A-AFC8-60A965A1948A}">
      <dgm:prSet phldrT="[Text]" custT="1"/>
      <dgm:spPr/>
      <dgm:t>
        <a:bodyPr/>
        <a:lstStyle/>
        <a:p>
          <a:r>
            <a:rPr lang="en-PH" sz="3200" dirty="0"/>
            <a:t>PPST</a:t>
          </a:r>
        </a:p>
      </dgm:t>
    </dgm:pt>
    <dgm:pt modelId="{9B9E4FA7-9EE6-4A71-B872-EF33E2A28071}" type="parTrans" cxnId="{DF5EFF16-FC78-447B-BA66-0F47AD83A396}">
      <dgm:prSet/>
      <dgm:spPr/>
      <dgm:t>
        <a:bodyPr/>
        <a:lstStyle/>
        <a:p>
          <a:endParaRPr lang="en-PH"/>
        </a:p>
      </dgm:t>
    </dgm:pt>
    <dgm:pt modelId="{6D13C469-FC38-453E-A59D-5F39583C1D05}" type="sibTrans" cxnId="{DF5EFF16-FC78-447B-BA66-0F47AD83A396}">
      <dgm:prSet/>
      <dgm:spPr/>
      <dgm:t>
        <a:bodyPr/>
        <a:lstStyle/>
        <a:p>
          <a:endParaRPr lang="en-PH"/>
        </a:p>
      </dgm:t>
    </dgm:pt>
    <dgm:pt modelId="{DFCB517D-4C6B-4604-81A0-0860ADBF0E83}">
      <dgm:prSet phldrT="[Text]" custT="1"/>
      <dgm:spPr/>
      <dgm:t>
        <a:bodyPr/>
        <a:lstStyle/>
        <a:p>
          <a:r>
            <a:rPr lang="en-US" sz="3200" b="0" baseline="0" dirty="0"/>
            <a:t>D.O. 42, s. 2017</a:t>
          </a:r>
          <a:endParaRPr lang="en-PH" sz="3200" dirty="0"/>
        </a:p>
      </dgm:t>
    </dgm:pt>
    <dgm:pt modelId="{0383B2E9-3DDD-41A4-B7CC-60EA6E2456A8}" type="parTrans" cxnId="{24FA7603-0696-4C0C-8577-0CEAABC99A68}">
      <dgm:prSet/>
      <dgm:spPr/>
      <dgm:t>
        <a:bodyPr/>
        <a:lstStyle/>
        <a:p>
          <a:endParaRPr lang="en-PH"/>
        </a:p>
      </dgm:t>
    </dgm:pt>
    <dgm:pt modelId="{854E7ED6-BA44-44BA-9866-B60779D5801C}" type="sibTrans" cxnId="{24FA7603-0696-4C0C-8577-0CEAABC99A68}">
      <dgm:prSet/>
      <dgm:spPr/>
      <dgm:t>
        <a:bodyPr/>
        <a:lstStyle/>
        <a:p>
          <a:endParaRPr lang="en-PH"/>
        </a:p>
      </dgm:t>
    </dgm:pt>
    <dgm:pt modelId="{A019EC21-F119-4196-B84A-75D4CECF3024}" type="pres">
      <dgm:prSet presAssocID="{3739E1A3-D1AA-4AC7-89D5-48241EBA9416}" presName="linearFlow" presStyleCnt="0">
        <dgm:presLayoutVars>
          <dgm:dir/>
          <dgm:animLvl val="lvl"/>
          <dgm:resizeHandles val="exact"/>
        </dgm:presLayoutVars>
      </dgm:prSet>
      <dgm:spPr/>
      <dgm:t>
        <a:bodyPr/>
        <a:lstStyle/>
        <a:p>
          <a:endParaRPr lang="en-US"/>
        </a:p>
      </dgm:t>
    </dgm:pt>
    <dgm:pt modelId="{08F6CE38-86FA-4D5A-BF8B-6077EB62B32A}" type="pres">
      <dgm:prSet presAssocID="{E6F0AF25-FA76-4AE0-A0A8-0C54996D929B}" presName="composite" presStyleCnt="0"/>
      <dgm:spPr/>
    </dgm:pt>
    <dgm:pt modelId="{271B839F-15B7-4E41-A471-92C0312B60CE}" type="pres">
      <dgm:prSet presAssocID="{E6F0AF25-FA76-4AE0-A0A8-0C54996D929B}" presName="parTx" presStyleLbl="node1" presStyleIdx="0" presStyleCnt="3">
        <dgm:presLayoutVars>
          <dgm:chMax val="0"/>
          <dgm:chPref val="0"/>
          <dgm:bulletEnabled val="1"/>
        </dgm:presLayoutVars>
      </dgm:prSet>
      <dgm:spPr/>
      <dgm:t>
        <a:bodyPr/>
        <a:lstStyle/>
        <a:p>
          <a:endParaRPr lang="en-US"/>
        </a:p>
      </dgm:t>
    </dgm:pt>
    <dgm:pt modelId="{74D418BB-E3F9-4F7B-A4E7-5619F8204CBB}" type="pres">
      <dgm:prSet presAssocID="{E6F0AF25-FA76-4AE0-A0A8-0C54996D929B}" presName="parSh" presStyleLbl="node1" presStyleIdx="0" presStyleCnt="3"/>
      <dgm:spPr/>
      <dgm:t>
        <a:bodyPr/>
        <a:lstStyle/>
        <a:p>
          <a:endParaRPr lang="en-US"/>
        </a:p>
      </dgm:t>
    </dgm:pt>
    <dgm:pt modelId="{A096929F-B330-4435-B065-17BAC905B45E}" type="pres">
      <dgm:prSet presAssocID="{E6F0AF25-FA76-4AE0-A0A8-0C54996D929B}" presName="desTx" presStyleLbl="fgAcc1" presStyleIdx="0" presStyleCnt="3" custScaleX="127912" custScaleY="65011" custLinFactNeighborY="-4028">
        <dgm:presLayoutVars>
          <dgm:bulletEnabled val="1"/>
        </dgm:presLayoutVars>
      </dgm:prSet>
      <dgm:spPr/>
      <dgm:t>
        <a:bodyPr/>
        <a:lstStyle/>
        <a:p>
          <a:endParaRPr lang="en-US"/>
        </a:p>
      </dgm:t>
    </dgm:pt>
    <dgm:pt modelId="{044950CD-1900-4DC9-87C5-AC17A41DB26D}" type="pres">
      <dgm:prSet presAssocID="{88B4DE4C-D666-4783-B3F1-9B8E0D8FE90D}" presName="sibTrans" presStyleLbl="sibTrans2D1" presStyleIdx="0" presStyleCnt="2" custLinFactNeighborX="-23540"/>
      <dgm:spPr/>
      <dgm:t>
        <a:bodyPr/>
        <a:lstStyle/>
        <a:p>
          <a:endParaRPr lang="en-US"/>
        </a:p>
      </dgm:t>
    </dgm:pt>
    <dgm:pt modelId="{FA3B66FA-65ED-4889-9DE4-3C5D7CBFB4F1}" type="pres">
      <dgm:prSet presAssocID="{88B4DE4C-D666-4783-B3F1-9B8E0D8FE90D}" presName="connTx" presStyleLbl="sibTrans2D1" presStyleIdx="0" presStyleCnt="2"/>
      <dgm:spPr/>
      <dgm:t>
        <a:bodyPr/>
        <a:lstStyle/>
        <a:p>
          <a:endParaRPr lang="en-US"/>
        </a:p>
      </dgm:t>
    </dgm:pt>
    <dgm:pt modelId="{14666FEE-9905-46F5-A54E-8ECACACF5EBC}" type="pres">
      <dgm:prSet presAssocID="{02A3B1B8-81D6-40E5-ADEC-CA3A1BC6E310}" presName="composite" presStyleCnt="0"/>
      <dgm:spPr/>
    </dgm:pt>
    <dgm:pt modelId="{87F813A8-97CD-48AE-9C6E-DB92920CFD25}" type="pres">
      <dgm:prSet presAssocID="{02A3B1B8-81D6-40E5-ADEC-CA3A1BC6E310}" presName="parTx" presStyleLbl="node1" presStyleIdx="0" presStyleCnt="3">
        <dgm:presLayoutVars>
          <dgm:chMax val="0"/>
          <dgm:chPref val="0"/>
          <dgm:bulletEnabled val="1"/>
        </dgm:presLayoutVars>
      </dgm:prSet>
      <dgm:spPr/>
      <dgm:t>
        <a:bodyPr/>
        <a:lstStyle/>
        <a:p>
          <a:endParaRPr lang="en-US"/>
        </a:p>
      </dgm:t>
    </dgm:pt>
    <dgm:pt modelId="{72660271-6CE3-438B-A70E-08563EB944C1}" type="pres">
      <dgm:prSet presAssocID="{02A3B1B8-81D6-40E5-ADEC-CA3A1BC6E310}" presName="parSh" presStyleLbl="node1" presStyleIdx="1" presStyleCnt="3"/>
      <dgm:spPr/>
      <dgm:t>
        <a:bodyPr/>
        <a:lstStyle/>
        <a:p>
          <a:endParaRPr lang="en-US"/>
        </a:p>
      </dgm:t>
    </dgm:pt>
    <dgm:pt modelId="{80164FB5-891B-4AAA-913F-AB640021FCA8}" type="pres">
      <dgm:prSet presAssocID="{02A3B1B8-81D6-40E5-ADEC-CA3A1BC6E310}" presName="desTx" presStyleLbl="fgAcc1" presStyleIdx="1" presStyleCnt="3" custScaleX="117856" custScaleY="67973">
        <dgm:presLayoutVars>
          <dgm:bulletEnabled val="1"/>
        </dgm:presLayoutVars>
      </dgm:prSet>
      <dgm:spPr/>
      <dgm:t>
        <a:bodyPr/>
        <a:lstStyle/>
        <a:p>
          <a:endParaRPr lang="en-US"/>
        </a:p>
      </dgm:t>
    </dgm:pt>
    <dgm:pt modelId="{E8EAB699-31D0-4731-B5B3-192B57175BA8}" type="pres">
      <dgm:prSet presAssocID="{518E7F7B-7DC8-40AF-881B-8BA6BD8227A4}" presName="sibTrans" presStyleLbl="sibTrans2D1" presStyleIdx="1" presStyleCnt="2" custScaleX="180998" custLinFactX="400000" custLinFactNeighborX="446048" custLinFactNeighborY="-32555"/>
      <dgm:spPr/>
      <dgm:t>
        <a:bodyPr/>
        <a:lstStyle/>
        <a:p>
          <a:endParaRPr lang="en-US"/>
        </a:p>
      </dgm:t>
    </dgm:pt>
    <dgm:pt modelId="{446C48A9-4BC9-414A-9DE0-9516E7721797}" type="pres">
      <dgm:prSet presAssocID="{518E7F7B-7DC8-40AF-881B-8BA6BD8227A4}" presName="connTx" presStyleLbl="sibTrans2D1" presStyleIdx="1" presStyleCnt="2"/>
      <dgm:spPr/>
      <dgm:t>
        <a:bodyPr/>
        <a:lstStyle/>
        <a:p>
          <a:endParaRPr lang="en-US"/>
        </a:p>
      </dgm:t>
    </dgm:pt>
    <dgm:pt modelId="{6328FA61-C1DF-4471-9AD7-CD5887BA7072}" type="pres">
      <dgm:prSet presAssocID="{3D00B4F6-D998-4A7A-AFC8-60A965A1948A}" presName="composite" presStyleCnt="0"/>
      <dgm:spPr/>
    </dgm:pt>
    <dgm:pt modelId="{6B266101-051F-4E68-92F5-70CD6ED6E7DF}" type="pres">
      <dgm:prSet presAssocID="{3D00B4F6-D998-4A7A-AFC8-60A965A1948A}" presName="parTx" presStyleLbl="node1" presStyleIdx="1" presStyleCnt="3">
        <dgm:presLayoutVars>
          <dgm:chMax val="0"/>
          <dgm:chPref val="0"/>
          <dgm:bulletEnabled val="1"/>
        </dgm:presLayoutVars>
      </dgm:prSet>
      <dgm:spPr/>
      <dgm:t>
        <a:bodyPr/>
        <a:lstStyle/>
        <a:p>
          <a:endParaRPr lang="en-US"/>
        </a:p>
      </dgm:t>
    </dgm:pt>
    <dgm:pt modelId="{CDF9D602-9C8B-4502-AAB3-3F71BCF87101}" type="pres">
      <dgm:prSet presAssocID="{3D00B4F6-D998-4A7A-AFC8-60A965A1948A}" presName="parSh" presStyleLbl="node1" presStyleIdx="2" presStyleCnt="3" custLinFactNeighborX="-22935"/>
      <dgm:spPr/>
      <dgm:t>
        <a:bodyPr/>
        <a:lstStyle/>
        <a:p>
          <a:endParaRPr lang="en-US"/>
        </a:p>
      </dgm:t>
    </dgm:pt>
    <dgm:pt modelId="{3A75BEC7-5884-47A1-A74A-AD8997C6828A}" type="pres">
      <dgm:prSet presAssocID="{3D00B4F6-D998-4A7A-AFC8-60A965A1948A}" presName="desTx" presStyleLbl="fgAcc1" presStyleIdx="2" presStyleCnt="3" custScaleX="123949" custScaleY="71402" custLinFactNeighborX="-22935">
        <dgm:presLayoutVars>
          <dgm:bulletEnabled val="1"/>
        </dgm:presLayoutVars>
      </dgm:prSet>
      <dgm:spPr/>
      <dgm:t>
        <a:bodyPr/>
        <a:lstStyle/>
        <a:p>
          <a:endParaRPr lang="en-US"/>
        </a:p>
      </dgm:t>
    </dgm:pt>
  </dgm:ptLst>
  <dgm:cxnLst>
    <dgm:cxn modelId="{FDE86D71-1D5A-445F-B68D-48FCABDC355C}" type="presOf" srcId="{DFCB517D-4C6B-4604-81A0-0860ADBF0E83}" destId="{3A75BEC7-5884-47A1-A74A-AD8997C6828A}" srcOrd="0" destOrd="0" presId="urn:microsoft.com/office/officeart/2005/8/layout/process3"/>
    <dgm:cxn modelId="{4DFBA198-4E4D-4F90-8C24-39D14E741DE1}" type="presOf" srcId="{3D00B4F6-D998-4A7A-AFC8-60A965A1948A}" destId="{CDF9D602-9C8B-4502-AAB3-3F71BCF87101}" srcOrd="1" destOrd="0" presId="urn:microsoft.com/office/officeart/2005/8/layout/process3"/>
    <dgm:cxn modelId="{24FA7603-0696-4C0C-8577-0CEAABC99A68}" srcId="{3D00B4F6-D998-4A7A-AFC8-60A965A1948A}" destId="{DFCB517D-4C6B-4604-81A0-0860ADBF0E83}" srcOrd="0" destOrd="0" parTransId="{0383B2E9-3DDD-41A4-B7CC-60EA6E2456A8}" sibTransId="{854E7ED6-BA44-44BA-9866-B60779D5801C}"/>
    <dgm:cxn modelId="{3B987EFC-A68D-4766-BE86-27E0EB0D3B1D}" srcId="{02A3B1B8-81D6-40E5-ADEC-CA3A1BC6E310}" destId="{4691F9E6-8B5C-4AAC-814C-23BD66D5880C}" srcOrd="0" destOrd="0" parTransId="{2AA89348-8DE3-4B41-A9F6-B45B2A53689E}" sibTransId="{CB4F8891-F254-4995-A8CE-C93C536F0CE9}"/>
    <dgm:cxn modelId="{698282CA-53FA-4479-935D-3D16C84CC74B}" srcId="{3739E1A3-D1AA-4AC7-89D5-48241EBA9416}" destId="{E6F0AF25-FA76-4AE0-A0A8-0C54996D929B}" srcOrd="0" destOrd="0" parTransId="{E53BB4A2-3D05-406A-AB7D-4A5D6DC23B82}" sibTransId="{88B4DE4C-D666-4783-B3F1-9B8E0D8FE90D}"/>
    <dgm:cxn modelId="{02B82332-9974-4B1A-8713-C08725EE4C4F}" type="presOf" srcId="{E6F0AF25-FA76-4AE0-A0A8-0C54996D929B}" destId="{74D418BB-E3F9-4F7B-A4E7-5619F8204CBB}" srcOrd="1" destOrd="0" presId="urn:microsoft.com/office/officeart/2005/8/layout/process3"/>
    <dgm:cxn modelId="{8C5FC92A-C9E8-4AD8-BC94-98AE47B127C4}" srcId="{3739E1A3-D1AA-4AC7-89D5-48241EBA9416}" destId="{02A3B1B8-81D6-40E5-ADEC-CA3A1BC6E310}" srcOrd="1" destOrd="0" parTransId="{4D28449E-B834-49A8-9637-032B74E2913A}" sibTransId="{518E7F7B-7DC8-40AF-881B-8BA6BD8227A4}"/>
    <dgm:cxn modelId="{0F41FB53-CE72-46F3-8C95-49801DB925B3}" srcId="{E6F0AF25-FA76-4AE0-A0A8-0C54996D929B}" destId="{4001F752-63B2-4073-81E5-40332F84D398}" srcOrd="0" destOrd="0" parTransId="{3C3E74B2-1478-4E5A-97FD-480EBEF6319C}" sibTransId="{A58AF4F1-7859-4DDA-A044-BE1D9C580AC9}"/>
    <dgm:cxn modelId="{29CA1716-8B5F-4E2F-ACC1-01AEE1D47891}" type="presOf" srcId="{4001F752-63B2-4073-81E5-40332F84D398}" destId="{A096929F-B330-4435-B065-17BAC905B45E}" srcOrd="0" destOrd="0" presId="urn:microsoft.com/office/officeart/2005/8/layout/process3"/>
    <dgm:cxn modelId="{A4F7DE6D-3431-416A-BDDF-A88FAC390C7E}" type="presOf" srcId="{3D00B4F6-D998-4A7A-AFC8-60A965A1948A}" destId="{6B266101-051F-4E68-92F5-70CD6ED6E7DF}" srcOrd="0" destOrd="0" presId="urn:microsoft.com/office/officeart/2005/8/layout/process3"/>
    <dgm:cxn modelId="{D210F4C7-C23F-47D9-ADD3-05D8B6D6D27E}" type="presOf" srcId="{3739E1A3-D1AA-4AC7-89D5-48241EBA9416}" destId="{A019EC21-F119-4196-B84A-75D4CECF3024}" srcOrd="0" destOrd="0" presId="urn:microsoft.com/office/officeart/2005/8/layout/process3"/>
    <dgm:cxn modelId="{4167099C-A69E-4902-ABB8-B2BA8BF73266}" type="presOf" srcId="{02A3B1B8-81D6-40E5-ADEC-CA3A1BC6E310}" destId="{72660271-6CE3-438B-A70E-08563EB944C1}" srcOrd="1" destOrd="0" presId="urn:microsoft.com/office/officeart/2005/8/layout/process3"/>
    <dgm:cxn modelId="{8AE023E2-6582-4704-A1B7-5B497EB96EFA}" type="presOf" srcId="{88B4DE4C-D666-4783-B3F1-9B8E0D8FE90D}" destId="{FA3B66FA-65ED-4889-9DE4-3C5D7CBFB4F1}" srcOrd="1" destOrd="0" presId="urn:microsoft.com/office/officeart/2005/8/layout/process3"/>
    <dgm:cxn modelId="{08155104-3FCC-4747-B0C2-F08F06017085}" type="presOf" srcId="{518E7F7B-7DC8-40AF-881B-8BA6BD8227A4}" destId="{446C48A9-4BC9-414A-9DE0-9516E7721797}" srcOrd="1" destOrd="0" presId="urn:microsoft.com/office/officeart/2005/8/layout/process3"/>
    <dgm:cxn modelId="{F29A77AE-E775-49C9-B5C5-2B76501B93BD}" type="presOf" srcId="{88B4DE4C-D666-4783-B3F1-9B8E0D8FE90D}" destId="{044950CD-1900-4DC9-87C5-AC17A41DB26D}" srcOrd="0" destOrd="0" presId="urn:microsoft.com/office/officeart/2005/8/layout/process3"/>
    <dgm:cxn modelId="{7993650F-DA36-4853-9014-DBBC6C24CE2B}" type="presOf" srcId="{518E7F7B-7DC8-40AF-881B-8BA6BD8227A4}" destId="{E8EAB699-31D0-4731-B5B3-192B57175BA8}" srcOrd="0" destOrd="0" presId="urn:microsoft.com/office/officeart/2005/8/layout/process3"/>
    <dgm:cxn modelId="{55B2DB0D-D6AE-4B69-9CC4-78931442B6BA}" type="presOf" srcId="{4691F9E6-8B5C-4AAC-814C-23BD66D5880C}" destId="{80164FB5-891B-4AAA-913F-AB640021FCA8}" srcOrd="0" destOrd="0" presId="urn:microsoft.com/office/officeart/2005/8/layout/process3"/>
    <dgm:cxn modelId="{DF5EFF16-FC78-447B-BA66-0F47AD83A396}" srcId="{3739E1A3-D1AA-4AC7-89D5-48241EBA9416}" destId="{3D00B4F6-D998-4A7A-AFC8-60A965A1948A}" srcOrd="2" destOrd="0" parTransId="{9B9E4FA7-9EE6-4A71-B872-EF33E2A28071}" sibTransId="{6D13C469-FC38-453E-A59D-5F39583C1D05}"/>
    <dgm:cxn modelId="{DCED1751-5489-4240-BA04-4B7FE63FDCD7}" type="presOf" srcId="{E6F0AF25-FA76-4AE0-A0A8-0C54996D929B}" destId="{271B839F-15B7-4E41-A471-92C0312B60CE}" srcOrd="0" destOrd="0" presId="urn:microsoft.com/office/officeart/2005/8/layout/process3"/>
    <dgm:cxn modelId="{4D4C35F4-BE76-4BF8-8073-34ADDD60854C}" type="presOf" srcId="{02A3B1B8-81D6-40E5-ADEC-CA3A1BC6E310}" destId="{87F813A8-97CD-48AE-9C6E-DB92920CFD25}" srcOrd="0" destOrd="0" presId="urn:microsoft.com/office/officeart/2005/8/layout/process3"/>
    <dgm:cxn modelId="{3CA925C6-B6E4-424B-857F-4C80C0B25B87}" type="presParOf" srcId="{A019EC21-F119-4196-B84A-75D4CECF3024}" destId="{08F6CE38-86FA-4D5A-BF8B-6077EB62B32A}" srcOrd="0" destOrd="0" presId="urn:microsoft.com/office/officeart/2005/8/layout/process3"/>
    <dgm:cxn modelId="{A193F56C-2160-40C7-B6CC-0E6350190020}" type="presParOf" srcId="{08F6CE38-86FA-4D5A-BF8B-6077EB62B32A}" destId="{271B839F-15B7-4E41-A471-92C0312B60CE}" srcOrd="0" destOrd="0" presId="urn:microsoft.com/office/officeart/2005/8/layout/process3"/>
    <dgm:cxn modelId="{0E24A0FA-15EC-40BC-AD60-F972A52A3740}" type="presParOf" srcId="{08F6CE38-86FA-4D5A-BF8B-6077EB62B32A}" destId="{74D418BB-E3F9-4F7B-A4E7-5619F8204CBB}" srcOrd="1" destOrd="0" presId="urn:microsoft.com/office/officeart/2005/8/layout/process3"/>
    <dgm:cxn modelId="{B43AC33D-4C7F-4909-94F0-D493A674361B}" type="presParOf" srcId="{08F6CE38-86FA-4D5A-BF8B-6077EB62B32A}" destId="{A096929F-B330-4435-B065-17BAC905B45E}" srcOrd="2" destOrd="0" presId="urn:microsoft.com/office/officeart/2005/8/layout/process3"/>
    <dgm:cxn modelId="{1DC77AC0-B0EF-47AF-86F5-ED96980D87C3}" type="presParOf" srcId="{A019EC21-F119-4196-B84A-75D4CECF3024}" destId="{044950CD-1900-4DC9-87C5-AC17A41DB26D}" srcOrd="1" destOrd="0" presId="urn:microsoft.com/office/officeart/2005/8/layout/process3"/>
    <dgm:cxn modelId="{15516A95-D0ED-4BC0-BE7A-073809CB60D4}" type="presParOf" srcId="{044950CD-1900-4DC9-87C5-AC17A41DB26D}" destId="{FA3B66FA-65ED-4889-9DE4-3C5D7CBFB4F1}" srcOrd="0" destOrd="0" presId="urn:microsoft.com/office/officeart/2005/8/layout/process3"/>
    <dgm:cxn modelId="{E91BFEB9-D948-4D2E-86E0-B12CAF3E7DBA}" type="presParOf" srcId="{A019EC21-F119-4196-B84A-75D4CECF3024}" destId="{14666FEE-9905-46F5-A54E-8ECACACF5EBC}" srcOrd="2" destOrd="0" presId="urn:microsoft.com/office/officeart/2005/8/layout/process3"/>
    <dgm:cxn modelId="{2CB64B64-8553-4AB6-B159-B08A1AA239DA}" type="presParOf" srcId="{14666FEE-9905-46F5-A54E-8ECACACF5EBC}" destId="{87F813A8-97CD-48AE-9C6E-DB92920CFD25}" srcOrd="0" destOrd="0" presId="urn:microsoft.com/office/officeart/2005/8/layout/process3"/>
    <dgm:cxn modelId="{05E2303F-2BA0-4153-BA24-17DA305EAC61}" type="presParOf" srcId="{14666FEE-9905-46F5-A54E-8ECACACF5EBC}" destId="{72660271-6CE3-438B-A70E-08563EB944C1}" srcOrd="1" destOrd="0" presId="urn:microsoft.com/office/officeart/2005/8/layout/process3"/>
    <dgm:cxn modelId="{28EE46CA-248B-4DBB-B502-96DC63FEB127}" type="presParOf" srcId="{14666FEE-9905-46F5-A54E-8ECACACF5EBC}" destId="{80164FB5-891B-4AAA-913F-AB640021FCA8}" srcOrd="2" destOrd="0" presId="urn:microsoft.com/office/officeart/2005/8/layout/process3"/>
    <dgm:cxn modelId="{CB79DABD-FB57-4785-9F2F-0F8A1931CFFA}" type="presParOf" srcId="{A019EC21-F119-4196-B84A-75D4CECF3024}" destId="{E8EAB699-31D0-4731-B5B3-192B57175BA8}" srcOrd="3" destOrd="0" presId="urn:microsoft.com/office/officeart/2005/8/layout/process3"/>
    <dgm:cxn modelId="{2D7377A7-4D46-4E60-AFF2-AFA994FB50B1}" type="presParOf" srcId="{E8EAB699-31D0-4731-B5B3-192B57175BA8}" destId="{446C48A9-4BC9-414A-9DE0-9516E7721797}" srcOrd="0" destOrd="0" presId="urn:microsoft.com/office/officeart/2005/8/layout/process3"/>
    <dgm:cxn modelId="{330379F4-CF51-47FD-A061-787184CF6148}" type="presParOf" srcId="{A019EC21-F119-4196-B84A-75D4CECF3024}" destId="{6328FA61-C1DF-4471-9AD7-CD5887BA7072}" srcOrd="4" destOrd="0" presId="urn:microsoft.com/office/officeart/2005/8/layout/process3"/>
    <dgm:cxn modelId="{7E3940A4-FCE1-426A-A67B-C80BC03544AE}" type="presParOf" srcId="{6328FA61-C1DF-4471-9AD7-CD5887BA7072}" destId="{6B266101-051F-4E68-92F5-70CD6ED6E7DF}" srcOrd="0" destOrd="0" presId="urn:microsoft.com/office/officeart/2005/8/layout/process3"/>
    <dgm:cxn modelId="{9FBC5860-1298-4FF3-ACF5-842C18466F90}" type="presParOf" srcId="{6328FA61-C1DF-4471-9AD7-CD5887BA7072}" destId="{CDF9D602-9C8B-4502-AAB3-3F71BCF87101}" srcOrd="1" destOrd="0" presId="urn:microsoft.com/office/officeart/2005/8/layout/process3"/>
    <dgm:cxn modelId="{679D22B1-4F70-45AE-BED8-EF6895727CB9}" type="presParOf" srcId="{6328FA61-C1DF-4471-9AD7-CD5887BA7072}" destId="{3A75BEC7-5884-47A1-A74A-AD8997C6828A}"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D418BB-E3F9-4F7B-A4E7-5619F8204CBB}">
      <dsp:nvSpPr>
        <dsp:cNvPr id="0" name=""/>
        <dsp:cNvSpPr/>
      </dsp:nvSpPr>
      <dsp:spPr>
        <a:xfrm>
          <a:off x="5528" y="847369"/>
          <a:ext cx="1702586" cy="2764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121920" numCol="1" spcCol="1270" anchor="t" anchorCtr="0">
          <a:noAutofit/>
        </a:bodyPr>
        <a:lstStyle/>
        <a:p>
          <a:pPr lvl="0" algn="l" defTabSz="1422400">
            <a:lnSpc>
              <a:spcPct val="90000"/>
            </a:lnSpc>
            <a:spcBef>
              <a:spcPct val="0"/>
            </a:spcBef>
            <a:spcAft>
              <a:spcPct val="35000"/>
            </a:spcAft>
          </a:pPr>
          <a:r>
            <a:rPr lang="en-PH" sz="3200" kern="1200" dirty="0"/>
            <a:t>SPMS</a:t>
          </a:r>
        </a:p>
      </dsp:txBody>
      <dsp:txXfrm>
        <a:off x="5528" y="847369"/>
        <a:ext cx="1702586" cy="681034"/>
      </dsp:txXfrm>
    </dsp:sp>
    <dsp:sp modelId="{A096929F-B330-4435-B065-17BAC905B45E}">
      <dsp:nvSpPr>
        <dsp:cNvPr id="0" name=""/>
        <dsp:cNvSpPr/>
      </dsp:nvSpPr>
      <dsp:spPr>
        <a:xfrm>
          <a:off x="116637" y="2024833"/>
          <a:ext cx="2177812" cy="239656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99136" rIns="199136" bIns="199136" numCol="1" spcCol="1270" anchor="t" anchorCtr="0">
          <a:noAutofit/>
        </a:bodyPr>
        <a:lstStyle/>
        <a:p>
          <a:pPr marL="285750" lvl="1" indent="-285750" algn="l" defTabSz="1244600">
            <a:lnSpc>
              <a:spcPct val="90000"/>
            </a:lnSpc>
            <a:spcBef>
              <a:spcPct val="0"/>
            </a:spcBef>
            <a:spcAft>
              <a:spcPct val="15000"/>
            </a:spcAft>
            <a:buChar char="••"/>
          </a:pPr>
          <a:r>
            <a:rPr lang="en-US" sz="2800" kern="1200" baseline="0" dirty="0"/>
            <a:t>CSC No. 6 s. 2012</a:t>
          </a:r>
          <a:endParaRPr lang="en-PH" sz="2800" kern="1200" dirty="0"/>
        </a:p>
      </dsp:txBody>
      <dsp:txXfrm>
        <a:off x="180423" y="2088619"/>
        <a:ext cx="2050240" cy="2268993"/>
      </dsp:txXfrm>
    </dsp:sp>
    <dsp:sp modelId="{044950CD-1900-4DC9-87C5-AC17A41DB26D}">
      <dsp:nvSpPr>
        <dsp:cNvPr id="0" name=""/>
        <dsp:cNvSpPr/>
      </dsp:nvSpPr>
      <dsp:spPr>
        <a:xfrm rot="21568432">
          <a:off x="1867150" y="962115"/>
          <a:ext cx="673147" cy="4238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PH" sz="1800" kern="1200"/>
        </a:p>
      </dsp:txBody>
      <dsp:txXfrm>
        <a:off x="1867153" y="1047478"/>
        <a:ext cx="545979" cy="254336"/>
      </dsp:txXfrm>
    </dsp:sp>
    <dsp:sp modelId="{72660271-6CE3-438B-A70E-08563EB944C1}">
      <dsp:nvSpPr>
        <dsp:cNvPr id="0" name=""/>
        <dsp:cNvSpPr/>
      </dsp:nvSpPr>
      <dsp:spPr>
        <a:xfrm>
          <a:off x="2978151" y="820071"/>
          <a:ext cx="1702586" cy="2764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121920" numCol="1" spcCol="1270" anchor="t" anchorCtr="0">
          <a:noAutofit/>
        </a:bodyPr>
        <a:lstStyle/>
        <a:p>
          <a:pPr lvl="0" algn="l" defTabSz="1422400">
            <a:lnSpc>
              <a:spcPct val="90000"/>
            </a:lnSpc>
            <a:spcBef>
              <a:spcPct val="0"/>
            </a:spcBef>
            <a:spcAft>
              <a:spcPct val="35000"/>
            </a:spcAft>
          </a:pPr>
          <a:r>
            <a:rPr lang="en-PH" sz="3200" kern="1200" dirty="0"/>
            <a:t>RPMS</a:t>
          </a:r>
        </a:p>
      </dsp:txBody>
      <dsp:txXfrm>
        <a:off x="2978151" y="820071"/>
        <a:ext cx="1702586" cy="681034"/>
      </dsp:txXfrm>
    </dsp:sp>
    <dsp:sp modelId="{80164FB5-891B-4AAA-913F-AB640021FCA8}">
      <dsp:nvSpPr>
        <dsp:cNvPr id="0" name=""/>
        <dsp:cNvSpPr/>
      </dsp:nvSpPr>
      <dsp:spPr>
        <a:xfrm>
          <a:off x="3174867" y="2091427"/>
          <a:ext cx="2006600" cy="250575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27584" rIns="227584" bIns="227584" numCol="1" spcCol="1270" anchor="t" anchorCtr="0">
          <a:noAutofit/>
        </a:bodyPr>
        <a:lstStyle/>
        <a:p>
          <a:pPr marL="285750" lvl="1" indent="-285750" algn="l" defTabSz="1422400">
            <a:lnSpc>
              <a:spcPct val="90000"/>
            </a:lnSpc>
            <a:spcBef>
              <a:spcPct val="0"/>
            </a:spcBef>
            <a:spcAft>
              <a:spcPct val="15000"/>
            </a:spcAft>
            <a:buChar char="••"/>
          </a:pPr>
          <a:r>
            <a:rPr lang="en-US" sz="3200" b="0" kern="1200" baseline="0" dirty="0"/>
            <a:t>D.O. 2, s. 2015</a:t>
          </a:r>
          <a:endParaRPr lang="en-PH" sz="3200" kern="1200" dirty="0"/>
        </a:p>
      </dsp:txBody>
      <dsp:txXfrm>
        <a:off x="3233638" y="2150198"/>
        <a:ext cx="1889058" cy="2388214"/>
      </dsp:txXfrm>
    </dsp:sp>
    <dsp:sp modelId="{E8EAB699-31D0-4731-B5B3-192B57175BA8}">
      <dsp:nvSpPr>
        <dsp:cNvPr id="0" name=""/>
        <dsp:cNvSpPr/>
      </dsp:nvSpPr>
      <dsp:spPr>
        <a:xfrm rot="21556487">
          <a:off x="7745042" y="794690"/>
          <a:ext cx="761681" cy="4238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PH" sz="1800" kern="1200"/>
        </a:p>
      </dsp:txBody>
      <dsp:txXfrm>
        <a:off x="7745047" y="880274"/>
        <a:ext cx="634513" cy="254336"/>
      </dsp:txXfrm>
    </dsp:sp>
    <dsp:sp modelId="{CDF9D602-9C8B-4502-AAB3-3F71BCF87101}">
      <dsp:nvSpPr>
        <dsp:cNvPr id="0" name=""/>
        <dsp:cNvSpPr/>
      </dsp:nvSpPr>
      <dsp:spPr>
        <a:xfrm>
          <a:off x="5474681" y="788469"/>
          <a:ext cx="1702586" cy="2764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121920" numCol="1" spcCol="1270" anchor="t" anchorCtr="0">
          <a:noAutofit/>
        </a:bodyPr>
        <a:lstStyle/>
        <a:p>
          <a:pPr lvl="0" algn="l" defTabSz="1422400">
            <a:lnSpc>
              <a:spcPct val="90000"/>
            </a:lnSpc>
            <a:spcBef>
              <a:spcPct val="0"/>
            </a:spcBef>
            <a:spcAft>
              <a:spcPct val="35000"/>
            </a:spcAft>
          </a:pPr>
          <a:r>
            <a:rPr lang="en-PH" sz="3200" kern="1200" dirty="0"/>
            <a:t>PPST</a:t>
          </a:r>
        </a:p>
      </dsp:txBody>
      <dsp:txXfrm>
        <a:off x="5474681" y="788469"/>
        <a:ext cx="1702586" cy="681034"/>
      </dsp:txXfrm>
    </dsp:sp>
    <dsp:sp modelId="{3A75BEC7-5884-47A1-A74A-AD8997C6828A}">
      <dsp:nvSpPr>
        <dsp:cNvPr id="0" name=""/>
        <dsp:cNvSpPr/>
      </dsp:nvSpPr>
      <dsp:spPr>
        <a:xfrm>
          <a:off x="5619527" y="1996622"/>
          <a:ext cx="2110339" cy="263216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27584" rIns="227584" bIns="227584" numCol="1" spcCol="1270" anchor="t" anchorCtr="0">
          <a:noAutofit/>
        </a:bodyPr>
        <a:lstStyle/>
        <a:p>
          <a:pPr marL="285750" lvl="1" indent="-285750" algn="l" defTabSz="1422400">
            <a:lnSpc>
              <a:spcPct val="90000"/>
            </a:lnSpc>
            <a:spcBef>
              <a:spcPct val="0"/>
            </a:spcBef>
            <a:spcAft>
              <a:spcPct val="15000"/>
            </a:spcAft>
            <a:buChar char="••"/>
          </a:pPr>
          <a:r>
            <a:rPr lang="en-US" sz="3200" b="0" kern="1200" baseline="0" dirty="0"/>
            <a:t>D.O. 42, s. 2017</a:t>
          </a:r>
          <a:endParaRPr lang="en-PH" sz="3200" kern="1200" dirty="0"/>
        </a:p>
      </dsp:txBody>
      <dsp:txXfrm>
        <a:off x="5681337" y="2058432"/>
        <a:ext cx="1986719" cy="2508543"/>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565DF8-1085-4A16-A667-D04AEEB8334E}" type="datetimeFigureOut">
              <a:rPr lang="en-US" smtClean="0"/>
              <a:t>1/16/2019</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CF6F8-3E42-4DEA-88EF-77D3779B66C1}" type="slidenum">
              <a:rPr lang="en-US" smtClean="0"/>
              <a:t>‹#›</a:t>
            </a:fld>
            <a:endParaRPr lang="en-US"/>
          </a:p>
        </p:txBody>
      </p:sp>
    </p:spTree>
    <p:extLst>
      <p:ext uri="{BB962C8B-B14F-4D97-AF65-F5344CB8AC3E}">
        <p14:creationId xmlns:p14="http://schemas.microsoft.com/office/powerpoint/2010/main" val="883489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b="1" dirty="0"/>
              <a:t>Purpose of the Slide: </a:t>
            </a:r>
            <a:r>
              <a:rPr lang="en-US" b="0" dirty="0"/>
              <a:t>To prompt participants on the session.</a:t>
            </a:r>
          </a:p>
          <a:p>
            <a:endParaRPr lang="en-US" b="0" dirty="0"/>
          </a:p>
          <a:p>
            <a:r>
              <a:rPr lang="en-US" b="1" dirty="0"/>
              <a:t>Note to Presenter: </a:t>
            </a:r>
            <a:endParaRPr lang="en-US" b="0" dirty="0"/>
          </a:p>
          <a:p>
            <a:pPr marL="171450" indent="-171450">
              <a:buFont typeface="Arial" panose="020B0604020202020204" pitchFamily="34" charset="0"/>
              <a:buChar char="•"/>
            </a:pPr>
            <a:r>
              <a:rPr lang="en-US" b="0" dirty="0"/>
              <a:t>This </a:t>
            </a:r>
            <a:r>
              <a:rPr lang="en-US" b="0" dirty="0" smtClean="0"/>
              <a:t>is </a:t>
            </a:r>
            <a:r>
              <a:rPr lang="en-US" b="0" dirty="0"/>
              <a:t>a title slide.</a:t>
            </a:r>
            <a:endParaRPr lang="en-US" b="1" dirty="0"/>
          </a:p>
        </p:txBody>
      </p:sp>
      <p:sp>
        <p:nvSpPr>
          <p:cNvPr id="4" name="Slide Number Placeholder 3"/>
          <p:cNvSpPr>
            <a:spLocks noGrp="1"/>
          </p:cNvSpPr>
          <p:nvPr>
            <p:ph type="sldNum" sz="quarter" idx="10"/>
          </p:nvPr>
        </p:nvSpPr>
        <p:spPr/>
        <p:txBody>
          <a:bodyPr/>
          <a:lstStyle/>
          <a:p>
            <a:fld id="{7A3650A9-E8B7-4B74-A432-E38C7DF3144F}" type="slidenum">
              <a:rPr lang="en-US" smtClean="0"/>
              <a:t>1</a:t>
            </a:fld>
            <a:endParaRPr lang="en-US"/>
          </a:p>
        </p:txBody>
      </p:sp>
    </p:spTree>
    <p:extLst>
      <p:ext uri="{BB962C8B-B14F-4D97-AF65-F5344CB8AC3E}">
        <p14:creationId xmlns:p14="http://schemas.microsoft.com/office/powerpoint/2010/main" val="3773288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b="1" baseline="0" dirty="0"/>
              <a:t> of the Slide: </a:t>
            </a:r>
            <a:r>
              <a:rPr lang="en-US" b="0" baseline="0" dirty="0"/>
              <a:t>To show the alignment of RPMS with the PPST.</a:t>
            </a:r>
            <a:endParaRPr lang="en-US" b="1" baseline="0" dirty="0"/>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US" dirty="0"/>
              <a:t>Use </a:t>
            </a:r>
            <a:r>
              <a:rPr lang="en-US" baseline="0" dirty="0"/>
              <a:t>RPMS and PPST manuals as reference alignment of RPMS with PPST</a:t>
            </a:r>
          </a:p>
          <a:p>
            <a:pPr marL="171450" indent="-171450">
              <a:buFont typeface="Arial" panose="020B0604020202020204" pitchFamily="34" charset="0"/>
              <a:buChar char="•"/>
            </a:pPr>
            <a:r>
              <a:rPr lang="en-US" baseline="0" dirty="0"/>
              <a:t>Emphasize that</a:t>
            </a:r>
          </a:p>
          <a:p>
            <a:pPr marL="628650" lvl="1" indent="-171450">
              <a:buFont typeface="Arial" panose="020B0604020202020204" pitchFamily="34" charset="0"/>
              <a:buChar char="•"/>
            </a:pPr>
            <a:r>
              <a:rPr lang="en-US" baseline="0" dirty="0"/>
              <a:t>Key Results Areas in RPMS are Domains in the PPST; </a:t>
            </a:r>
          </a:p>
          <a:p>
            <a:pPr marL="628650" lvl="1" indent="-171450">
              <a:buFont typeface="Arial" panose="020B0604020202020204" pitchFamily="34" charset="0"/>
              <a:buChar char="•"/>
            </a:pPr>
            <a:r>
              <a:rPr lang="en-US" baseline="0" dirty="0"/>
              <a:t>Objectives in the RPMS are Indicators in the PPST</a:t>
            </a:r>
          </a:p>
        </p:txBody>
      </p:sp>
      <p:sp>
        <p:nvSpPr>
          <p:cNvPr id="4" name="Slide Number Placeholder 3"/>
          <p:cNvSpPr>
            <a:spLocks noGrp="1"/>
          </p:cNvSpPr>
          <p:nvPr>
            <p:ph type="sldNum" sz="quarter" idx="10"/>
          </p:nvPr>
        </p:nvSpPr>
        <p:spPr/>
        <p:txBody>
          <a:bodyPr/>
          <a:lstStyle/>
          <a:p>
            <a:fld id="{159CF6F8-3E42-4DEA-88EF-77D3779B66C1}" type="slidenum">
              <a:rPr lang="en-US" smtClean="0"/>
              <a:t>10</a:t>
            </a:fld>
            <a:endParaRPr lang="en-US"/>
          </a:p>
        </p:txBody>
      </p:sp>
    </p:spTree>
    <p:extLst>
      <p:ext uri="{BB962C8B-B14F-4D97-AF65-F5344CB8AC3E}">
        <p14:creationId xmlns:p14="http://schemas.microsoft.com/office/powerpoint/2010/main" val="3768723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b="1" baseline="0" dirty="0"/>
              <a:t> of the Slide: </a:t>
            </a:r>
            <a:r>
              <a:rPr lang="en-US" b="0" baseline="0" dirty="0"/>
              <a:t>To show the alignment of RPMS to PPST particularly the Key Results Areas and Objectives.</a:t>
            </a:r>
            <a:endParaRPr lang="en-US" b="1" baseline="0" dirty="0"/>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US" dirty="0"/>
              <a:t>Refer participants</a:t>
            </a:r>
            <a:r>
              <a:rPr lang="en-US" baseline="0" dirty="0"/>
              <a:t> to RPMS Tool’s KRAs and PPST’s Domains by using the RPMS and PPST manuals</a:t>
            </a:r>
          </a:p>
          <a:p>
            <a:pPr marL="171450" indent="-171450">
              <a:buFont typeface="Arial" panose="020B0604020202020204" pitchFamily="34" charset="0"/>
              <a:buChar char="•"/>
            </a:pPr>
            <a:r>
              <a:rPr lang="en-US" baseline="0" dirty="0"/>
              <a:t>Emphasize that</a:t>
            </a:r>
          </a:p>
          <a:p>
            <a:pPr marL="628650" lvl="1" indent="-171450">
              <a:buFont typeface="Arial" panose="020B0604020202020204" pitchFamily="34" charset="0"/>
              <a:buChar char="•"/>
            </a:pPr>
            <a:r>
              <a:rPr lang="en-US" baseline="0" dirty="0"/>
              <a:t>Key Results Areas in RPMS are Domains in the PPST; </a:t>
            </a:r>
          </a:p>
          <a:p>
            <a:pPr marL="628650" lvl="1" indent="-171450">
              <a:buFont typeface="Arial" panose="020B0604020202020204" pitchFamily="34" charset="0"/>
              <a:buChar char="•"/>
            </a:pPr>
            <a:r>
              <a:rPr lang="en-US" baseline="0" dirty="0"/>
              <a:t>Objectives in the RPMS are Indicators in the PPST</a:t>
            </a:r>
          </a:p>
          <a:p>
            <a:endParaRPr lang="en-US" dirty="0"/>
          </a:p>
        </p:txBody>
      </p:sp>
      <p:sp>
        <p:nvSpPr>
          <p:cNvPr id="4" name="Slide Number Placeholder 3"/>
          <p:cNvSpPr>
            <a:spLocks noGrp="1"/>
          </p:cNvSpPr>
          <p:nvPr>
            <p:ph type="sldNum" sz="quarter" idx="10"/>
          </p:nvPr>
        </p:nvSpPr>
        <p:spPr/>
        <p:txBody>
          <a:bodyPr/>
          <a:lstStyle/>
          <a:p>
            <a:fld id="{9C24BFD3-2B00-B747-9997-63A8D29D2157}" type="slidenum">
              <a:rPr lang="en-US" smtClean="0"/>
              <a:t>11</a:t>
            </a:fld>
            <a:endParaRPr lang="en-US"/>
          </a:p>
        </p:txBody>
      </p:sp>
    </p:spTree>
    <p:extLst>
      <p:ext uri="{BB962C8B-B14F-4D97-AF65-F5344CB8AC3E}">
        <p14:creationId xmlns:p14="http://schemas.microsoft.com/office/powerpoint/2010/main" val="3787969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b="1" dirty="0"/>
              <a:t>Purpose</a:t>
            </a:r>
            <a:r>
              <a:rPr lang="en-US" b="1" baseline="0" dirty="0"/>
              <a:t> of the Slide</a:t>
            </a:r>
            <a:r>
              <a:rPr lang="en-US" baseline="0" dirty="0"/>
              <a:t>: To emphasize that all </a:t>
            </a:r>
            <a:r>
              <a:rPr lang="en-US" baseline="0" dirty="0" err="1"/>
              <a:t>DepEd</a:t>
            </a:r>
            <a:r>
              <a:rPr lang="en-US" baseline="0" dirty="0"/>
              <a:t> HR systems need to be anchored on the PPST as per D.O. 42, s. 2017.</a:t>
            </a:r>
          </a:p>
          <a:p>
            <a:endParaRPr lang="en-US" baseline="0" dirty="0"/>
          </a:p>
          <a:p>
            <a:r>
              <a:rPr lang="en-US" b="1" baseline="0" dirty="0"/>
              <a:t>Notes to Presenter: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Say that as of now, only RPMS is aligned with PPST. Other systems will soon follow.</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Emphasize that </a:t>
            </a:r>
            <a:r>
              <a:rPr lang="en-US" b="1" baseline="0" dirty="0"/>
              <a:t>RPMS IS NOT PPST</a:t>
            </a:r>
            <a:r>
              <a:rPr lang="en-US" baseline="0" dirty="0"/>
              <a:t>.</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8EF74572-FFA5-7F40-99DF-37C5B216EC4D}" type="slidenum">
              <a:rPr lang="en-US" smtClean="0"/>
              <a:t>12</a:t>
            </a:fld>
            <a:endParaRPr lang="en-US"/>
          </a:p>
        </p:txBody>
      </p:sp>
    </p:spTree>
    <p:extLst>
      <p:ext uri="{BB962C8B-B14F-4D97-AF65-F5344CB8AC3E}">
        <p14:creationId xmlns:p14="http://schemas.microsoft.com/office/powerpoint/2010/main" val="761169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b="1" baseline="0" dirty="0"/>
              <a:t> of the Slide: </a:t>
            </a:r>
            <a:r>
              <a:rPr lang="en-US" b="0" baseline="0" dirty="0"/>
              <a:t>To introduce the different PPST-based RPMS Tools.</a:t>
            </a:r>
            <a:endParaRPr lang="en-US" b="1" baseline="0" dirty="0"/>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US" dirty="0"/>
              <a:t>Note that there are only </a:t>
            </a:r>
            <a:r>
              <a:rPr lang="en-US" b="1" dirty="0"/>
              <a:t>two (2)</a:t>
            </a:r>
            <a:r>
              <a:rPr lang="en-US" b="1" baseline="0" dirty="0"/>
              <a:t> sets of RPMS Tools: </a:t>
            </a:r>
            <a:r>
              <a:rPr lang="en-US" b="0" baseline="0" dirty="0"/>
              <a:t>(1) RPMS Tool for Proficient Teacher – Teacher I-III; and (2) RPMS Tool for Highly Proficient Teacher – Master Teacher I-IV</a:t>
            </a:r>
            <a:endParaRPr lang="en-US" dirty="0"/>
          </a:p>
          <a:p>
            <a:pPr marL="171450" indent="-171450">
              <a:buFont typeface="Arial" panose="020B0604020202020204" pitchFamily="34" charset="0"/>
              <a:buChar char="•"/>
            </a:pPr>
            <a:r>
              <a:rPr lang="en-US" dirty="0"/>
              <a:t>Highlight the purpose</a:t>
            </a:r>
            <a:r>
              <a:rPr lang="en-US" baseline="0" dirty="0"/>
              <a:t> of </a:t>
            </a:r>
            <a:r>
              <a:rPr lang="en-US" dirty="0"/>
              <a:t>RPMS</a:t>
            </a:r>
            <a:r>
              <a:rPr lang="en-US" baseline="0" dirty="0"/>
              <a:t> Manual for Teachers and School Heads</a:t>
            </a:r>
            <a:endParaRPr lang="en-US" dirty="0"/>
          </a:p>
          <a:p>
            <a:r>
              <a:rPr lang="en-US" dirty="0"/>
              <a:t>	</a:t>
            </a:r>
            <a:r>
              <a:rPr lang="en-US" b="1" i="1" dirty="0"/>
              <a:t>For</a:t>
            </a:r>
            <a:r>
              <a:rPr lang="en-US" b="1" i="1" baseline="0" dirty="0"/>
              <a:t> Teachers:</a:t>
            </a:r>
          </a:p>
          <a:p>
            <a:r>
              <a:rPr lang="en-US" b="1" i="1" baseline="0" dirty="0"/>
              <a:t>	</a:t>
            </a:r>
            <a:r>
              <a:rPr lang="en-US" b="0" i="0" baseline="0" dirty="0"/>
              <a:t>- to guide them through basics in preparing and completing RPMS documents</a:t>
            </a:r>
          </a:p>
          <a:p>
            <a:r>
              <a:rPr lang="en-US" b="0" i="0" baseline="0" dirty="0"/>
              <a:t>	- to show them the appropriate tools to assess performance and explain the different assessment phases for teacher</a:t>
            </a:r>
          </a:p>
          <a:p>
            <a:r>
              <a:rPr lang="en-US" b="0" i="0" baseline="0" dirty="0"/>
              <a:t>	- to also introduce the concept of annotations to guide teachers through critical reflection of their practices for their continuous improvement</a:t>
            </a:r>
          </a:p>
          <a:p>
            <a:endParaRPr lang="en-US" b="0" i="0" baseline="0" dirty="0"/>
          </a:p>
          <a:p>
            <a:r>
              <a:rPr lang="en-US" b="0" i="0" baseline="0" dirty="0"/>
              <a:t>	</a:t>
            </a:r>
            <a:r>
              <a:rPr lang="en-US" b="1" i="1" baseline="0" dirty="0"/>
              <a:t>For School Heads and other Raters:</a:t>
            </a:r>
            <a:endParaRPr lang="en-US" dirty="0"/>
          </a:p>
          <a:p>
            <a:r>
              <a:rPr lang="en-US" b="1" i="1" dirty="0"/>
              <a:t>	</a:t>
            </a:r>
            <a:r>
              <a:rPr lang="en-US" b="0" i="0" dirty="0"/>
              <a:t>-</a:t>
            </a:r>
            <a:r>
              <a:rPr lang="en-US" b="0" i="0" baseline="0" dirty="0"/>
              <a:t> to provide them with all the information needed to assess teacher performance.</a:t>
            </a:r>
          </a:p>
          <a:p>
            <a:r>
              <a:rPr lang="en-US" b="0" i="0" baseline="0" dirty="0"/>
              <a:t>	- to provide a detailed reference to help in the understanding of the tools and the different phases of assessment within the RPMS Cycle</a:t>
            </a:r>
          </a:p>
          <a:p>
            <a:pPr marL="171450" indent="-171450">
              <a:buFont typeface="Arial" panose="020B0604020202020204" pitchFamily="34" charset="0"/>
              <a:buChar char="•"/>
            </a:pPr>
            <a:endParaRPr lang="en-US" b="0" i="0" baseline="0" dirty="0"/>
          </a:p>
          <a:p>
            <a:pPr marL="171450" indent="-171450">
              <a:buFont typeface="Arial" panose="020B0604020202020204" pitchFamily="34" charset="0"/>
              <a:buChar char="•"/>
            </a:pPr>
            <a:r>
              <a:rPr lang="en-US" b="0" i="0" baseline="0" dirty="0"/>
              <a:t>Also emphasize that </a:t>
            </a:r>
            <a:r>
              <a:rPr lang="en-US" b="1" i="0" baseline="0" dirty="0"/>
              <a:t>there is an existing e-SAT Guide for ICT Personnel</a:t>
            </a:r>
            <a:r>
              <a:rPr lang="en-US" b="0" i="0" baseline="0" dirty="0"/>
              <a:t>. This will guide them in (</a:t>
            </a:r>
            <a:r>
              <a:rPr lang="en-US" b="0" i="0" baseline="0" dirty="0" err="1"/>
              <a:t>i</a:t>
            </a:r>
            <a:r>
              <a:rPr lang="en-US" b="0" i="0" baseline="0" dirty="0"/>
              <a:t>) preparing the e-SAT file, (ii) exporting data for collection, and (iii) importing data to generate summary results of teachers’ e-SAT data.</a:t>
            </a:r>
          </a:p>
          <a:p>
            <a:pPr marL="171450" indent="-171450">
              <a:buFont typeface="Arial" panose="020B0604020202020204" pitchFamily="34" charset="0"/>
              <a:buChar char="•"/>
            </a:pPr>
            <a:r>
              <a:rPr lang="en-US" b="0" i="0" baseline="0" dirty="0"/>
              <a:t>Distribute the RPMS Manual, RPMS Tools, RPMS Facilitator’s Guide, FAQs.</a:t>
            </a:r>
          </a:p>
          <a:p>
            <a:pPr marL="171450" indent="-171450">
              <a:buFont typeface="Arial" panose="020B0604020202020204" pitchFamily="34" charset="0"/>
              <a:buChar char="•"/>
            </a:pPr>
            <a:endParaRPr lang="en-US" b="0" i="0" baseline="0" dirty="0"/>
          </a:p>
        </p:txBody>
      </p:sp>
      <p:sp>
        <p:nvSpPr>
          <p:cNvPr id="4" name="Slide Number Placeholder 3"/>
          <p:cNvSpPr>
            <a:spLocks noGrp="1"/>
          </p:cNvSpPr>
          <p:nvPr>
            <p:ph type="sldNum" sz="quarter" idx="10"/>
          </p:nvPr>
        </p:nvSpPr>
        <p:spPr/>
        <p:txBody>
          <a:bodyPr/>
          <a:lstStyle/>
          <a:p>
            <a:fld id="{159CF6F8-3E42-4DEA-88EF-77D3779B66C1}" type="slidenum">
              <a:rPr lang="en-US" smtClean="0"/>
              <a:t>13</a:t>
            </a:fld>
            <a:endParaRPr lang="en-US"/>
          </a:p>
        </p:txBody>
      </p:sp>
    </p:spTree>
    <p:extLst>
      <p:ext uri="{BB962C8B-B14F-4D97-AF65-F5344CB8AC3E}">
        <p14:creationId xmlns:p14="http://schemas.microsoft.com/office/powerpoint/2010/main" val="4015701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introduce the different PPST-based RPMS Support Materials.</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PH" dirty="0" smtClean="0"/>
              <a:t>Emphasize that these are Support</a:t>
            </a:r>
            <a:r>
              <a:rPr lang="en-PH" baseline="0" dirty="0" smtClean="0"/>
              <a:t> Materials for teachers, school heads, and even RPMS Facilitators.</a:t>
            </a:r>
          </a:p>
          <a:p>
            <a:pPr marL="171450" indent="-171450">
              <a:buFont typeface="Arial" panose="020B0604020202020204" pitchFamily="34" charset="0"/>
              <a:buChar char="•"/>
            </a:pPr>
            <a:r>
              <a:rPr lang="en-PH" baseline="0" dirty="0" smtClean="0"/>
              <a:t>Highlight that these support materials aim to facilitate our teachers, school heads and facilitators in successfully implementing RPMS.</a:t>
            </a:r>
          </a:p>
          <a:p>
            <a:pPr marL="171450" indent="-171450">
              <a:buFont typeface="Arial" panose="020B0604020202020204" pitchFamily="34" charset="0"/>
              <a:buChar char="•"/>
            </a:pPr>
            <a:r>
              <a:rPr lang="en-PH" baseline="0" dirty="0" smtClean="0"/>
              <a:t>Encourage participants to utilize these materials.</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14</a:t>
            </a:fld>
            <a:endParaRPr lang="en-US"/>
          </a:p>
        </p:txBody>
      </p:sp>
    </p:spTree>
    <p:extLst>
      <p:ext uri="{BB962C8B-B14F-4D97-AF65-F5344CB8AC3E}">
        <p14:creationId xmlns:p14="http://schemas.microsoft.com/office/powerpoint/2010/main" val="354869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a:t>
            </a:r>
            <a:r>
              <a:rPr lang="en-US" b="0" baseline="0" dirty="0" smtClean="0"/>
              <a:t>prompt participants to </a:t>
            </a:r>
            <a:r>
              <a:rPr lang="en-US" b="0" baseline="0" smtClean="0"/>
              <a:t>ask questions.</a:t>
            </a:r>
            <a:endParaRPr lang="en-US" b="1" baseline="0"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15</a:t>
            </a:fld>
            <a:endParaRPr lang="en-US"/>
          </a:p>
        </p:txBody>
      </p:sp>
    </p:spTree>
    <p:extLst>
      <p:ext uri="{BB962C8B-B14F-4D97-AF65-F5344CB8AC3E}">
        <p14:creationId xmlns:p14="http://schemas.microsoft.com/office/powerpoint/2010/main" val="3558184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of the slide: </a:t>
            </a:r>
            <a:r>
              <a:rPr lang="en-US" dirty="0"/>
              <a:t>To make clear that</a:t>
            </a:r>
            <a:r>
              <a:rPr lang="en-US" baseline="0" dirty="0"/>
              <a:t> </a:t>
            </a:r>
            <a:r>
              <a:rPr lang="en-US" baseline="0" dirty="0" err="1"/>
              <a:t>DepEd’s</a:t>
            </a:r>
            <a:r>
              <a:rPr lang="en-US" baseline="0" dirty="0"/>
              <a:t> RPMS is in accordance with CSC’s Memorandum Circular No. 6, s. </a:t>
            </a:r>
            <a:r>
              <a:rPr lang="en-US" baseline="0" dirty="0" smtClean="0"/>
              <a:t>2012 or Strategic Performance Management System (SPMS).</a:t>
            </a:r>
            <a:endParaRPr lang="en-US" baseline="0" dirty="0"/>
          </a:p>
          <a:p>
            <a:endParaRPr lang="en-US" baseline="0" dirty="0"/>
          </a:p>
          <a:p>
            <a:r>
              <a:rPr lang="en-US" b="1" baseline="0" dirty="0"/>
              <a:t>Notes to Presenter:</a:t>
            </a:r>
          </a:p>
          <a:p>
            <a:pPr marL="171450" indent="-171450">
              <a:buFont typeface="Arial" panose="020B0604020202020204" pitchFamily="34" charset="0"/>
              <a:buChar char="•"/>
            </a:pPr>
            <a:r>
              <a:rPr lang="en-US" baseline="0" dirty="0"/>
              <a:t>Emphasize that all the other government department and agencies like DSWD, DPWH, DENR to name a few, also have a Results-based Performance Management System. For </a:t>
            </a:r>
            <a:r>
              <a:rPr lang="en-US" baseline="0" dirty="0" err="1"/>
              <a:t>DepEd</a:t>
            </a:r>
            <a:r>
              <a:rPr lang="en-US" baseline="0" dirty="0"/>
              <a:t>, it is called RPMS.</a:t>
            </a:r>
            <a:endParaRPr lang="en-US" dirty="0"/>
          </a:p>
          <a:p>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2</a:t>
            </a:fld>
            <a:endParaRPr lang="en-US"/>
          </a:p>
        </p:txBody>
      </p:sp>
    </p:spTree>
    <p:extLst>
      <p:ext uri="{BB962C8B-B14F-4D97-AF65-F5344CB8AC3E}">
        <p14:creationId xmlns:p14="http://schemas.microsoft.com/office/powerpoint/2010/main" val="2661462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Purpose of the Slide:</a:t>
            </a:r>
            <a:r>
              <a:rPr lang="en-US" b="0" baseline="0" dirty="0"/>
              <a:t> To emphasize that </a:t>
            </a:r>
            <a:r>
              <a:rPr lang="en-US" b="0" baseline="0" dirty="0" err="1"/>
              <a:t>DepEd</a:t>
            </a:r>
            <a:r>
              <a:rPr lang="en-US" b="0" baseline="0" dirty="0"/>
              <a:t> adopted the Civil Service Commission’s Strategic Performance Management System (SPMS) and provided a comprehensive guidelines through D.O. 2, s. 2015</a:t>
            </a:r>
            <a:endParaRPr lang="en-US" b="1" baseline="0" dirty="0"/>
          </a:p>
          <a:p>
            <a:endParaRPr lang="en-US" baseline="0" dirty="0"/>
          </a:p>
          <a:p>
            <a:r>
              <a:rPr lang="en-US" b="1" baseline="0" dirty="0"/>
              <a:t>Notes to Presenter:</a:t>
            </a:r>
          </a:p>
          <a:p>
            <a:pPr marL="171450" indent="-171450">
              <a:buFont typeface="Arial" panose="020B0604020202020204" pitchFamily="34" charset="0"/>
              <a:buChar char="•"/>
            </a:pPr>
            <a:r>
              <a:rPr lang="en-US" baseline="0" dirty="0"/>
              <a:t>Say that in 2015, </a:t>
            </a:r>
            <a:r>
              <a:rPr lang="en-US" baseline="0" dirty="0" err="1"/>
              <a:t>DepEd</a:t>
            </a:r>
            <a:r>
              <a:rPr lang="en-US" baseline="0" dirty="0"/>
              <a:t> issued D.O. 2, s. 2015 following CSC No. 6 s. 2012 to ensure efficient, timely and quality performance among personnel.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Emphasize that the CSC Memo Circular No. 6 s. 2012 mandates all government agencies to have a strategic performance management System (SPMS). Through the RPMS, </a:t>
            </a:r>
            <a:r>
              <a:rPr lang="en-US" baseline="0" dirty="0" err="1"/>
              <a:t>DepEd</a:t>
            </a:r>
            <a:r>
              <a:rPr lang="en-US" baseline="0" dirty="0"/>
              <a:t> ensures that work efforts focus towards achieving its vision, mission, values and strategic priorities toward the delivery of quality educational services to Filipino learners.</a:t>
            </a:r>
          </a:p>
          <a:p>
            <a:endParaRPr lang="en-US" dirty="0"/>
          </a:p>
          <a:p>
            <a:endParaRPr lang="en-US" b="1" dirty="0"/>
          </a:p>
        </p:txBody>
      </p:sp>
      <p:sp>
        <p:nvSpPr>
          <p:cNvPr id="4" name="Slide Number Placeholder 3"/>
          <p:cNvSpPr>
            <a:spLocks noGrp="1"/>
          </p:cNvSpPr>
          <p:nvPr>
            <p:ph type="sldNum" sz="quarter" idx="10"/>
          </p:nvPr>
        </p:nvSpPr>
        <p:spPr/>
        <p:txBody>
          <a:bodyPr/>
          <a:lstStyle/>
          <a:p>
            <a:fld id="{7A3650A9-E8B7-4B74-A432-E38C7DF3144F}" type="slidenum">
              <a:rPr lang="en-US" smtClean="0"/>
              <a:t>3</a:t>
            </a:fld>
            <a:endParaRPr lang="en-US"/>
          </a:p>
        </p:txBody>
      </p:sp>
    </p:spTree>
    <p:extLst>
      <p:ext uri="{BB962C8B-B14F-4D97-AF65-F5344CB8AC3E}">
        <p14:creationId xmlns:p14="http://schemas.microsoft.com/office/powerpoint/2010/main" val="3239598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 </a:t>
            </a:r>
            <a:r>
              <a:rPr lang="en-US" b="0" baseline="0" dirty="0"/>
              <a:t>To </a:t>
            </a:r>
            <a:r>
              <a:rPr lang="en-US" b="0" baseline="0" dirty="0" smtClean="0"/>
              <a:t>introduce the National Adoption of the Philippine Professional Standards for Teachers, D.O</a:t>
            </a:r>
            <a:r>
              <a:rPr lang="en-US" b="0" baseline="0" dirty="0"/>
              <a:t>. 42, s. 2017 </a:t>
            </a:r>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US" dirty="0"/>
              <a:t>Say that</a:t>
            </a:r>
            <a:r>
              <a:rPr lang="en-US" baseline="0" dirty="0"/>
              <a:t> in August 2017, DepEd issued an order </a:t>
            </a:r>
            <a:r>
              <a:rPr lang="en-US" baseline="0" dirty="0" smtClean="0"/>
              <a:t>for the national adoption and implementation of the </a:t>
            </a:r>
            <a:r>
              <a:rPr lang="en-US" baseline="0" dirty="0"/>
              <a:t>Philippine Professional Standards for Teachers (PPST) nationwide.</a:t>
            </a:r>
            <a:endParaRPr lang="en-US" dirty="0"/>
          </a:p>
          <a:p>
            <a:endParaRPr lang="en-US" b="1" dirty="0"/>
          </a:p>
        </p:txBody>
      </p:sp>
      <p:sp>
        <p:nvSpPr>
          <p:cNvPr id="4" name="Slide Number Placeholder 3"/>
          <p:cNvSpPr>
            <a:spLocks noGrp="1"/>
          </p:cNvSpPr>
          <p:nvPr>
            <p:ph type="sldNum" sz="quarter" idx="10"/>
          </p:nvPr>
        </p:nvSpPr>
        <p:spPr/>
        <p:txBody>
          <a:bodyPr/>
          <a:lstStyle/>
          <a:p>
            <a:fld id="{7A3650A9-E8B7-4B74-A432-E38C7DF3144F}" type="slidenum">
              <a:rPr lang="en-US" smtClean="0"/>
              <a:t>4</a:t>
            </a:fld>
            <a:endParaRPr lang="en-US"/>
          </a:p>
        </p:txBody>
      </p:sp>
    </p:spTree>
    <p:extLst>
      <p:ext uri="{BB962C8B-B14F-4D97-AF65-F5344CB8AC3E}">
        <p14:creationId xmlns:p14="http://schemas.microsoft.com/office/powerpoint/2010/main" val="3239598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b="1" dirty="0"/>
              <a:t>Purpose</a:t>
            </a:r>
            <a:r>
              <a:rPr lang="en-US" b="1" baseline="0" dirty="0"/>
              <a:t> of the Slide: </a:t>
            </a:r>
            <a:r>
              <a:rPr lang="en-US" b="0" baseline="0" dirty="0"/>
              <a:t>To show </a:t>
            </a:r>
            <a:r>
              <a:rPr lang="en-US" b="0" baseline="0" dirty="0" smtClean="0"/>
              <a:t>the series of activities/work for the purpose of aligning RPMS with PPST.</a:t>
            </a:r>
            <a:endParaRPr lang="en-US" b="0" baseline="0" dirty="0"/>
          </a:p>
          <a:p>
            <a:endParaRPr lang="en-US" baseline="0" dirty="0"/>
          </a:p>
          <a:p>
            <a:r>
              <a:rPr lang="en-US" b="1" baseline="0" dirty="0"/>
              <a:t>Notes to Presenter: </a:t>
            </a:r>
            <a:endParaRPr lang="en-US" b="0" baseline="0" dirty="0"/>
          </a:p>
          <a:p>
            <a:pPr marL="171450" indent="-171450">
              <a:buFont typeface="Arial" panose="020B0604020202020204" pitchFamily="34" charset="0"/>
              <a:buChar char="•"/>
            </a:pPr>
            <a:r>
              <a:rPr lang="en-US" b="0" baseline="0" dirty="0" smtClean="0"/>
              <a:t>Emphasize that :</a:t>
            </a:r>
          </a:p>
          <a:p>
            <a:pPr marL="628650" lvl="1" indent="-171450">
              <a:buFont typeface="Arial" panose="020B0604020202020204" pitchFamily="34" charset="0"/>
              <a:buChar char="•"/>
            </a:pPr>
            <a:r>
              <a:rPr lang="en-US" b="0" baseline="0" dirty="0" smtClean="0"/>
              <a:t>During </a:t>
            </a:r>
            <a:r>
              <a:rPr lang="en-US" b="0" baseline="0" dirty="0"/>
              <a:t>the National Validation Study of the PPST in 2015, the idea of aligning RPMS to PPST emerged. In the Qualitative Analysis of the responses of teachers, school heads and supervisors, the demand to integrate PPST with the existing system (RPMS) tops second and third in the themes identified.</a:t>
            </a:r>
            <a:endParaRPr lang="en-US" dirty="0"/>
          </a:p>
          <a:p>
            <a:pPr marL="628650" lvl="1" indent="-171450">
              <a:buFont typeface="Arial" panose="020B0604020202020204" pitchFamily="34" charset="0"/>
              <a:buChar char="•"/>
            </a:pPr>
            <a:r>
              <a:rPr lang="en-US" dirty="0"/>
              <a:t>The PPST-based RPMS and its associated tools were developed, tried out, and validated.</a:t>
            </a:r>
          </a:p>
          <a:p>
            <a:pPr marL="628650" lvl="1" indent="-171450">
              <a:buFont typeface="Arial" panose="020B0604020202020204" pitchFamily="34" charset="0"/>
              <a:buChar char="•"/>
            </a:pPr>
            <a:r>
              <a:rPr lang="en-US" dirty="0"/>
              <a:t>An RPMS manual was developed in support of the PPST-based RPMS.</a:t>
            </a:r>
          </a:p>
          <a:p>
            <a:pPr marL="628650" lvl="1" indent="-171450">
              <a:buFont typeface="Arial" panose="020B0604020202020204" pitchFamily="34" charset="0"/>
              <a:buChar char="•"/>
            </a:pPr>
            <a:r>
              <a:rPr lang="en-US" dirty="0"/>
              <a:t>PPST-based RPMS rollouts were conducted all over the country in all regions.</a:t>
            </a:r>
          </a:p>
          <a:p>
            <a:pPr marL="628650" lvl="1" indent="-171450">
              <a:buFont typeface="Arial" panose="020B0604020202020204" pitchFamily="34" charset="0"/>
              <a:buChar char="•"/>
            </a:pPr>
            <a:r>
              <a:rPr lang="en-US" dirty="0" smtClean="0"/>
              <a:t>Because </a:t>
            </a:r>
            <a:r>
              <a:rPr lang="en-US" baseline="0" dirty="0" smtClean="0"/>
              <a:t>of </a:t>
            </a:r>
            <a:r>
              <a:rPr lang="en-US" baseline="0" dirty="0"/>
              <a:t>the demand of the field (teachers, school heads, and supervisors) to integrate PPST in the existing system that the work on the development of PPST-based RPMS tools and manual commenced.</a:t>
            </a:r>
          </a:p>
        </p:txBody>
      </p:sp>
      <p:sp>
        <p:nvSpPr>
          <p:cNvPr id="4" name="Slide Number Placeholder 3"/>
          <p:cNvSpPr>
            <a:spLocks noGrp="1"/>
          </p:cNvSpPr>
          <p:nvPr>
            <p:ph type="sldNum" sz="quarter" idx="10"/>
          </p:nvPr>
        </p:nvSpPr>
        <p:spPr/>
        <p:txBody>
          <a:bodyPr/>
          <a:lstStyle/>
          <a:p>
            <a:fld id="{9C24BFD3-2B00-B747-9997-63A8D29D2157}" type="slidenum">
              <a:rPr lang="en-US" smtClean="0"/>
              <a:t>5</a:t>
            </a:fld>
            <a:endParaRPr lang="en-US"/>
          </a:p>
        </p:txBody>
      </p:sp>
    </p:spTree>
    <p:extLst>
      <p:ext uri="{BB962C8B-B14F-4D97-AF65-F5344CB8AC3E}">
        <p14:creationId xmlns:p14="http://schemas.microsoft.com/office/powerpoint/2010/main" val="862163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Purpose of the Slide:</a:t>
            </a:r>
            <a:r>
              <a:rPr lang="en-US" b="0" baseline="0" dirty="0"/>
              <a:t> To </a:t>
            </a:r>
            <a:r>
              <a:rPr lang="en-US" b="0" baseline="0" dirty="0" smtClean="0"/>
              <a:t>reinforce </a:t>
            </a:r>
            <a:r>
              <a:rPr lang="en-US" b="0" baseline="0" dirty="0"/>
              <a:t>the relationship among CSC No. 6 s. 2012,  D.O. 2, s. 2015, and D.O. 42, s. 2017 that resulted to the PPST-based RPMS.</a:t>
            </a:r>
            <a:endParaRPr lang="en-US" b="1" baseline="0" dirty="0"/>
          </a:p>
          <a:p>
            <a:endParaRPr lang="en-US" baseline="0" dirty="0"/>
          </a:p>
          <a:p>
            <a:r>
              <a:rPr lang="en-US" b="1" baseline="0" dirty="0"/>
              <a:t>Notes to Presenter:</a:t>
            </a:r>
          </a:p>
          <a:p>
            <a:pPr marL="171450" indent="-171450">
              <a:buFont typeface="Arial" panose="020B0604020202020204" pitchFamily="34" charset="0"/>
              <a:buChar char="•"/>
            </a:pPr>
            <a:r>
              <a:rPr lang="en-US" baseline="0" dirty="0"/>
              <a:t>Emphasize </a:t>
            </a:r>
            <a:r>
              <a:rPr lang="en-US" baseline="0" dirty="0" smtClean="0"/>
              <a:t>that:</a:t>
            </a:r>
          </a:p>
          <a:p>
            <a:pPr marL="628650" lvl="1" indent="-171450">
              <a:buFont typeface="Arial" panose="020B0604020202020204" pitchFamily="34" charset="0"/>
              <a:buChar char="•"/>
            </a:pPr>
            <a:r>
              <a:rPr lang="en-US" baseline="0" dirty="0" smtClean="0"/>
              <a:t>In </a:t>
            </a:r>
            <a:r>
              <a:rPr lang="en-US" baseline="0" dirty="0"/>
              <a:t>2015, DepEd issued D.O. 2 following CSC No. 6 s. 2012. </a:t>
            </a:r>
            <a:endParaRPr lang="en-US" baseline="0" dirty="0" smtClean="0"/>
          </a:p>
          <a:p>
            <a:pPr marL="628650" lvl="1" indent="-171450">
              <a:buFont typeface="Arial" panose="020B0604020202020204" pitchFamily="34" charset="0"/>
              <a:buChar char="•"/>
            </a:pPr>
            <a:r>
              <a:rPr lang="en-US" baseline="0" dirty="0" smtClean="0"/>
              <a:t>In </a:t>
            </a:r>
            <a:r>
              <a:rPr lang="en-US" baseline="0" dirty="0"/>
              <a:t>2017, DepEd adopted PPST. With the demand that RPMS be aligned with PPST, PPST-based RPMS was developed.</a:t>
            </a:r>
          </a:p>
        </p:txBody>
      </p:sp>
      <p:sp>
        <p:nvSpPr>
          <p:cNvPr id="4" name="Slide Number Placeholder 3"/>
          <p:cNvSpPr>
            <a:spLocks noGrp="1"/>
          </p:cNvSpPr>
          <p:nvPr>
            <p:ph type="sldNum" sz="quarter" idx="10"/>
          </p:nvPr>
        </p:nvSpPr>
        <p:spPr/>
        <p:txBody>
          <a:bodyPr/>
          <a:lstStyle/>
          <a:p>
            <a:fld id="{159CF6F8-3E42-4DEA-88EF-77D3779B66C1}" type="slidenum">
              <a:rPr lang="en-US" smtClean="0"/>
              <a:t>6</a:t>
            </a:fld>
            <a:endParaRPr lang="en-US"/>
          </a:p>
        </p:txBody>
      </p:sp>
    </p:spTree>
    <p:extLst>
      <p:ext uri="{BB962C8B-B14F-4D97-AF65-F5344CB8AC3E}">
        <p14:creationId xmlns:p14="http://schemas.microsoft.com/office/powerpoint/2010/main" val="3873931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b="1" baseline="0" dirty="0"/>
              <a:t> of the Slide: </a:t>
            </a:r>
            <a:r>
              <a:rPr lang="en-US" b="0" baseline="0" dirty="0"/>
              <a:t>To differentiate aspects of the old RPMS and the PPST-based RPMS.</a:t>
            </a:r>
            <a:endParaRPr lang="en-US" b="1" baseline="0" dirty="0"/>
          </a:p>
          <a:p>
            <a:endParaRPr lang="en-US" baseline="0" dirty="0"/>
          </a:p>
          <a:p>
            <a:r>
              <a:rPr lang="en-US" b="1" baseline="0" dirty="0"/>
              <a:t>Notes to Presenter:</a:t>
            </a:r>
          </a:p>
          <a:p>
            <a:pPr marL="171450" indent="-171450">
              <a:buFont typeface="Arial" panose="020B0604020202020204" pitchFamily="34" charset="0"/>
              <a:buChar char="•"/>
            </a:pPr>
            <a:r>
              <a:rPr lang="en-US" baseline="0" dirty="0" smtClean="0"/>
              <a:t>Emphasize that:</a:t>
            </a:r>
          </a:p>
          <a:p>
            <a:pPr marL="628650" lvl="1" indent="-171450">
              <a:buFont typeface="Arial" panose="020B0604020202020204" pitchFamily="34" charset="0"/>
              <a:buChar char="•"/>
            </a:pPr>
            <a:r>
              <a:rPr lang="en-US" baseline="0" dirty="0" smtClean="0"/>
              <a:t>The PPST-based </a:t>
            </a:r>
            <a:r>
              <a:rPr lang="en-US" baseline="0" dirty="0"/>
              <a:t>RPMS address the demand to align RPMS </a:t>
            </a:r>
            <a:r>
              <a:rPr lang="en-US" baseline="0" dirty="0" smtClean="0"/>
              <a:t>with </a:t>
            </a:r>
            <a:r>
              <a:rPr lang="en-US" baseline="0" dirty="0"/>
              <a:t>PPST.</a:t>
            </a:r>
          </a:p>
          <a:p>
            <a:pPr marL="628650" lvl="1" indent="-171450">
              <a:buFont typeface="Arial" panose="020B0604020202020204" pitchFamily="34" charset="0"/>
              <a:buChar char="•"/>
            </a:pPr>
            <a:r>
              <a:rPr lang="en-US" baseline="0" dirty="0" smtClean="0"/>
              <a:t>The </a:t>
            </a:r>
            <a:r>
              <a:rPr lang="en-US" baseline="0" dirty="0"/>
              <a:t>PPST-based RPMS </a:t>
            </a:r>
            <a:r>
              <a:rPr lang="en-US" baseline="0" dirty="0" smtClean="0"/>
              <a:t>focused </a:t>
            </a:r>
            <a:r>
              <a:rPr lang="en-US" baseline="0" dirty="0"/>
              <a:t>on the main job of </a:t>
            </a:r>
            <a:r>
              <a:rPr lang="en-US" baseline="0" dirty="0" smtClean="0"/>
              <a:t>teachers.</a:t>
            </a:r>
            <a:endParaRPr lang="en-US" baseline="0" dirty="0"/>
          </a:p>
          <a:p>
            <a:pPr marL="628650" lvl="1" indent="-171450">
              <a:buFont typeface="Arial" panose="020B0604020202020204" pitchFamily="34" charset="0"/>
              <a:buChar char="•"/>
            </a:pPr>
            <a:r>
              <a:rPr lang="en-US" baseline="0" dirty="0" smtClean="0"/>
              <a:t>In the PPST-based RPMS tools, teachers </a:t>
            </a:r>
            <a:r>
              <a:rPr lang="en-US" baseline="0" dirty="0"/>
              <a:t>are assessed fairly because they have a common set of standards and tools. Moreover, ratings for each objective has the same weight for each objective.</a:t>
            </a:r>
          </a:p>
        </p:txBody>
      </p:sp>
      <p:sp>
        <p:nvSpPr>
          <p:cNvPr id="4" name="Slide Number Placeholder 3"/>
          <p:cNvSpPr>
            <a:spLocks noGrp="1"/>
          </p:cNvSpPr>
          <p:nvPr>
            <p:ph type="sldNum" sz="quarter" idx="10"/>
          </p:nvPr>
        </p:nvSpPr>
        <p:spPr/>
        <p:txBody>
          <a:bodyPr/>
          <a:lstStyle/>
          <a:p>
            <a:fld id="{159CF6F8-3E42-4DEA-88EF-77D3779B66C1}" type="slidenum">
              <a:rPr lang="en-US" smtClean="0"/>
              <a:t>7</a:t>
            </a:fld>
            <a:endParaRPr lang="en-US"/>
          </a:p>
        </p:txBody>
      </p:sp>
    </p:spTree>
    <p:extLst>
      <p:ext uri="{BB962C8B-B14F-4D97-AF65-F5344CB8AC3E}">
        <p14:creationId xmlns:p14="http://schemas.microsoft.com/office/powerpoint/2010/main" val="157072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 </a:t>
            </a:r>
            <a:r>
              <a:rPr lang="en-US" b="0" baseline="0" dirty="0"/>
              <a:t>To show an example of how RPMS 2015 </a:t>
            </a:r>
            <a:r>
              <a:rPr lang="en-US" b="0" baseline="0" dirty="0" smtClean="0"/>
              <a:t>Tool.</a:t>
            </a:r>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US" dirty="0"/>
              <a:t>Ask the participants</a:t>
            </a:r>
            <a:r>
              <a:rPr lang="en-US" baseline="0" dirty="0"/>
              <a:t> if the RPMS tool presented is familiar to them. Note that the sample tool presented is from the RPMS 2015. Ask what issues they see in this sample tool.</a:t>
            </a:r>
          </a:p>
          <a:p>
            <a:pPr marL="457200" lvl="1" indent="0">
              <a:buFont typeface="Arial" panose="020B0604020202020204" pitchFamily="34" charset="0"/>
              <a:buNone/>
            </a:pPr>
            <a:r>
              <a:rPr lang="en-US" i="1" baseline="0" dirty="0"/>
              <a:t>Expected Answers:</a:t>
            </a:r>
          </a:p>
          <a:p>
            <a:pPr marL="628650" lvl="1" indent="-171450">
              <a:buFont typeface="Arial" panose="020B0604020202020204" pitchFamily="34" charset="0"/>
              <a:buChar char="•"/>
            </a:pPr>
            <a:r>
              <a:rPr lang="en-US" i="0" baseline="0" dirty="0"/>
              <a:t>Teachers target to reach the required number of lesson plans, not the quality of the lesson plans submitted</a:t>
            </a:r>
          </a:p>
          <a:p>
            <a:pPr marL="628650" lvl="1" indent="-171450">
              <a:buFont typeface="Arial" panose="020B0604020202020204" pitchFamily="34" charset="0"/>
              <a:buChar char="•"/>
            </a:pPr>
            <a:r>
              <a:rPr lang="en-US" i="0" baseline="0" dirty="0"/>
              <a:t>Teachers may reproduce the same lesson plans to reach the required number for Outstanding rating</a:t>
            </a:r>
          </a:p>
          <a:p>
            <a:pPr marL="628650" lvl="1" indent="-171450">
              <a:buFont typeface="Arial" panose="020B0604020202020204" pitchFamily="34" charset="0"/>
              <a:buChar char="•"/>
            </a:pPr>
            <a:r>
              <a:rPr lang="en-US" i="0" baseline="0" dirty="0"/>
              <a:t>Principal only counts the number of lesson plans.</a:t>
            </a:r>
          </a:p>
          <a:p>
            <a:pPr marL="628650" lvl="1" indent="-171450">
              <a:buFont typeface="Arial" panose="020B0604020202020204" pitchFamily="34" charset="0"/>
              <a:buChar char="•"/>
            </a:pPr>
            <a:endParaRPr lang="en-US" i="0" baseline="0" dirty="0"/>
          </a:p>
          <a:p>
            <a:pPr marL="171450" indent="-171450">
              <a:buFont typeface="Arial" panose="020B0604020202020204" pitchFamily="34" charset="0"/>
              <a:buChar char="•"/>
            </a:pPr>
            <a:r>
              <a:rPr lang="en-US" baseline="0" dirty="0" smtClean="0"/>
              <a:t>Note that in the shown RPMS tools, the Performance Indicator specify quantity over quality. Example, a teacher has to submit 260 or more.</a:t>
            </a:r>
            <a:endParaRPr lang="en-US" dirty="0"/>
          </a:p>
          <a:p>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8</a:t>
            </a:fld>
            <a:endParaRPr lang="en-US"/>
          </a:p>
        </p:txBody>
      </p:sp>
    </p:spTree>
    <p:extLst>
      <p:ext uri="{BB962C8B-B14F-4D97-AF65-F5344CB8AC3E}">
        <p14:creationId xmlns:p14="http://schemas.microsoft.com/office/powerpoint/2010/main" val="1473256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 </a:t>
            </a:r>
            <a:r>
              <a:rPr lang="en-US" b="0" baseline="0" dirty="0"/>
              <a:t>To show sample page of the PPST-based RPMS Tool for Proficient Teachers</a:t>
            </a:r>
          </a:p>
          <a:p>
            <a:endParaRPr lang="en-US" baseline="0" dirty="0"/>
          </a:p>
          <a:p>
            <a:r>
              <a:rPr lang="en-US" b="1" baseline="0" dirty="0"/>
              <a:t>Notes to Presenter:</a:t>
            </a:r>
            <a:endParaRPr lang="en-US" b="1" dirty="0"/>
          </a:p>
          <a:p>
            <a:pPr marL="171450" indent="-171450">
              <a:buFont typeface="Arial" panose="020B0604020202020204" pitchFamily="34" charset="0"/>
              <a:buChar char="•"/>
            </a:pPr>
            <a:r>
              <a:rPr lang="en-PH" dirty="0"/>
              <a:t>First,</a:t>
            </a:r>
            <a:r>
              <a:rPr lang="en-PH" baseline="0" dirty="0"/>
              <a:t> f</a:t>
            </a:r>
            <a:r>
              <a:rPr lang="en-PH" dirty="0"/>
              <a:t>ocus</a:t>
            </a:r>
            <a:r>
              <a:rPr lang="en-PH" baseline="0" dirty="0"/>
              <a:t> on the Means of Verification:</a:t>
            </a:r>
          </a:p>
          <a:p>
            <a:pPr marL="0" indent="0">
              <a:buFont typeface="Arial" panose="020B0604020202020204" pitchFamily="34" charset="0"/>
              <a:buNone/>
            </a:pPr>
            <a:r>
              <a:rPr lang="en-PH" baseline="0" dirty="0"/>
              <a:t>	- Emphasize that for PPST-based RPMS, </a:t>
            </a:r>
            <a:r>
              <a:rPr lang="en-PH" baseline="0" dirty="0" smtClean="0"/>
              <a:t>MOVs </a:t>
            </a:r>
            <a:r>
              <a:rPr lang="en-PH" baseline="0" dirty="0"/>
              <a:t>are already listed to guide teachers on what evidences are valid to show/produce</a:t>
            </a:r>
          </a:p>
          <a:p>
            <a:pPr marL="0" indent="0">
              <a:buFont typeface="Arial" panose="020B0604020202020204" pitchFamily="34" charset="0"/>
              <a:buNone/>
            </a:pPr>
            <a:r>
              <a:rPr lang="en-PH" baseline="0" dirty="0"/>
              <a:t>	- Emphasize the difference between Non-negotiable MOV and Supporting MOV</a:t>
            </a:r>
          </a:p>
          <a:p>
            <a:pPr marL="0" indent="0">
              <a:buFont typeface="Arial" panose="020B0604020202020204" pitchFamily="34" charset="0"/>
              <a:buNone/>
            </a:pPr>
            <a:r>
              <a:rPr lang="en-PH" baseline="0" dirty="0"/>
              <a:t>	- Note that the MOV are aligned </a:t>
            </a:r>
            <a:r>
              <a:rPr lang="en-PH" baseline="0" dirty="0" smtClean="0"/>
              <a:t>with </a:t>
            </a:r>
            <a:r>
              <a:rPr lang="en-PH" baseline="0" dirty="0"/>
              <a:t>the achievement of the objective and are teacher-related evidences/documents</a:t>
            </a:r>
          </a:p>
          <a:p>
            <a:pPr marL="171450" indent="-171450">
              <a:buFont typeface="Arial" panose="020B0604020202020204" pitchFamily="34" charset="0"/>
              <a:buChar char="•"/>
            </a:pPr>
            <a:r>
              <a:rPr lang="en-PH" baseline="0" dirty="0"/>
              <a:t>Next, discuss the Performance Indicator:</a:t>
            </a:r>
          </a:p>
          <a:p>
            <a:pPr marL="457200" lvl="1" indent="0">
              <a:buFont typeface="Arial" panose="020B0604020202020204" pitchFamily="34" charset="0"/>
              <a:buNone/>
            </a:pPr>
            <a:r>
              <a:rPr lang="en-PH" baseline="0" dirty="0"/>
              <a:t>	- On Quality, highlight COT as the only evidence to achieve Outstanding rating for Classroom Observable Objectives</a:t>
            </a:r>
          </a:p>
          <a:p>
            <a:pPr marL="0" indent="0">
              <a:buFont typeface="Arial" panose="020B0604020202020204" pitchFamily="34" charset="0"/>
              <a:buNone/>
            </a:pPr>
            <a:r>
              <a:rPr lang="en-PH" baseline="0" dirty="0"/>
              <a:t>	- On Efficiency, highlight the number of Non-Negotiable MOV to get an Outstanding rating. Refer back to the RPMS 2015 tool and compare the number of MOV</a:t>
            </a:r>
          </a:p>
          <a:p>
            <a:pPr marL="171450" indent="-171450">
              <a:buFont typeface="Arial" panose="020B0604020202020204" pitchFamily="34" charset="0"/>
              <a:buChar char="•"/>
            </a:pPr>
            <a:r>
              <a:rPr lang="en-PH" baseline="0" dirty="0"/>
              <a:t>Emphasize that the PPST-based RPMS is focused on </a:t>
            </a:r>
            <a:r>
              <a:rPr lang="en-PH" b="1" baseline="0" dirty="0"/>
              <a:t>QUALITY OVER QUANTITY</a:t>
            </a:r>
            <a:endParaRPr lang="en-PH" baseline="0" dirty="0"/>
          </a:p>
        </p:txBody>
      </p:sp>
      <p:sp>
        <p:nvSpPr>
          <p:cNvPr id="4" name="Slide Number Placeholder 3"/>
          <p:cNvSpPr>
            <a:spLocks noGrp="1"/>
          </p:cNvSpPr>
          <p:nvPr>
            <p:ph type="sldNum" sz="quarter" idx="10"/>
          </p:nvPr>
        </p:nvSpPr>
        <p:spPr/>
        <p:txBody>
          <a:bodyPr/>
          <a:lstStyle/>
          <a:p>
            <a:fld id="{159CF6F8-3E42-4DEA-88EF-77D3779B66C1}" type="slidenum">
              <a:rPr lang="en-US" smtClean="0"/>
              <a:t>9</a:t>
            </a:fld>
            <a:endParaRPr lang="en-US"/>
          </a:p>
        </p:txBody>
      </p:sp>
    </p:spTree>
    <p:extLst>
      <p:ext uri="{BB962C8B-B14F-4D97-AF65-F5344CB8AC3E}">
        <p14:creationId xmlns:p14="http://schemas.microsoft.com/office/powerpoint/2010/main" val="3268743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2" y="2130426"/>
            <a:ext cx="10360501" cy="1470025"/>
          </a:xfrm>
        </p:spPr>
        <p:txBody>
          <a:bodyPr/>
          <a:lstStyle/>
          <a:p>
            <a:r>
              <a:rPr lang="en-US"/>
              <a:t>Click to edit Master title style</a:t>
            </a:r>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39"/>
            <a:ext cx="2742486"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441" y="274639"/>
            <a:ext cx="802431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Рисунок 8"/>
          <p:cNvSpPr>
            <a:spLocks noGrp="1"/>
          </p:cNvSpPr>
          <p:nvPr>
            <p:ph type="pic" sz="quarter" idx="13"/>
          </p:nvPr>
        </p:nvSpPr>
        <p:spPr>
          <a:xfrm>
            <a:off x="1028432" y="1485900"/>
            <a:ext cx="2488552" cy="2576848"/>
          </a:xfrm>
          <a:prstGeom prst="ellipse">
            <a:avLst/>
          </a:prstGeom>
        </p:spPr>
        <p:txBody>
          <a:bodyPr/>
          <a:lstStyle/>
          <a:p>
            <a:endParaRPr lang="ru-RU" dirty="0"/>
          </a:p>
        </p:txBody>
      </p:sp>
      <p:sp>
        <p:nvSpPr>
          <p:cNvPr id="8" name="Рисунок 8"/>
          <p:cNvSpPr>
            <a:spLocks noGrp="1"/>
          </p:cNvSpPr>
          <p:nvPr>
            <p:ph type="pic" sz="quarter" idx="14"/>
          </p:nvPr>
        </p:nvSpPr>
        <p:spPr>
          <a:xfrm>
            <a:off x="3605861" y="1485900"/>
            <a:ext cx="2488552" cy="2576848"/>
          </a:xfrm>
          <a:prstGeom prst="ellipse">
            <a:avLst/>
          </a:prstGeom>
        </p:spPr>
        <p:txBody>
          <a:bodyPr/>
          <a:lstStyle/>
          <a:p>
            <a:endParaRPr lang="ru-RU"/>
          </a:p>
        </p:txBody>
      </p:sp>
      <p:sp>
        <p:nvSpPr>
          <p:cNvPr id="9" name="Рисунок 8"/>
          <p:cNvSpPr>
            <a:spLocks noGrp="1"/>
          </p:cNvSpPr>
          <p:nvPr>
            <p:ph type="pic" sz="quarter" idx="15"/>
          </p:nvPr>
        </p:nvSpPr>
        <p:spPr>
          <a:xfrm>
            <a:off x="6183289" y="1485900"/>
            <a:ext cx="2488552" cy="2576848"/>
          </a:xfrm>
          <a:prstGeom prst="ellipse">
            <a:avLst/>
          </a:prstGeom>
        </p:spPr>
        <p:txBody>
          <a:bodyPr/>
          <a:lstStyle/>
          <a:p>
            <a:endParaRPr lang="ru-RU"/>
          </a:p>
        </p:txBody>
      </p:sp>
      <p:sp>
        <p:nvSpPr>
          <p:cNvPr id="10" name="Рисунок 8"/>
          <p:cNvSpPr>
            <a:spLocks noGrp="1"/>
          </p:cNvSpPr>
          <p:nvPr>
            <p:ph type="pic" sz="quarter" idx="16"/>
          </p:nvPr>
        </p:nvSpPr>
        <p:spPr>
          <a:xfrm>
            <a:off x="8760718" y="1485900"/>
            <a:ext cx="2488552" cy="2576848"/>
          </a:xfrm>
          <a:prstGeom prst="ellipse">
            <a:avLst/>
          </a:prstGeom>
        </p:spPr>
        <p:txBody>
          <a:bodyPr/>
          <a:lstStyle/>
          <a:p>
            <a:endParaRPr lang="ru-RU"/>
          </a:p>
        </p:txBody>
      </p:sp>
    </p:spTree>
    <p:extLst>
      <p:ext uri="{BB962C8B-B14F-4D97-AF65-F5344CB8AC3E}">
        <p14:creationId xmlns:p14="http://schemas.microsoft.com/office/powerpoint/2010/main" val="709580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441"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5986"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2" y="273050"/>
            <a:ext cx="401003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5492" y="273051"/>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442" y="1435101"/>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838200"/>
            <a:ext cx="10969943" cy="611045"/>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09441" y="1600201"/>
            <a:ext cx="10969943" cy="445991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1/16/2019</a:t>
            </a:fld>
            <a:endParaRPr lang="en-US"/>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grpSp>
        <p:nvGrpSpPr>
          <p:cNvPr id="18" name="Group 17"/>
          <p:cNvGrpSpPr/>
          <p:nvPr/>
        </p:nvGrpSpPr>
        <p:grpSpPr>
          <a:xfrm>
            <a:off x="2" y="-1172865"/>
            <a:ext cx="12188825" cy="2694126"/>
            <a:chOff x="-62268" y="-267594"/>
            <a:chExt cx="9144000" cy="897165"/>
          </a:xfrm>
        </p:grpSpPr>
        <p:sp>
          <p:nvSpPr>
            <p:cNvPr id="20" name="Rectangle 19"/>
            <p:cNvSpPr/>
            <p:nvPr/>
          </p:nvSpPr>
          <p:spPr>
            <a:xfrm>
              <a:off x="-62268" y="114584"/>
              <a:ext cx="9144000" cy="276997"/>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hangingPunct="0"/>
              <a:endParaRPr lang="en-PH" sz="1350">
                <a:solidFill>
                  <a:srgbClr val="000000"/>
                </a:solidFill>
                <a:latin typeface="+mj-lt"/>
                <a:ea typeface="+mj-ea"/>
                <a:cs typeface="+mj-cs"/>
                <a:sym typeface="Helvetica"/>
              </a:endParaRPr>
            </a:p>
          </p:txBody>
        </p:sp>
        <p:pic>
          <p:nvPicPr>
            <p:cNvPr id="21" name="Picture 4"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44574" y="122979"/>
              <a:ext cx="838820" cy="246737"/>
            </a:xfrm>
            <a:prstGeom prst="rect">
              <a:avLst/>
            </a:prstGeom>
            <a:noFill/>
            <a:extLst>
              <a:ext uri="{909E8E84-426E-40DD-AFC4-6F175D3DCCD1}">
                <a14:hiddenFill xmlns:a14="http://schemas.microsoft.com/office/drawing/2010/main">
                  <a:solidFill>
                    <a:srgbClr val="FFFFFF"/>
                  </a:solidFill>
                </a14:hiddenFill>
              </a:ext>
            </a:extLst>
          </p:spPr>
        </p:pic>
        <p:sp>
          <p:nvSpPr>
            <p:cNvPr id="22" name="Parallelogram 21"/>
            <p:cNvSpPr/>
            <p:nvPr userDrawn="1"/>
          </p:nvSpPr>
          <p:spPr>
            <a:xfrm>
              <a:off x="1285044" y="-267594"/>
              <a:ext cx="3028013" cy="662807"/>
            </a:xfrm>
            <a:prstGeom prst="parallelogram">
              <a:avLst>
                <a:gd name="adj" fmla="val 129034"/>
              </a:avLst>
            </a:pr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rallelogram 8"/>
            <p:cNvSpPr/>
            <p:nvPr userDrawn="1"/>
          </p:nvSpPr>
          <p:spPr>
            <a:xfrm rot="2202100">
              <a:off x="3708530" y="-206559"/>
              <a:ext cx="2162073" cy="836130"/>
            </a:xfrm>
            <a:custGeom>
              <a:avLst/>
              <a:gdLst>
                <a:gd name="connsiteX0" fmla="*/ 0 w 2444370"/>
                <a:gd name="connsiteY0" fmla="*/ 602369 h 602369"/>
                <a:gd name="connsiteX1" fmla="*/ 777261 w 2444370"/>
                <a:gd name="connsiteY1" fmla="*/ 0 h 602369"/>
                <a:gd name="connsiteX2" fmla="*/ 2444370 w 2444370"/>
                <a:gd name="connsiteY2" fmla="*/ 0 h 602369"/>
                <a:gd name="connsiteX3" fmla="*/ 1667109 w 2444370"/>
                <a:gd name="connsiteY3" fmla="*/ 602369 h 602369"/>
                <a:gd name="connsiteX4" fmla="*/ 0 w 2444370"/>
                <a:gd name="connsiteY4" fmla="*/ 602369 h 602369"/>
                <a:gd name="connsiteX0" fmla="*/ 0 w 2444370"/>
                <a:gd name="connsiteY0" fmla="*/ 602369 h 602369"/>
                <a:gd name="connsiteX1" fmla="*/ 777261 w 2444370"/>
                <a:gd name="connsiteY1" fmla="*/ 0 h 602369"/>
                <a:gd name="connsiteX2" fmla="*/ 2444370 w 2444370"/>
                <a:gd name="connsiteY2" fmla="*/ 0 h 602369"/>
                <a:gd name="connsiteX3" fmla="*/ 1481346 w 2444370"/>
                <a:gd name="connsiteY3" fmla="*/ 272639 h 602369"/>
                <a:gd name="connsiteX4" fmla="*/ 0 w 2444370"/>
                <a:gd name="connsiteY4" fmla="*/ 602369 h 602369"/>
                <a:gd name="connsiteX0" fmla="*/ 0 w 2162073"/>
                <a:gd name="connsiteY0" fmla="*/ 836130 h 836130"/>
                <a:gd name="connsiteX1" fmla="*/ 777261 w 2162073"/>
                <a:gd name="connsiteY1" fmla="*/ 233761 h 836130"/>
                <a:gd name="connsiteX2" fmla="*/ 2162073 w 2162073"/>
                <a:gd name="connsiteY2" fmla="*/ 0 h 836130"/>
                <a:gd name="connsiteX3" fmla="*/ 1481346 w 2162073"/>
                <a:gd name="connsiteY3" fmla="*/ 506400 h 836130"/>
                <a:gd name="connsiteX4" fmla="*/ 0 w 2162073"/>
                <a:gd name="connsiteY4" fmla="*/ 836130 h 83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73" h="836130">
                  <a:moveTo>
                    <a:pt x="0" y="836130"/>
                  </a:moveTo>
                  <a:lnTo>
                    <a:pt x="777261" y="233761"/>
                  </a:lnTo>
                  <a:lnTo>
                    <a:pt x="2162073" y="0"/>
                  </a:lnTo>
                  <a:lnTo>
                    <a:pt x="1481346" y="506400"/>
                  </a:lnTo>
                  <a:lnTo>
                    <a:pt x="0" y="836130"/>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rallelogram 9"/>
            <p:cNvSpPr/>
            <p:nvPr/>
          </p:nvSpPr>
          <p:spPr>
            <a:xfrm rot="2202100">
              <a:off x="1909878" y="-224318"/>
              <a:ext cx="1864004" cy="571445"/>
            </a:xfrm>
            <a:custGeom>
              <a:avLst/>
              <a:gdLst>
                <a:gd name="connsiteX0" fmla="*/ 0 w 2485854"/>
                <a:gd name="connsiteY0" fmla="*/ 571445 h 571445"/>
                <a:gd name="connsiteX1" fmla="*/ 737358 w 2485854"/>
                <a:gd name="connsiteY1" fmla="*/ 0 h 571445"/>
                <a:gd name="connsiteX2" fmla="*/ 2485854 w 2485854"/>
                <a:gd name="connsiteY2" fmla="*/ 0 h 571445"/>
                <a:gd name="connsiteX3" fmla="*/ 1748496 w 2485854"/>
                <a:gd name="connsiteY3" fmla="*/ 571445 h 571445"/>
                <a:gd name="connsiteX4" fmla="*/ 0 w 2485854"/>
                <a:gd name="connsiteY4" fmla="*/ 571445 h 571445"/>
                <a:gd name="connsiteX0" fmla="*/ 0 w 2485854"/>
                <a:gd name="connsiteY0" fmla="*/ 571445 h 571445"/>
                <a:gd name="connsiteX1" fmla="*/ 737358 w 2485854"/>
                <a:gd name="connsiteY1" fmla="*/ 0 h 571445"/>
                <a:gd name="connsiteX2" fmla="*/ 2485854 w 2485854"/>
                <a:gd name="connsiteY2" fmla="*/ 0 h 571445"/>
                <a:gd name="connsiteX3" fmla="*/ 1535935 w 2485854"/>
                <a:gd name="connsiteY3" fmla="*/ 189660 h 571445"/>
                <a:gd name="connsiteX4" fmla="*/ 0 w 2485854"/>
                <a:gd name="connsiteY4" fmla="*/ 571445 h 571445"/>
                <a:gd name="connsiteX0" fmla="*/ 0 w 1864004"/>
                <a:gd name="connsiteY0" fmla="*/ 571445 h 571445"/>
                <a:gd name="connsiteX1" fmla="*/ 737358 w 1864004"/>
                <a:gd name="connsiteY1" fmla="*/ 0 h 571445"/>
                <a:gd name="connsiteX2" fmla="*/ 1864004 w 1864004"/>
                <a:gd name="connsiteY2" fmla="*/ 19349 h 571445"/>
                <a:gd name="connsiteX3" fmla="*/ 1535935 w 1864004"/>
                <a:gd name="connsiteY3" fmla="*/ 189660 h 571445"/>
                <a:gd name="connsiteX4" fmla="*/ 0 w 1864004"/>
                <a:gd name="connsiteY4" fmla="*/ 571445 h 57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004" h="571445">
                  <a:moveTo>
                    <a:pt x="0" y="571445"/>
                  </a:moveTo>
                  <a:lnTo>
                    <a:pt x="737358" y="0"/>
                  </a:lnTo>
                  <a:lnTo>
                    <a:pt x="1864004" y="19349"/>
                  </a:lnTo>
                  <a:lnTo>
                    <a:pt x="1535935" y="189660"/>
                  </a:lnTo>
                  <a:lnTo>
                    <a:pt x="0" y="571445"/>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p:cNvPicPr>
            <a:picLocks noChangeAspect="1"/>
          </p:cNvPicPr>
          <p:nvPr/>
        </p:nvPicPr>
        <p:blipFill>
          <a:blip r:embed="rId15"/>
          <a:stretch>
            <a:fillRect/>
          </a:stretch>
        </p:blipFill>
        <p:spPr>
          <a:xfrm>
            <a:off x="11303278" y="21065"/>
            <a:ext cx="627772" cy="588535"/>
          </a:xfrm>
          <a:prstGeom prst="rect">
            <a:avLst/>
          </a:prstGeom>
        </p:spPr>
      </p:pic>
      <p:sp>
        <p:nvSpPr>
          <p:cNvPr id="17" name="TextBox 16"/>
          <p:cNvSpPr txBox="1"/>
          <p:nvPr/>
        </p:nvSpPr>
        <p:spPr>
          <a:xfrm>
            <a:off x="11022548" y="609600"/>
            <a:ext cx="1189232" cy="542801"/>
          </a:xfrm>
          <a:prstGeom prst="rect">
            <a:avLst/>
          </a:prstGeom>
          <a:noFill/>
        </p:spPr>
        <p:txBody>
          <a:bodyPr wrap="square" rtlCol="0">
            <a:spAutoFit/>
          </a:bodyPr>
          <a:lstStyle/>
          <a:p>
            <a:pPr algn="ctr"/>
            <a:r>
              <a:rPr lang="en-US" sz="900" b="1" dirty="0">
                <a:solidFill>
                  <a:schemeClr val="bg1"/>
                </a:solidFill>
              </a:rPr>
              <a:t>RCTQ </a:t>
            </a:r>
          </a:p>
        </p:txBody>
      </p:sp>
      <p:grpSp>
        <p:nvGrpSpPr>
          <p:cNvPr id="25" name="Group 24">
            <a:extLst>
              <a:ext uri="{FF2B5EF4-FFF2-40B4-BE49-F238E27FC236}">
                <a16:creationId xmlns:a16="http://schemas.microsoft.com/office/drawing/2014/main" xmlns="" id="{8BEA1C44-A462-4098-BD96-A6280C03B95E}"/>
              </a:ext>
            </a:extLst>
          </p:cNvPr>
          <p:cNvGrpSpPr/>
          <p:nvPr/>
        </p:nvGrpSpPr>
        <p:grpSpPr>
          <a:xfrm>
            <a:off x="133487" y="6060118"/>
            <a:ext cx="3903525" cy="874082"/>
            <a:chOff x="128966" y="6072755"/>
            <a:chExt cx="3177331" cy="787193"/>
          </a:xfrm>
        </p:grpSpPr>
        <p:pic>
          <p:nvPicPr>
            <p:cNvPr id="26" name="Picture 25">
              <a:extLst>
                <a:ext uri="{FF2B5EF4-FFF2-40B4-BE49-F238E27FC236}">
                  <a16:creationId xmlns:a16="http://schemas.microsoft.com/office/drawing/2014/main" xmlns="" id="{60786B31-5FD1-4DAD-959C-D2BD034B6D4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8966" y="6235721"/>
              <a:ext cx="1030152" cy="461263"/>
            </a:xfrm>
            <a:prstGeom prst="rect">
              <a:avLst/>
            </a:prstGeom>
          </p:spPr>
        </p:pic>
        <p:pic>
          <p:nvPicPr>
            <p:cNvPr id="27" name="Picture 26">
              <a:extLst>
                <a:ext uri="{FF2B5EF4-FFF2-40B4-BE49-F238E27FC236}">
                  <a16:creationId xmlns:a16="http://schemas.microsoft.com/office/drawing/2014/main" xmlns="" id="{C8572592-E692-4189-A2A6-7D0EDE51CD65}"/>
                </a:ext>
              </a:extLst>
            </p:cNvPr>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62774" y="6072755"/>
              <a:ext cx="787193" cy="787193"/>
            </a:xfrm>
            <a:prstGeom prst="rect">
              <a:avLst/>
            </a:prstGeom>
          </p:spPr>
        </p:pic>
        <p:pic>
          <p:nvPicPr>
            <p:cNvPr id="28" name="Picture 27">
              <a:extLst>
                <a:ext uri="{FF2B5EF4-FFF2-40B4-BE49-F238E27FC236}">
                  <a16:creationId xmlns:a16="http://schemas.microsoft.com/office/drawing/2014/main" xmlns="" id="{20B93EB2-46B4-485B-9EAD-A76847751B3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749967" y="6188186"/>
              <a:ext cx="556330" cy="556330"/>
            </a:xfrm>
            <a:prstGeom prst="rect">
              <a:avLst/>
            </a:prstGeom>
          </p:spPr>
        </p:pic>
        <p:pic>
          <p:nvPicPr>
            <p:cNvPr id="29" name="Picture 28">
              <a:extLst>
                <a:ext uri="{FF2B5EF4-FFF2-40B4-BE49-F238E27FC236}">
                  <a16:creationId xmlns:a16="http://schemas.microsoft.com/office/drawing/2014/main" xmlns="" id="{31F8954E-90BA-4A82-8AD2-8AABDD652502}"/>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12065" y="6216969"/>
              <a:ext cx="545202" cy="545202"/>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ctr" defTabSz="914400" rtl="0" eaLnBrk="1" latinLnBrk="0" hangingPunct="1">
        <a:spcBef>
          <a:spcPct val="0"/>
        </a:spcBef>
        <a:buNone/>
        <a:defRPr sz="4000" kern="1200">
          <a:solidFill>
            <a:srgbClr val="0000FF"/>
          </a:solidFill>
          <a:latin typeface="Helvetic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tmp"/><Relationship Id="rId5" Type="http://schemas.openxmlformats.org/officeDocument/2006/relationships/image" Target="../media/image31.tmp"/><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powerpoint.sage-fox.com/" TargetMode="External"/><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63662" y="1295400"/>
            <a:ext cx="10895438" cy="3200400"/>
          </a:xfrm>
        </p:spPr>
        <p:txBody>
          <a:bodyPr>
            <a:normAutofit/>
          </a:bodyPr>
          <a:lstStyle/>
          <a:p>
            <a:r>
              <a:rPr lang="en-US" sz="4800" b="1" dirty="0">
                <a:solidFill>
                  <a:srgbClr val="0000FF"/>
                </a:solidFill>
                <a:latin typeface="Helvetica" panose="020B0604020202020204" pitchFamily="34" charset="0"/>
                <a:cs typeface="Helvetica" panose="020B0604020202020204" pitchFamily="34" charset="0"/>
              </a:rPr>
              <a:t/>
            </a:r>
            <a:br>
              <a:rPr lang="en-US" sz="4800" b="1" dirty="0">
                <a:solidFill>
                  <a:srgbClr val="0000FF"/>
                </a:solidFill>
                <a:latin typeface="Helvetica" panose="020B0604020202020204" pitchFamily="34" charset="0"/>
                <a:cs typeface="Helvetica" panose="020B0604020202020204" pitchFamily="34" charset="0"/>
              </a:rPr>
            </a:br>
            <a:r>
              <a:rPr lang="en-US" sz="4800" b="1" dirty="0">
                <a:solidFill>
                  <a:srgbClr val="0000FF"/>
                </a:solidFill>
                <a:latin typeface="Helvetica" panose="020B0604020202020204" pitchFamily="34" charset="0"/>
                <a:cs typeface="Helvetica" panose="020B0604020202020204" pitchFamily="34" charset="0"/>
              </a:rPr>
              <a:t/>
            </a:r>
            <a:br>
              <a:rPr lang="en-US" sz="4800" b="1" dirty="0">
                <a:solidFill>
                  <a:srgbClr val="0000FF"/>
                </a:solidFill>
                <a:latin typeface="Helvetica" panose="020B0604020202020204" pitchFamily="34" charset="0"/>
                <a:cs typeface="Helvetica" panose="020B0604020202020204" pitchFamily="34" charset="0"/>
              </a:rPr>
            </a:br>
            <a:r>
              <a:rPr lang="en-US" sz="6600" b="1" dirty="0">
                <a:solidFill>
                  <a:srgbClr val="0000FF"/>
                </a:solidFill>
                <a:latin typeface="Helvetica" panose="020B0604020202020204" pitchFamily="34" charset="0"/>
                <a:cs typeface="Helvetica" panose="020B0604020202020204" pitchFamily="34" charset="0"/>
              </a:rPr>
              <a:t>Context of RPMS</a:t>
            </a:r>
            <a:endParaRPr lang="en-US" sz="3200" dirty="0">
              <a:solidFill>
                <a:schemeClr val="tx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589104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215864" y="875440"/>
            <a:ext cx="2879250" cy="2880000"/>
            <a:chOff x="6037603" y="629246"/>
            <a:chExt cx="2880000" cy="2880000"/>
          </a:xfrm>
        </p:grpSpPr>
        <p:sp>
          <p:nvSpPr>
            <p:cNvPr id="44" name="Rectangle 43"/>
            <p:cNvSpPr/>
            <p:nvPr/>
          </p:nvSpPr>
          <p:spPr>
            <a:xfrm>
              <a:off x="6037603" y="629246"/>
              <a:ext cx="2880000" cy="2880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6929594" y="1835845"/>
              <a:ext cx="1853201" cy="461665"/>
            </a:xfrm>
            <a:prstGeom prst="rect">
              <a:avLst/>
            </a:prstGeom>
            <a:noFill/>
          </p:spPr>
          <p:txBody>
            <a:bodyPr wrap="square" rtlCol="0">
              <a:spAutoFit/>
            </a:bodyPr>
            <a:lstStyle/>
            <a:p>
              <a:pPr algn="ctr"/>
              <a:r>
                <a:rPr lang="en-US" sz="2400" b="1" dirty="0">
                  <a:solidFill>
                    <a:srgbClr val="0432FF"/>
                  </a:solidFill>
                  <a:latin typeface="Helvetica" charset="0"/>
                  <a:ea typeface="Helvetica" charset="0"/>
                  <a:cs typeface="Helvetica" charset="0"/>
                </a:rPr>
                <a:t>Domains</a:t>
              </a:r>
            </a:p>
          </p:txBody>
        </p:sp>
      </p:grpSp>
      <p:grpSp>
        <p:nvGrpSpPr>
          <p:cNvPr id="17" name="Group 16"/>
          <p:cNvGrpSpPr/>
          <p:nvPr/>
        </p:nvGrpSpPr>
        <p:grpSpPr>
          <a:xfrm>
            <a:off x="3344473" y="890911"/>
            <a:ext cx="3661540" cy="2880000"/>
            <a:chOff x="3113858" y="646136"/>
            <a:chExt cx="3662493" cy="2880000"/>
          </a:xfrm>
        </p:grpSpPr>
        <p:grpSp>
          <p:nvGrpSpPr>
            <p:cNvPr id="49" name="Group 48"/>
            <p:cNvGrpSpPr/>
            <p:nvPr/>
          </p:nvGrpSpPr>
          <p:grpSpPr>
            <a:xfrm>
              <a:off x="3113858" y="646136"/>
              <a:ext cx="3662493" cy="2880000"/>
              <a:chOff x="3157747" y="626678"/>
              <a:chExt cx="3662493" cy="2880000"/>
            </a:xfrm>
          </p:grpSpPr>
          <p:sp>
            <p:nvSpPr>
              <p:cNvPr id="50" name="Rectangle 49"/>
              <p:cNvSpPr/>
              <p:nvPr/>
            </p:nvSpPr>
            <p:spPr>
              <a:xfrm>
                <a:off x="3157747" y="626678"/>
                <a:ext cx="2880000" cy="2880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hord 50"/>
              <p:cNvSpPr/>
              <p:nvPr/>
            </p:nvSpPr>
            <p:spPr>
              <a:xfrm rot="12148601">
                <a:off x="5680136" y="1517449"/>
                <a:ext cx="1140104" cy="1195680"/>
              </a:xfrm>
              <a:prstGeom prst="chord">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TextBox 51"/>
            <p:cNvSpPr txBox="1"/>
            <p:nvPr/>
          </p:nvSpPr>
          <p:spPr>
            <a:xfrm>
              <a:off x="3351383" y="1874319"/>
              <a:ext cx="2716890" cy="461665"/>
            </a:xfrm>
            <a:prstGeom prst="rect">
              <a:avLst/>
            </a:prstGeom>
            <a:noFill/>
          </p:spPr>
          <p:txBody>
            <a:bodyPr wrap="square" rtlCol="0">
              <a:spAutoFit/>
            </a:bodyPr>
            <a:lstStyle/>
            <a:p>
              <a:r>
                <a:rPr lang="en-US" sz="2400" b="1" dirty="0">
                  <a:solidFill>
                    <a:srgbClr val="0432FF"/>
                  </a:solidFill>
                  <a:latin typeface="Helvetica" charset="0"/>
                  <a:ea typeface="Helvetica" charset="0"/>
                  <a:cs typeface="Helvetica" charset="0"/>
                </a:rPr>
                <a:t>Key Result Areas</a:t>
              </a:r>
            </a:p>
          </p:txBody>
        </p:sp>
      </p:grpSp>
      <p:grpSp>
        <p:nvGrpSpPr>
          <p:cNvPr id="58" name="Group 57"/>
          <p:cNvGrpSpPr/>
          <p:nvPr/>
        </p:nvGrpSpPr>
        <p:grpSpPr>
          <a:xfrm>
            <a:off x="6230084" y="3749402"/>
            <a:ext cx="2879250" cy="2879998"/>
            <a:chOff x="6044056" y="3509728"/>
            <a:chExt cx="2880000" cy="2879998"/>
          </a:xfrm>
        </p:grpSpPr>
        <p:sp>
          <p:nvSpPr>
            <p:cNvPr id="30" name="Rectangle 29"/>
            <p:cNvSpPr/>
            <p:nvPr/>
          </p:nvSpPr>
          <p:spPr>
            <a:xfrm rot="16200000">
              <a:off x="6044057" y="3509727"/>
              <a:ext cx="2879998" cy="2880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6874671" y="4706297"/>
              <a:ext cx="1853201" cy="461665"/>
            </a:xfrm>
            <a:prstGeom prst="rect">
              <a:avLst/>
            </a:prstGeom>
            <a:noFill/>
          </p:spPr>
          <p:txBody>
            <a:bodyPr wrap="square" rtlCol="0">
              <a:spAutoFit/>
            </a:bodyPr>
            <a:lstStyle/>
            <a:p>
              <a:pPr algn="ctr"/>
              <a:r>
                <a:rPr lang="en-US" sz="2400" b="1">
                  <a:solidFill>
                    <a:srgbClr val="0432FF"/>
                  </a:solidFill>
                  <a:latin typeface="Helvetica" charset="0"/>
                  <a:ea typeface="Helvetica" charset="0"/>
                  <a:cs typeface="Helvetica" charset="0"/>
                </a:rPr>
                <a:t>Indicators</a:t>
              </a:r>
              <a:endParaRPr lang="en-US" sz="2400" b="1" dirty="0">
                <a:solidFill>
                  <a:srgbClr val="0432FF"/>
                </a:solidFill>
                <a:latin typeface="Helvetica" charset="0"/>
                <a:ea typeface="Helvetica" charset="0"/>
                <a:cs typeface="Helvetica" charset="0"/>
              </a:endParaRPr>
            </a:p>
          </p:txBody>
        </p:sp>
      </p:grpSp>
      <p:grpSp>
        <p:nvGrpSpPr>
          <p:cNvPr id="19" name="Group 18"/>
          <p:cNvGrpSpPr/>
          <p:nvPr/>
        </p:nvGrpSpPr>
        <p:grpSpPr>
          <a:xfrm>
            <a:off x="3348709" y="3749400"/>
            <a:ext cx="3661540" cy="2880000"/>
            <a:chOff x="3169701" y="3503206"/>
            <a:chExt cx="3662493" cy="2880000"/>
          </a:xfrm>
        </p:grpSpPr>
        <p:grpSp>
          <p:nvGrpSpPr>
            <p:cNvPr id="35" name="Group 34"/>
            <p:cNvGrpSpPr/>
            <p:nvPr/>
          </p:nvGrpSpPr>
          <p:grpSpPr>
            <a:xfrm>
              <a:off x="3169701" y="3503206"/>
              <a:ext cx="3662493" cy="2880000"/>
              <a:chOff x="1775437" y="312659"/>
              <a:chExt cx="4484621" cy="3362567"/>
            </a:xfrm>
            <a:solidFill>
              <a:schemeClr val="accent2">
                <a:lumMod val="40000"/>
                <a:lumOff val="60000"/>
              </a:schemeClr>
            </a:solidFill>
          </p:grpSpPr>
          <p:sp>
            <p:nvSpPr>
              <p:cNvPr id="36" name="Rectangle 35"/>
              <p:cNvSpPr/>
              <p:nvPr/>
            </p:nvSpPr>
            <p:spPr>
              <a:xfrm>
                <a:off x="1775437" y="312659"/>
                <a:ext cx="3526480" cy="33625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hord 36"/>
              <p:cNvSpPr/>
              <p:nvPr/>
            </p:nvSpPr>
            <p:spPr>
              <a:xfrm rot="12148601">
                <a:off x="4864032" y="1352686"/>
                <a:ext cx="1396026" cy="1396026"/>
              </a:xfrm>
              <a:prstGeom prst="chor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778369" y="4720254"/>
              <a:ext cx="1853201" cy="461665"/>
            </a:xfrm>
            <a:prstGeom prst="rect">
              <a:avLst/>
            </a:prstGeom>
            <a:noFill/>
          </p:spPr>
          <p:txBody>
            <a:bodyPr wrap="square" rtlCol="0">
              <a:spAutoFit/>
            </a:bodyPr>
            <a:lstStyle/>
            <a:p>
              <a:pPr algn="ctr"/>
              <a:r>
                <a:rPr lang="en-US" sz="2400" b="1" dirty="0">
                  <a:solidFill>
                    <a:srgbClr val="0432FF"/>
                  </a:solidFill>
                  <a:latin typeface="Helvetica" charset="0"/>
                  <a:ea typeface="Helvetica" charset="0"/>
                  <a:cs typeface="Helvetica" charset="0"/>
                </a:rPr>
                <a:t>Objectives</a:t>
              </a:r>
            </a:p>
          </p:txBody>
        </p:sp>
      </p:grpSp>
      <p:pic>
        <p:nvPicPr>
          <p:cNvPr id="10" name="Picture 9"/>
          <p:cNvPicPr>
            <a:picLocks noChangeAspect="1"/>
          </p:cNvPicPr>
          <p:nvPr/>
        </p:nvPicPr>
        <p:blipFill rotWithShape="1">
          <a:blip r:embed="rId3"/>
          <a:srcRect l="17130"/>
          <a:stretch/>
        </p:blipFill>
        <p:spPr>
          <a:xfrm>
            <a:off x="8684527" y="2653142"/>
            <a:ext cx="3281980" cy="2192519"/>
          </a:xfrm>
          <a:prstGeom prst="rect">
            <a:avLst/>
          </a:prstGeom>
          <a:ln>
            <a:noFill/>
          </a:ln>
          <a:effectLst>
            <a:outerShdw blurRad="292100" dist="139700" dir="2700000" algn="tl" rotWithShape="0">
              <a:srgbClr val="333333">
                <a:alpha val="65000"/>
              </a:srgbClr>
            </a:outerShdw>
          </a:effectLst>
        </p:spPr>
      </p:pic>
      <p:grpSp>
        <p:nvGrpSpPr>
          <p:cNvPr id="14" name="Group 13"/>
          <p:cNvGrpSpPr/>
          <p:nvPr/>
        </p:nvGrpSpPr>
        <p:grpSpPr>
          <a:xfrm>
            <a:off x="405992" y="2683502"/>
            <a:ext cx="3187976" cy="2505898"/>
            <a:chOff x="1447892" y="914937"/>
            <a:chExt cx="2851757" cy="1948304"/>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92" y="914937"/>
              <a:ext cx="2332332" cy="1493335"/>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6590" y="1454602"/>
              <a:ext cx="2313059" cy="1408639"/>
            </a:xfrm>
            <a:prstGeom prst="rect">
              <a:avLst/>
            </a:prstGeom>
            <a:ln>
              <a:noFill/>
            </a:ln>
            <a:effectLst>
              <a:outerShdw blurRad="292100" dist="139700" dir="2700000" algn="tl" rotWithShape="0">
                <a:srgbClr val="333333">
                  <a:alpha val="65000"/>
                </a:srgbClr>
              </a:outerShdw>
            </a:effectLst>
          </p:spPr>
        </p:pic>
      </p:grpSp>
      <p:sp>
        <p:nvSpPr>
          <p:cNvPr id="59" name="TextBox 58"/>
          <p:cNvSpPr txBox="1"/>
          <p:nvPr/>
        </p:nvSpPr>
        <p:spPr>
          <a:xfrm>
            <a:off x="797927" y="1130583"/>
            <a:ext cx="2011679" cy="1323439"/>
          </a:xfrm>
          <a:prstGeom prst="rect">
            <a:avLst/>
          </a:prstGeom>
          <a:noFill/>
        </p:spPr>
        <p:txBody>
          <a:bodyPr wrap="square" rtlCol="0">
            <a:spAutoFit/>
          </a:bodyPr>
          <a:lstStyle/>
          <a:p>
            <a:r>
              <a:rPr lang="en-US" sz="2000" dirty="0">
                <a:solidFill>
                  <a:srgbClr val="0432FF"/>
                </a:solidFill>
                <a:latin typeface="Helvetica" charset="0"/>
                <a:ea typeface="Helvetica" charset="0"/>
                <a:cs typeface="Helvetica" charset="0"/>
              </a:rPr>
              <a:t>Results-based Performance Management System</a:t>
            </a:r>
          </a:p>
        </p:txBody>
      </p:sp>
      <p:sp>
        <p:nvSpPr>
          <p:cNvPr id="60" name="TextBox 59"/>
          <p:cNvSpPr txBox="1"/>
          <p:nvPr/>
        </p:nvSpPr>
        <p:spPr>
          <a:xfrm>
            <a:off x="9524971" y="1130293"/>
            <a:ext cx="2011679" cy="1323439"/>
          </a:xfrm>
          <a:prstGeom prst="rect">
            <a:avLst/>
          </a:prstGeom>
          <a:noFill/>
        </p:spPr>
        <p:txBody>
          <a:bodyPr wrap="square" rtlCol="0">
            <a:spAutoFit/>
          </a:bodyPr>
          <a:lstStyle/>
          <a:p>
            <a:r>
              <a:rPr lang="en-US" sz="2000" dirty="0">
                <a:solidFill>
                  <a:srgbClr val="0432FF"/>
                </a:solidFill>
                <a:latin typeface="Helvetica" charset="0"/>
                <a:ea typeface="Helvetica" charset="0"/>
                <a:cs typeface="Helvetica" charset="0"/>
              </a:rPr>
              <a:t>Philippine Professional Standards for Teachers</a:t>
            </a:r>
          </a:p>
        </p:txBody>
      </p:sp>
      <p:sp>
        <p:nvSpPr>
          <p:cNvPr id="61" name="Rectangle 60"/>
          <p:cNvSpPr/>
          <p:nvPr/>
        </p:nvSpPr>
        <p:spPr>
          <a:xfrm>
            <a:off x="271647" y="80112"/>
            <a:ext cx="5075916" cy="584775"/>
          </a:xfrm>
          <a:prstGeom prst="rect">
            <a:avLst/>
          </a:prstGeom>
        </p:spPr>
        <p:txBody>
          <a:bodyPr wrap="square">
            <a:spAutoFit/>
          </a:bodyPr>
          <a:lstStyle/>
          <a:p>
            <a:pPr algn="ctr"/>
            <a:r>
              <a:rPr lang="en-US" sz="3200" b="1" dirty="0">
                <a:solidFill>
                  <a:schemeClr val="bg1"/>
                </a:solidFill>
                <a:latin typeface="Helvetica" panose="020B0504020202030204" pitchFamily="34" charset="0"/>
              </a:rPr>
              <a:t>PPST-RPMS Alignment </a:t>
            </a:r>
          </a:p>
        </p:txBody>
      </p:sp>
    </p:spTree>
    <p:extLst>
      <p:ext uri="{BB962C8B-B14F-4D97-AF65-F5344CB8AC3E}">
        <p14:creationId xmlns:p14="http://schemas.microsoft.com/office/powerpoint/2010/main" val="2727578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1000"/>
                                  </p:stCondLst>
                                  <p:childTnLst>
                                    <p:set>
                                      <p:cBhvr>
                                        <p:cTn id="9" dur="1" fill="hold">
                                          <p:stCondLst>
                                            <p:cond delay="0"/>
                                          </p:stCondLst>
                                        </p:cTn>
                                        <p:tgtEl>
                                          <p:spTgt spid="59"/>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1000"/>
                                  </p:stCondLst>
                                  <p:childTnLst>
                                    <p:set>
                                      <p:cBhvr>
                                        <p:cTn id="15" dur="1" fill="hold">
                                          <p:stCondLst>
                                            <p:cond delay="0"/>
                                          </p:stCondLst>
                                        </p:cTn>
                                        <p:tgtEl>
                                          <p:spTgt spid="60"/>
                                        </p:tgtEl>
                                        <p:attrNameLst>
                                          <p:attrName>style.visibility</p:attrName>
                                        </p:attrNameLst>
                                      </p:cBhvr>
                                      <p:to>
                                        <p:strVal val="visible"/>
                                      </p:to>
                                    </p:set>
                                  </p:childTnLst>
                                </p:cTn>
                              </p:par>
                            </p:childTnLst>
                          </p:cTn>
                        </p:par>
                        <p:par>
                          <p:cTn id="16" fill="hold">
                            <p:stCondLst>
                              <p:cond delay="3500"/>
                            </p:stCondLst>
                            <p:childTnLst>
                              <p:par>
                                <p:cTn id="17" presetID="1" presetClass="entr" presetSubtype="0" fill="hold" nodeType="afterEffect">
                                  <p:stCondLst>
                                    <p:cond delay="100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4500"/>
                            </p:stCondLst>
                            <p:childTnLst>
                              <p:par>
                                <p:cTn id="20" presetID="1" presetClass="entr" presetSubtype="0" fill="hold" nodeType="afterEffect">
                                  <p:stCondLst>
                                    <p:cond delay="1000"/>
                                  </p:stCondLst>
                                  <p:childTnLst>
                                    <p:set>
                                      <p:cBhvr>
                                        <p:cTn id="21" dur="1" fill="hold">
                                          <p:stCondLst>
                                            <p:cond delay="0"/>
                                          </p:stCondLst>
                                        </p:cTn>
                                        <p:tgtEl>
                                          <p:spTgt spid="18"/>
                                        </p:tgtEl>
                                        <p:attrNameLst>
                                          <p:attrName>style.visibility</p:attrName>
                                        </p:attrNameLst>
                                      </p:cBhvr>
                                      <p:to>
                                        <p:strVal val="visible"/>
                                      </p:to>
                                    </p:set>
                                  </p:childTnLst>
                                </p:cTn>
                              </p:par>
                            </p:childTnLst>
                          </p:cTn>
                        </p:par>
                        <p:par>
                          <p:cTn id="22" fill="hold">
                            <p:stCondLst>
                              <p:cond delay="5500"/>
                            </p:stCondLst>
                            <p:childTnLst>
                              <p:par>
                                <p:cTn id="23" presetID="1" presetClass="entr" presetSubtype="0" fill="hold" nodeType="afterEffect">
                                  <p:stCondLst>
                                    <p:cond delay="1000"/>
                                  </p:stCondLst>
                                  <p:childTnLst>
                                    <p:set>
                                      <p:cBhvr>
                                        <p:cTn id="24" dur="1" fill="hold">
                                          <p:stCondLst>
                                            <p:cond delay="0"/>
                                          </p:stCondLst>
                                        </p:cTn>
                                        <p:tgtEl>
                                          <p:spTgt spid="19"/>
                                        </p:tgtEl>
                                        <p:attrNameLst>
                                          <p:attrName>style.visibility</p:attrName>
                                        </p:attrNameLst>
                                      </p:cBhvr>
                                      <p:to>
                                        <p:strVal val="visible"/>
                                      </p:to>
                                    </p:set>
                                  </p:childTnLst>
                                </p:cTn>
                              </p:par>
                            </p:childTnLst>
                          </p:cTn>
                        </p:par>
                        <p:par>
                          <p:cTn id="25" fill="hold">
                            <p:stCondLst>
                              <p:cond delay="6500"/>
                            </p:stCondLst>
                            <p:childTnLst>
                              <p:par>
                                <p:cTn id="26" presetID="1" presetClass="entr" presetSubtype="0" fill="hold" nodeType="afterEffect">
                                  <p:stCondLst>
                                    <p:cond delay="1000"/>
                                  </p:stCondLst>
                                  <p:childTnLst>
                                    <p:set>
                                      <p:cBhvr>
                                        <p:cTn id="27"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4213" y="2441811"/>
            <a:ext cx="6782599" cy="4176941"/>
          </a:xfrm>
          <a:prstGeom prst="rect">
            <a:avLst/>
          </a:prstGeom>
        </p:spPr>
      </p:pic>
      <p:sp>
        <p:nvSpPr>
          <p:cNvPr id="17" name="Rectangle 16"/>
          <p:cNvSpPr/>
          <p:nvPr/>
        </p:nvSpPr>
        <p:spPr>
          <a:xfrm>
            <a:off x="1126190" y="4086683"/>
            <a:ext cx="2967880" cy="2246769"/>
          </a:xfrm>
          <a:prstGeom prst="rect">
            <a:avLst/>
          </a:prstGeom>
          <a:solidFill>
            <a:schemeClr val="bg1"/>
          </a:solidFill>
        </p:spPr>
        <p:txBody>
          <a:bodyPr wrap="square">
            <a:spAutoFit/>
          </a:bodyPr>
          <a:lstStyle/>
          <a:p>
            <a:r>
              <a:rPr lang="en-US" sz="2000" dirty="0">
                <a:latin typeface="Helvetica" charset="0"/>
              </a:rPr>
              <a:t>General outputs or outcomes. In the context of the RPMS Tools, the KRAs capture the Domains of the Philippine Professional Standards for Teachers</a:t>
            </a:r>
            <a:endParaRPr lang="en-US" sz="2000" dirty="0">
              <a:effectLst/>
              <a:latin typeface="Helvetica" charset="0"/>
            </a:endParaRPr>
          </a:p>
        </p:txBody>
      </p:sp>
      <p:sp>
        <p:nvSpPr>
          <p:cNvPr id="18" name="Rectangle 17"/>
          <p:cNvSpPr/>
          <p:nvPr/>
        </p:nvSpPr>
        <p:spPr>
          <a:xfrm>
            <a:off x="1126190" y="3462214"/>
            <a:ext cx="2707216" cy="461665"/>
          </a:xfrm>
          <a:prstGeom prst="rect">
            <a:avLst/>
          </a:prstGeom>
          <a:solidFill>
            <a:schemeClr val="bg1"/>
          </a:solidFill>
        </p:spPr>
        <p:txBody>
          <a:bodyPr wrap="none">
            <a:spAutoFit/>
          </a:bodyPr>
          <a:lstStyle/>
          <a:p>
            <a:r>
              <a:rPr lang="en-US" sz="2400" b="1">
                <a:solidFill>
                  <a:schemeClr val="accent4"/>
                </a:solidFill>
                <a:latin typeface="Helvetica" charset="0"/>
              </a:rPr>
              <a:t>Key Result Areas</a:t>
            </a:r>
            <a:endParaRPr lang="en-US" sz="2400" b="1">
              <a:solidFill>
                <a:schemeClr val="accent4"/>
              </a:solidFill>
            </a:endParaRPr>
          </a:p>
        </p:txBody>
      </p:sp>
      <p:grpSp>
        <p:nvGrpSpPr>
          <p:cNvPr id="38" name="Group 37"/>
          <p:cNvGrpSpPr/>
          <p:nvPr/>
        </p:nvGrpSpPr>
        <p:grpSpPr>
          <a:xfrm>
            <a:off x="34578" y="3743328"/>
            <a:ext cx="4658556" cy="532263"/>
            <a:chOff x="-832513" y="3743327"/>
            <a:chExt cx="4659769" cy="532263"/>
          </a:xfrm>
        </p:grpSpPr>
        <p:grpSp>
          <p:nvGrpSpPr>
            <p:cNvPr id="9" name="Group 8"/>
            <p:cNvGrpSpPr/>
            <p:nvPr/>
          </p:nvGrpSpPr>
          <p:grpSpPr>
            <a:xfrm>
              <a:off x="3294993" y="3743327"/>
              <a:ext cx="532263" cy="532263"/>
              <a:chOff x="4490114" y="955344"/>
              <a:chExt cx="532263" cy="532263"/>
            </a:xfrm>
            <a:solidFill>
              <a:schemeClr val="accent4"/>
            </a:solidFill>
          </p:grpSpPr>
          <p:sp>
            <p:nvSpPr>
              <p:cNvPr id="6" name="Oval 5"/>
              <p:cNvSpPr/>
              <p:nvPr/>
            </p:nvSpPr>
            <p:spPr>
              <a:xfrm>
                <a:off x="4490114" y="955344"/>
                <a:ext cx="532263" cy="532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599296" y="968993"/>
                <a:ext cx="245659" cy="461665"/>
              </a:xfrm>
              <a:prstGeom prst="rect">
                <a:avLst/>
              </a:prstGeom>
              <a:noFill/>
            </p:spPr>
            <p:txBody>
              <a:bodyPr wrap="square" rtlCol="0">
                <a:spAutoFit/>
              </a:bodyPr>
              <a:lstStyle/>
              <a:p>
                <a:r>
                  <a:rPr lang="en-US" sz="2400" b="1" dirty="0">
                    <a:latin typeface="Helvetica" charset="0"/>
                    <a:ea typeface="Helvetica" charset="0"/>
                    <a:cs typeface="Helvetica" charset="0"/>
                  </a:rPr>
                  <a:t>1</a:t>
                </a:r>
              </a:p>
            </p:txBody>
          </p:sp>
        </p:grpSp>
        <p:cxnSp>
          <p:nvCxnSpPr>
            <p:cNvPr id="20" name="Straight Connector 19"/>
            <p:cNvCxnSpPr/>
            <p:nvPr/>
          </p:nvCxnSpPr>
          <p:spPr>
            <a:xfrm flipH="1">
              <a:off x="-832513" y="3998473"/>
              <a:ext cx="4168525"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8" name="Rectangle 27"/>
          <p:cNvSpPr/>
          <p:nvPr/>
        </p:nvSpPr>
        <p:spPr>
          <a:xfrm>
            <a:off x="3499723" y="826297"/>
            <a:ext cx="3165789" cy="1323439"/>
          </a:xfrm>
          <a:prstGeom prst="rect">
            <a:avLst/>
          </a:prstGeom>
        </p:spPr>
        <p:txBody>
          <a:bodyPr wrap="square">
            <a:spAutoFit/>
          </a:bodyPr>
          <a:lstStyle/>
          <a:p>
            <a:r>
              <a:rPr lang="en-US" sz="2000">
                <a:latin typeface="Helvetica" charset="0"/>
                <a:ea typeface="Helvetica" charset="0"/>
                <a:cs typeface="Helvetica" charset="0"/>
              </a:rPr>
              <a:t>In the RPMS Tools, teachers target thirteen (13) objectives to realize the five (5) KRAs. </a:t>
            </a:r>
            <a:endParaRPr lang="en-US" sz="2000" dirty="0">
              <a:latin typeface="Helvetica" charset="0"/>
              <a:ea typeface="Helvetica" charset="0"/>
              <a:cs typeface="Helvetica" charset="0"/>
            </a:endParaRPr>
          </a:p>
        </p:txBody>
      </p:sp>
      <p:sp>
        <p:nvSpPr>
          <p:cNvPr id="29" name="Rectangle 28"/>
          <p:cNvSpPr/>
          <p:nvPr/>
        </p:nvSpPr>
        <p:spPr>
          <a:xfrm>
            <a:off x="7102277" y="1980146"/>
            <a:ext cx="1732255" cy="461665"/>
          </a:xfrm>
          <a:prstGeom prst="rect">
            <a:avLst/>
          </a:prstGeom>
          <a:solidFill>
            <a:schemeClr val="bg1"/>
          </a:solidFill>
        </p:spPr>
        <p:txBody>
          <a:bodyPr wrap="square">
            <a:spAutoFit/>
          </a:bodyPr>
          <a:lstStyle/>
          <a:p>
            <a:r>
              <a:rPr lang="en-US" sz="2400" b="1">
                <a:solidFill>
                  <a:schemeClr val="accent6"/>
                </a:solidFill>
                <a:latin typeface="Helvetica" charset="0"/>
              </a:rPr>
              <a:t>Objectives</a:t>
            </a:r>
            <a:endParaRPr lang="en-US" sz="2400" b="1" dirty="0">
              <a:solidFill>
                <a:schemeClr val="accent6"/>
              </a:solidFill>
            </a:endParaRPr>
          </a:p>
        </p:txBody>
      </p:sp>
      <p:grpSp>
        <p:nvGrpSpPr>
          <p:cNvPr id="39" name="Group 38"/>
          <p:cNvGrpSpPr/>
          <p:nvPr/>
        </p:nvGrpSpPr>
        <p:grpSpPr>
          <a:xfrm>
            <a:off x="6331760" y="-300251"/>
            <a:ext cx="532124" cy="2917692"/>
            <a:chOff x="5466309" y="-300251"/>
            <a:chExt cx="532263" cy="2917692"/>
          </a:xfrm>
        </p:grpSpPr>
        <p:grpSp>
          <p:nvGrpSpPr>
            <p:cNvPr id="10" name="Group 9"/>
            <p:cNvGrpSpPr/>
            <p:nvPr/>
          </p:nvGrpSpPr>
          <p:grpSpPr>
            <a:xfrm>
              <a:off x="5466309" y="2085178"/>
              <a:ext cx="532263" cy="532263"/>
              <a:chOff x="4490114" y="955344"/>
              <a:chExt cx="532263" cy="532263"/>
            </a:xfrm>
            <a:solidFill>
              <a:schemeClr val="accent6"/>
            </a:solidFill>
          </p:grpSpPr>
          <p:sp>
            <p:nvSpPr>
              <p:cNvPr id="11" name="Oval 10"/>
              <p:cNvSpPr/>
              <p:nvPr/>
            </p:nvSpPr>
            <p:spPr>
              <a:xfrm>
                <a:off x="4490114" y="955344"/>
                <a:ext cx="532263" cy="532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99296" y="968993"/>
                <a:ext cx="245659" cy="461665"/>
              </a:xfrm>
              <a:prstGeom prst="rect">
                <a:avLst/>
              </a:prstGeom>
              <a:noFill/>
              <a:ln>
                <a:noFill/>
              </a:ln>
            </p:spPr>
            <p:txBody>
              <a:bodyPr wrap="square" rtlCol="0">
                <a:spAutoFit/>
              </a:bodyPr>
              <a:lstStyle/>
              <a:p>
                <a:r>
                  <a:rPr lang="en-US" sz="2400" b="1" dirty="0">
                    <a:latin typeface="Helvetica" charset="0"/>
                    <a:ea typeface="Helvetica" charset="0"/>
                    <a:cs typeface="Helvetica" charset="0"/>
                  </a:rPr>
                  <a:t>2</a:t>
                </a:r>
              </a:p>
            </p:txBody>
          </p:sp>
        </p:grpSp>
        <p:cxnSp>
          <p:nvCxnSpPr>
            <p:cNvPr id="33" name="Straight Connector 32"/>
            <p:cNvCxnSpPr/>
            <p:nvPr/>
          </p:nvCxnSpPr>
          <p:spPr>
            <a:xfrm flipV="1">
              <a:off x="5759586" y="-300251"/>
              <a:ext cx="0" cy="2385429"/>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7113686" y="838200"/>
            <a:ext cx="2777758" cy="1015663"/>
          </a:xfrm>
          <a:prstGeom prst="rect">
            <a:avLst/>
          </a:prstGeom>
        </p:spPr>
        <p:txBody>
          <a:bodyPr wrap="square">
            <a:spAutoFit/>
          </a:bodyPr>
          <a:lstStyle/>
          <a:p>
            <a:r>
              <a:rPr lang="en-US" sz="2000" dirty="0">
                <a:latin typeface="Helvetica" charset="0"/>
                <a:ea typeface="Helvetica" charset="0"/>
                <a:cs typeface="Helvetica" charset="0"/>
              </a:rPr>
              <a:t>These objectives are the indicators of the PPST.</a:t>
            </a:r>
          </a:p>
        </p:txBody>
      </p:sp>
      <p:sp>
        <p:nvSpPr>
          <p:cNvPr id="25" name="Title 3"/>
          <p:cNvSpPr txBox="1">
            <a:spLocks/>
          </p:cNvSpPr>
          <p:nvPr/>
        </p:nvSpPr>
        <p:spPr>
          <a:xfrm>
            <a:off x="379412" y="-136902"/>
            <a:ext cx="7252304" cy="1004763"/>
          </a:xfrm>
          <a:prstGeom prst="rect">
            <a:avLst/>
          </a:prstGeom>
        </p:spPr>
        <p:txBody>
          <a:bodyPr vert="horz" lIns="91440" tIns="45720" rIns="91440" bIns="45720" rtlCol="0" anchor="ctr">
            <a:noAutofit/>
          </a:bodyPr>
          <a:lstStyle/>
          <a:p>
            <a:pPr>
              <a:lnSpc>
                <a:spcPct val="90000"/>
              </a:lnSpc>
              <a:spcBef>
                <a:spcPct val="0"/>
              </a:spcBef>
              <a:defRPr/>
            </a:pPr>
            <a:r>
              <a:rPr lang="en-US" sz="3200" b="1" dirty="0">
                <a:solidFill>
                  <a:schemeClr val="bg1"/>
                </a:solidFill>
                <a:latin typeface="Helvetica" charset="0"/>
                <a:ea typeface="Helvetica" charset="0"/>
                <a:cs typeface="Helvetica" charset="0"/>
              </a:rPr>
              <a:t>Alignment of RPMS to PPST</a:t>
            </a:r>
          </a:p>
        </p:txBody>
      </p:sp>
    </p:spTree>
    <p:extLst>
      <p:ext uri="{BB962C8B-B14F-4D97-AF65-F5344CB8AC3E}">
        <p14:creationId xmlns:p14="http://schemas.microsoft.com/office/powerpoint/2010/main" val="32791663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8" grpId="0"/>
      <p:bldP spid="29" grpId="0" animBg="1"/>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48188" y="1383576"/>
            <a:ext cx="7425273" cy="1752287"/>
          </a:xfrm>
        </p:spPr>
        <p:txBody>
          <a:bodyPr/>
          <a:lstStyle/>
          <a:p>
            <a:r>
              <a:rPr lang="en-US" dirty="0"/>
              <a:t>s</a:t>
            </a:r>
          </a:p>
        </p:txBody>
      </p:sp>
      <p:sp>
        <p:nvSpPr>
          <p:cNvPr id="3" name="Subtitle 2"/>
          <p:cNvSpPr>
            <a:spLocks noGrp="1"/>
          </p:cNvSpPr>
          <p:nvPr>
            <p:ph type="subTitle" idx="1"/>
          </p:nvPr>
        </p:nvSpPr>
        <p:spPr>
          <a:xfrm>
            <a:off x="2248188" y="3764192"/>
            <a:ext cx="7425273" cy="1215182"/>
          </a:xfrm>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4562"/>
          <a:stretch/>
        </p:blipFill>
        <p:spPr>
          <a:xfrm>
            <a:off x="2274687" y="928607"/>
            <a:ext cx="7401125" cy="4710193"/>
          </a:xfrm>
          <a:prstGeom prst="rect">
            <a:avLst/>
          </a:prstGeom>
        </p:spPr>
      </p:pic>
      <p:sp>
        <p:nvSpPr>
          <p:cNvPr id="5" name="TextBox 4"/>
          <p:cNvSpPr txBox="1"/>
          <p:nvPr/>
        </p:nvSpPr>
        <p:spPr>
          <a:xfrm rot="165396">
            <a:off x="7402917" y="2415864"/>
            <a:ext cx="1654918" cy="584775"/>
          </a:xfrm>
          <a:prstGeom prst="rect">
            <a:avLst/>
          </a:prstGeom>
          <a:noFill/>
        </p:spPr>
        <p:txBody>
          <a:bodyPr wrap="square" rtlCol="0">
            <a:spAutoFit/>
          </a:bodyPr>
          <a:lstStyle/>
          <a:p>
            <a:pPr algn="ctr"/>
            <a:r>
              <a:rPr lang="en-US" sz="3200" b="1" dirty="0">
                <a:solidFill>
                  <a:schemeClr val="bg1"/>
                </a:solidFill>
                <a:latin typeface="Helvetica" charset="0"/>
                <a:ea typeface="Helvetica" charset="0"/>
                <a:cs typeface="Helvetica" charset="0"/>
              </a:rPr>
              <a:t>RPMS</a:t>
            </a:r>
          </a:p>
        </p:txBody>
      </p:sp>
      <p:sp>
        <p:nvSpPr>
          <p:cNvPr id="6" name="TextBox 5"/>
          <p:cNvSpPr txBox="1"/>
          <p:nvPr/>
        </p:nvSpPr>
        <p:spPr>
          <a:xfrm rot="165396">
            <a:off x="4308179" y="3023509"/>
            <a:ext cx="1077570" cy="584775"/>
          </a:xfrm>
          <a:prstGeom prst="rect">
            <a:avLst/>
          </a:prstGeom>
          <a:noFill/>
        </p:spPr>
        <p:txBody>
          <a:bodyPr wrap="square" rtlCol="0">
            <a:spAutoFit/>
          </a:bodyPr>
          <a:lstStyle/>
          <a:p>
            <a:pPr algn="ctr"/>
            <a:r>
              <a:rPr lang="en-US" sz="3200" b="1" dirty="0">
                <a:solidFill>
                  <a:schemeClr val="bg1"/>
                </a:solidFill>
                <a:latin typeface="Helvetica" charset="0"/>
                <a:ea typeface="Helvetica" charset="0"/>
                <a:cs typeface="Helvetica" charset="0"/>
              </a:rPr>
              <a:t>L&amp;D</a:t>
            </a:r>
          </a:p>
        </p:txBody>
      </p:sp>
      <p:sp>
        <p:nvSpPr>
          <p:cNvPr id="7" name="TextBox 6"/>
          <p:cNvSpPr txBox="1"/>
          <p:nvPr/>
        </p:nvSpPr>
        <p:spPr>
          <a:xfrm>
            <a:off x="4876066" y="1328478"/>
            <a:ext cx="1980346" cy="1200329"/>
          </a:xfrm>
          <a:prstGeom prst="rect">
            <a:avLst/>
          </a:prstGeom>
          <a:noFill/>
        </p:spPr>
        <p:txBody>
          <a:bodyPr wrap="square" rtlCol="0">
            <a:spAutoFit/>
          </a:bodyPr>
          <a:lstStyle/>
          <a:p>
            <a:pPr algn="ctr"/>
            <a:r>
              <a:rPr lang="en-US" b="1" dirty="0">
                <a:solidFill>
                  <a:schemeClr val="bg1"/>
                </a:solidFill>
                <a:latin typeface="Helvetica" charset="0"/>
                <a:ea typeface="Helvetica" charset="0"/>
                <a:cs typeface="Helvetica" charset="0"/>
              </a:rPr>
              <a:t>Recruitment, Selection, Placement and Induction</a:t>
            </a:r>
          </a:p>
        </p:txBody>
      </p:sp>
      <p:sp>
        <p:nvSpPr>
          <p:cNvPr id="8" name="TextBox 7"/>
          <p:cNvSpPr txBox="1"/>
          <p:nvPr/>
        </p:nvSpPr>
        <p:spPr>
          <a:xfrm rot="165396">
            <a:off x="6196208" y="3130481"/>
            <a:ext cx="1811919" cy="1107996"/>
          </a:xfrm>
          <a:prstGeom prst="rect">
            <a:avLst/>
          </a:prstGeom>
          <a:noFill/>
        </p:spPr>
        <p:txBody>
          <a:bodyPr wrap="square" rtlCol="0">
            <a:spAutoFit/>
          </a:bodyPr>
          <a:lstStyle/>
          <a:p>
            <a:pPr algn="ctr"/>
            <a:r>
              <a:rPr lang="en-US" sz="2200" b="1" dirty="0">
                <a:solidFill>
                  <a:schemeClr val="bg1"/>
                </a:solidFill>
                <a:latin typeface="Helvetica" charset="0"/>
                <a:ea typeface="Helvetica" charset="0"/>
                <a:cs typeface="Helvetica" charset="0"/>
              </a:rPr>
              <a:t>Rewards and Recognition </a:t>
            </a:r>
          </a:p>
        </p:txBody>
      </p:sp>
      <p:sp>
        <p:nvSpPr>
          <p:cNvPr id="9" name="TextBox 8"/>
          <p:cNvSpPr txBox="1"/>
          <p:nvPr/>
        </p:nvSpPr>
        <p:spPr>
          <a:xfrm rot="19481633">
            <a:off x="6547351" y="1767095"/>
            <a:ext cx="1684361" cy="523220"/>
          </a:xfrm>
          <a:prstGeom prst="rect">
            <a:avLst/>
          </a:prstGeom>
          <a:noFill/>
        </p:spPr>
        <p:txBody>
          <a:bodyPr wrap="square" rtlCol="0">
            <a:spAutoFit/>
          </a:bodyPr>
          <a:lstStyle/>
          <a:p>
            <a:pPr algn="ctr"/>
            <a:r>
              <a:rPr lang="en-US" sz="1400" b="1" dirty="0">
                <a:solidFill>
                  <a:schemeClr val="bg1"/>
                </a:solidFill>
                <a:latin typeface="Helvetica" charset="0"/>
                <a:ea typeface="Helvetica" charset="0"/>
                <a:cs typeface="Helvetica" charset="0"/>
              </a:rPr>
              <a:t>Other HR Systems</a:t>
            </a:r>
          </a:p>
        </p:txBody>
      </p:sp>
      <p:sp>
        <p:nvSpPr>
          <p:cNvPr id="10" name="TextBox 9"/>
          <p:cNvSpPr txBox="1"/>
          <p:nvPr/>
        </p:nvSpPr>
        <p:spPr>
          <a:xfrm>
            <a:off x="1751012" y="5634335"/>
            <a:ext cx="8623156" cy="461665"/>
          </a:xfrm>
          <a:prstGeom prst="rect">
            <a:avLst/>
          </a:prstGeom>
          <a:noFill/>
        </p:spPr>
        <p:txBody>
          <a:bodyPr wrap="square" rtlCol="0">
            <a:spAutoFit/>
          </a:bodyPr>
          <a:lstStyle/>
          <a:p>
            <a:pPr algn="ctr"/>
            <a:r>
              <a:rPr lang="en-US" sz="2400" b="1" dirty="0">
                <a:solidFill>
                  <a:srgbClr val="0432FF"/>
                </a:solidFill>
                <a:latin typeface="Helvetica" charset="0"/>
                <a:ea typeface="Helvetica" charset="0"/>
                <a:cs typeface="Helvetica" charset="0"/>
              </a:rPr>
              <a:t>Philippine Professional Standards for Teachers</a:t>
            </a:r>
          </a:p>
        </p:txBody>
      </p:sp>
    </p:spTree>
    <p:extLst>
      <p:ext uri="{BB962C8B-B14F-4D97-AF65-F5344CB8AC3E}">
        <p14:creationId xmlns:p14="http://schemas.microsoft.com/office/powerpoint/2010/main" val="3907075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142412" y="1996247"/>
            <a:ext cx="1853801" cy="707886"/>
          </a:xfrm>
          <a:prstGeom prst="rect">
            <a:avLst/>
          </a:prstGeom>
          <a:noFill/>
        </p:spPr>
        <p:txBody>
          <a:bodyPr wrap="square" rtlCol="0">
            <a:spAutoFit/>
          </a:bodyPr>
          <a:lstStyle/>
          <a:p>
            <a:r>
              <a:rPr lang="en-PH" sz="2000" b="1" dirty="0">
                <a:latin typeface="Helvetica" panose="020B0604020202020204" pitchFamily="34" charset="0"/>
                <a:cs typeface="Helvetica" panose="020B0604020202020204" pitchFamily="34" charset="0"/>
              </a:rPr>
              <a:t>RPMS Tools for Teachers</a:t>
            </a:r>
          </a:p>
        </p:txBody>
      </p:sp>
      <p:sp>
        <p:nvSpPr>
          <p:cNvPr id="9" name="TextBox 8"/>
          <p:cNvSpPr txBox="1"/>
          <p:nvPr/>
        </p:nvSpPr>
        <p:spPr>
          <a:xfrm>
            <a:off x="5876541" y="4672969"/>
            <a:ext cx="2273614" cy="707886"/>
          </a:xfrm>
          <a:prstGeom prst="rect">
            <a:avLst/>
          </a:prstGeom>
          <a:noFill/>
        </p:spPr>
        <p:txBody>
          <a:bodyPr wrap="square" rtlCol="0">
            <a:spAutoFit/>
          </a:bodyPr>
          <a:lstStyle/>
          <a:p>
            <a:pPr algn="ctr"/>
            <a:r>
              <a:rPr lang="en-PH" sz="2000" b="1" dirty="0">
                <a:latin typeface="Helvetica" panose="020B0604020202020204" pitchFamily="34" charset="0"/>
                <a:cs typeface="Helvetica" panose="020B0604020202020204" pitchFamily="34" charset="0"/>
              </a:rPr>
              <a:t>Self-Assessment Tools (SAT)</a:t>
            </a:r>
          </a:p>
        </p:txBody>
      </p:sp>
      <p:sp>
        <p:nvSpPr>
          <p:cNvPr id="10" name="TextBox 9"/>
          <p:cNvSpPr txBox="1"/>
          <p:nvPr/>
        </p:nvSpPr>
        <p:spPr>
          <a:xfrm>
            <a:off x="2204526" y="1727537"/>
            <a:ext cx="2344048" cy="1015663"/>
          </a:xfrm>
          <a:prstGeom prst="rect">
            <a:avLst/>
          </a:prstGeom>
          <a:noFill/>
        </p:spPr>
        <p:txBody>
          <a:bodyPr wrap="square" rtlCol="0">
            <a:spAutoFit/>
          </a:bodyPr>
          <a:lstStyle/>
          <a:p>
            <a:pPr algn="ctr"/>
            <a:r>
              <a:rPr lang="en-PH" sz="2000" b="1" dirty="0">
                <a:latin typeface="Helvetica" panose="020B0604020202020204" pitchFamily="34" charset="0"/>
                <a:cs typeface="Helvetica" panose="020B0604020202020204" pitchFamily="34" charset="0"/>
              </a:rPr>
              <a:t>Classroom Observation</a:t>
            </a:r>
          </a:p>
          <a:p>
            <a:pPr algn="ctr"/>
            <a:r>
              <a:rPr lang="en-PH" sz="2000" b="1" dirty="0">
                <a:latin typeface="Helvetica" panose="020B0604020202020204" pitchFamily="34" charset="0"/>
                <a:cs typeface="Helvetica" panose="020B0604020202020204" pitchFamily="34" charset="0"/>
              </a:rPr>
              <a:t>Tools (COT)</a:t>
            </a:r>
          </a:p>
        </p:txBody>
      </p:sp>
      <p:sp>
        <p:nvSpPr>
          <p:cNvPr id="11" name="Rectangle 10"/>
          <p:cNvSpPr/>
          <p:nvPr/>
        </p:nvSpPr>
        <p:spPr>
          <a:xfrm>
            <a:off x="3554338" y="792106"/>
            <a:ext cx="5075916" cy="584775"/>
          </a:xfrm>
          <a:prstGeom prst="rect">
            <a:avLst/>
          </a:prstGeom>
        </p:spPr>
        <p:txBody>
          <a:bodyPr wrap="square">
            <a:spAutoFit/>
          </a:bodyPr>
          <a:lstStyle/>
          <a:p>
            <a:pPr algn="ctr"/>
            <a:r>
              <a:rPr lang="en-US" sz="3200" b="1" dirty="0">
                <a:solidFill>
                  <a:srgbClr val="0432FF"/>
                </a:solidFill>
                <a:latin typeface="Helvetica" panose="020B0504020202030204" pitchFamily="34" charset="0"/>
              </a:rPr>
              <a:t>PPST-based RPMS Tools</a:t>
            </a:r>
          </a:p>
        </p:txBody>
      </p:sp>
      <p:sp>
        <p:nvSpPr>
          <p:cNvPr id="16" name="Oval 15"/>
          <p:cNvSpPr/>
          <p:nvPr/>
        </p:nvSpPr>
        <p:spPr>
          <a:xfrm>
            <a:off x="8780099" y="2884504"/>
            <a:ext cx="2824720" cy="2825456"/>
          </a:xfrm>
          <a:prstGeom prst="ellipse">
            <a:avLst/>
          </a:prstGeom>
          <a:solidFill>
            <a:schemeClr val="bg1">
              <a:lumMod val="75000"/>
            </a:schemeClr>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68145">
            <a:off x="8448816" y="3741855"/>
            <a:ext cx="2585121" cy="1655621"/>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1272">
            <a:off x="8630009" y="3401004"/>
            <a:ext cx="2563760" cy="1561721"/>
          </a:xfrm>
          <a:prstGeom prst="rect">
            <a:avLst/>
          </a:prstGeom>
          <a:ln>
            <a:noFill/>
          </a:ln>
          <a:effectLst>
            <a:outerShdw blurRad="292100" dist="139700" dir="2700000" algn="tl" rotWithShape="0">
              <a:srgbClr val="333333">
                <a:alpha val="65000"/>
              </a:srgbClr>
            </a:outerShdw>
          </a:effectLst>
        </p:spPr>
      </p:pic>
      <p:sp>
        <p:nvSpPr>
          <p:cNvPr id="20" name="Oval 19"/>
          <p:cNvSpPr/>
          <p:nvPr/>
        </p:nvSpPr>
        <p:spPr>
          <a:xfrm>
            <a:off x="5351088" y="1688470"/>
            <a:ext cx="2824720" cy="2825456"/>
          </a:xfrm>
          <a:prstGeom prst="ellipse">
            <a:avLst/>
          </a:prstGeom>
          <a:solidFill>
            <a:schemeClr val="bg1">
              <a:lumMod val="75000"/>
            </a:schemeClr>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475949">
            <a:off x="5724826" y="2137411"/>
            <a:ext cx="1539482" cy="1992790"/>
          </a:xfrm>
          <a:prstGeom prst="rect">
            <a:avLst/>
          </a:prstGeom>
          <a:ln w="38100">
            <a:solidFill>
              <a:srgbClr val="00B050"/>
            </a:solidFill>
          </a:ln>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00124">
            <a:off x="6295901" y="2293832"/>
            <a:ext cx="1539482" cy="1992790"/>
          </a:xfrm>
          <a:prstGeom prst="rect">
            <a:avLst/>
          </a:prstGeom>
          <a:ln w="38100">
            <a:solidFill>
              <a:srgbClr val="00B0F0"/>
            </a:solidFill>
          </a:ln>
        </p:spPr>
      </p:pic>
      <p:sp>
        <p:nvSpPr>
          <p:cNvPr id="21" name="Oval 20"/>
          <p:cNvSpPr/>
          <p:nvPr/>
        </p:nvSpPr>
        <p:spPr>
          <a:xfrm>
            <a:off x="1904532" y="2991368"/>
            <a:ext cx="2824720" cy="2825456"/>
          </a:xfrm>
          <a:prstGeom prst="ellipse">
            <a:avLst/>
          </a:prstGeom>
          <a:solidFill>
            <a:schemeClr val="bg1">
              <a:lumMod val="75000"/>
            </a:schemeClr>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24864">
            <a:off x="2732210" y="3361338"/>
            <a:ext cx="2141492" cy="1514735"/>
          </a:xfrm>
          <a:prstGeom prst="rect">
            <a:avLst/>
          </a:prstGeom>
          <a:solidFill>
            <a:srgbClr val="FFFFFF">
              <a:shade val="85000"/>
            </a:srgbClr>
          </a:solidFill>
          <a:ln w="38100" cap="sq">
            <a:solidFill>
              <a:srgbClr val="00B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04526" y="3915601"/>
            <a:ext cx="2141492" cy="1514735"/>
          </a:xfrm>
          <a:prstGeom prst="rect">
            <a:avLst/>
          </a:prstGeom>
          <a:solidFill>
            <a:srgbClr val="FFFFFF">
              <a:shade val="85000"/>
            </a:srgbClr>
          </a:solidFill>
          <a:ln w="381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447648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19"/>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18"/>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20"/>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12"/>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grpId="0" nodeType="afterEffect">
                                  <p:stCondLst>
                                    <p:cond delay="500"/>
                                  </p:stCondLst>
                                  <p:childTnLst>
                                    <p:set>
                                      <p:cBhvr>
                                        <p:cTn id="30" dur="1" fill="hold">
                                          <p:stCondLst>
                                            <p:cond delay="0"/>
                                          </p:stCondLst>
                                        </p:cTn>
                                        <p:tgtEl>
                                          <p:spTgt spid="10"/>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grpId="0" nodeType="afterEffect">
                                  <p:stCondLst>
                                    <p:cond delay="500"/>
                                  </p:stCondLst>
                                  <p:childTnLst>
                                    <p:set>
                                      <p:cBhvr>
                                        <p:cTn id="33" dur="1" fill="hold">
                                          <p:stCondLst>
                                            <p:cond delay="0"/>
                                          </p:stCondLst>
                                        </p:cTn>
                                        <p:tgtEl>
                                          <p:spTgt spid="21"/>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nodeType="afterEffect">
                                  <p:stCondLst>
                                    <p:cond delay="500"/>
                                  </p:stCondLst>
                                  <p:childTnLst>
                                    <p:set>
                                      <p:cBhvr>
                                        <p:cTn id="36" dur="1" fill="hold">
                                          <p:stCondLst>
                                            <p:cond delay="0"/>
                                          </p:stCondLst>
                                        </p:cTn>
                                        <p:tgtEl>
                                          <p:spTgt spid="14"/>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6"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8198" y="1973136"/>
            <a:ext cx="2517106" cy="3167386"/>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rot="454634">
            <a:off x="2833085" y="2675082"/>
            <a:ext cx="2026143" cy="2677324"/>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2286459" y="939225"/>
            <a:ext cx="8026474" cy="584775"/>
          </a:xfrm>
          <a:prstGeom prst="rect">
            <a:avLst/>
          </a:prstGeom>
        </p:spPr>
        <p:txBody>
          <a:bodyPr wrap="square">
            <a:spAutoFit/>
          </a:bodyPr>
          <a:lstStyle/>
          <a:p>
            <a:pPr algn="ctr"/>
            <a:r>
              <a:rPr lang="en-US" sz="3200" b="1" dirty="0">
                <a:solidFill>
                  <a:srgbClr val="0432FF"/>
                </a:solidFill>
                <a:latin typeface="Helvetica" panose="020B0504020202030204" pitchFamily="34" charset="0"/>
              </a:rPr>
              <a:t>PPST-based RPMS </a:t>
            </a:r>
            <a:r>
              <a:rPr lang="en-US" sz="3200" b="1" dirty="0" smtClean="0">
                <a:solidFill>
                  <a:srgbClr val="0432FF"/>
                </a:solidFill>
                <a:latin typeface="Helvetica" panose="020B0504020202030204" pitchFamily="34" charset="0"/>
              </a:rPr>
              <a:t>Support Materials</a:t>
            </a:r>
            <a:endParaRPr lang="en-US" sz="3200" b="1" dirty="0">
              <a:solidFill>
                <a:srgbClr val="0432FF"/>
              </a:solidFill>
              <a:latin typeface="Helvetica" panose="020B0504020202030204" pitchFamily="34" charset="0"/>
            </a:endParaRPr>
          </a:p>
        </p:txBody>
      </p:sp>
      <p:pic>
        <p:nvPicPr>
          <p:cNvPr id="8" name="Picture 7"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95133" y="1705238"/>
            <a:ext cx="1908031" cy="2676855"/>
          </a:xfrm>
          <a:prstGeom prst="rect">
            <a:avLst/>
          </a:prstGeom>
          <a:ln>
            <a:noFill/>
          </a:ln>
          <a:effectLst>
            <a:outerShdw blurRad="292100" dist="139700" dir="2700000" algn="tl" rotWithShape="0">
              <a:srgbClr val="333333">
                <a:alpha val="65000"/>
              </a:srgbClr>
            </a:outerShdw>
          </a:effectLst>
        </p:spPr>
      </p:pic>
      <p:pic>
        <p:nvPicPr>
          <p:cNvPr id="9" name="Picture 8"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7653" y="4507864"/>
            <a:ext cx="3378210" cy="2121536"/>
          </a:xfrm>
          <a:prstGeom prst="rect">
            <a:avLst/>
          </a:prstGeom>
          <a:ln>
            <a:noFill/>
          </a:ln>
          <a:effectLst>
            <a:outerShdw blurRad="292100" dist="139700" dir="2700000" algn="tl" rotWithShape="0">
              <a:srgbClr val="333333">
                <a:alpha val="65000"/>
              </a:srgbClr>
            </a:outerShdw>
          </a:effectLst>
        </p:spPr>
      </p:pic>
      <p:pic>
        <p:nvPicPr>
          <p:cNvPr id="7" name="Picture 6" descr="Screen Clippi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58297">
            <a:off x="5660993" y="2083853"/>
            <a:ext cx="3085666" cy="21875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81739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2" y="2286000"/>
            <a:ext cx="10969943" cy="1295400"/>
          </a:xfrm>
        </p:spPr>
        <p:txBody>
          <a:bodyPr/>
          <a:lstStyle/>
          <a:p>
            <a:r>
              <a:rPr lang="en-PH" sz="6000" dirty="0"/>
              <a:t>Questions?</a:t>
            </a:r>
          </a:p>
        </p:txBody>
      </p:sp>
    </p:spTree>
    <p:extLst>
      <p:ext uri="{BB962C8B-B14F-4D97-AF65-F5344CB8AC3E}">
        <p14:creationId xmlns:p14="http://schemas.microsoft.com/office/powerpoint/2010/main" val="28942865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2" y="1219200"/>
            <a:ext cx="10969943" cy="5029200"/>
          </a:xfrm>
        </p:spPr>
        <p:txBody>
          <a:bodyPr/>
          <a:lstStyle/>
          <a:p>
            <a:r>
              <a:rPr lang="en-PH" sz="3200" dirty="0">
                <a:solidFill>
                  <a:schemeClr val="tx1"/>
                </a:solidFill>
              </a:rPr>
              <a:t>Presentation slides prepared by:</a:t>
            </a:r>
            <a:br>
              <a:rPr lang="en-PH" sz="3200" dirty="0">
                <a:solidFill>
                  <a:schemeClr val="tx1"/>
                </a:solidFill>
              </a:rPr>
            </a:br>
            <a:r>
              <a:rPr lang="en-PH" sz="3200" dirty="0">
                <a:solidFill>
                  <a:schemeClr val="tx1"/>
                </a:solidFill>
              </a:rPr>
              <a:t/>
            </a:r>
            <a:br>
              <a:rPr lang="en-PH" sz="3200" dirty="0">
                <a:solidFill>
                  <a:schemeClr val="tx1"/>
                </a:solidFill>
              </a:rPr>
            </a:br>
            <a:r>
              <a:rPr lang="en-PH" sz="2400" b="1" dirty="0">
                <a:solidFill>
                  <a:schemeClr val="tx1"/>
                </a:solidFill>
              </a:rPr>
              <a:t>Dr. Gina O. Gonong</a:t>
            </a:r>
            <a:r>
              <a:rPr lang="en-PH" sz="2800" b="1" dirty="0">
                <a:solidFill>
                  <a:schemeClr val="tx1"/>
                </a:solidFill>
              </a:rPr>
              <a:t/>
            </a:r>
            <a:br>
              <a:rPr lang="en-PH" sz="2800" b="1" dirty="0">
                <a:solidFill>
                  <a:schemeClr val="tx1"/>
                </a:solidFill>
              </a:rPr>
            </a:br>
            <a:r>
              <a:rPr lang="en-PH" sz="2800" dirty="0">
                <a:solidFill>
                  <a:schemeClr val="tx1"/>
                </a:solidFill>
              </a:rPr>
              <a:t>Director, RCTQ</a:t>
            </a:r>
            <a:br>
              <a:rPr lang="en-PH" sz="2800" dirty="0">
                <a:solidFill>
                  <a:schemeClr val="tx1"/>
                </a:solidFill>
              </a:rPr>
            </a:br>
            <a:r>
              <a:rPr lang="en-PH" sz="2800" dirty="0">
                <a:solidFill>
                  <a:schemeClr val="tx1"/>
                </a:solidFill>
              </a:rPr>
              <a:t/>
            </a:r>
            <a:br>
              <a:rPr lang="en-PH" sz="2800" dirty="0">
                <a:solidFill>
                  <a:schemeClr val="tx1"/>
                </a:solidFill>
              </a:rPr>
            </a:br>
            <a:r>
              <a:rPr lang="en-PH" sz="2400" b="1" dirty="0">
                <a:solidFill>
                  <a:schemeClr val="tx1"/>
                </a:solidFill>
              </a:rPr>
              <a:t>Dr. Allan S. Reyes</a:t>
            </a:r>
            <a:r>
              <a:rPr lang="en-PH" sz="2800" b="1" dirty="0">
                <a:solidFill>
                  <a:schemeClr val="tx1"/>
                </a:solidFill>
              </a:rPr>
              <a:t/>
            </a:r>
            <a:br>
              <a:rPr lang="en-PH" sz="2800" b="1" dirty="0">
                <a:solidFill>
                  <a:schemeClr val="tx1"/>
                </a:solidFill>
              </a:rPr>
            </a:br>
            <a:r>
              <a:rPr lang="en-PH" sz="2400" dirty="0">
                <a:solidFill>
                  <a:schemeClr val="tx1"/>
                </a:solidFill>
              </a:rPr>
              <a:t>Senior Program Manager, RCTQ</a:t>
            </a:r>
            <a:br>
              <a:rPr lang="en-PH" sz="2400" dirty="0">
                <a:solidFill>
                  <a:schemeClr val="tx1"/>
                </a:solidFill>
              </a:rPr>
            </a:br>
            <a:r>
              <a:rPr lang="en-PH" sz="2400" dirty="0">
                <a:solidFill>
                  <a:schemeClr val="tx1"/>
                </a:solidFill>
              </a:rPr>
              <a:t/>
            </a:r>
            <a:br>
              <a:rPr lang="en-PH" sz="2400" dirty="0">
                <a:solidFill>
                  <a:schemeClr val="tx1"/>
                </a:solidFill>
              </a:rPr>
            </a:br>
            <a:r>
              <a:rPr lang="en-PH" sz="2400" b="1" dirty="0">
                <a:solidFill>
                  <a:schemeClr val="tx1"/>
                </a:solidFill>
              </a:rPr>
              <a:t>Lizette Anne L Carpio</a:t>
            </a:r>
            <a:br>
              <a:rPr lang="en-PH" sz="2400" b="1" dirty="0">
                <a:solidFill>
                  <a:schemeClr val="tx1"/>
                </a:solidFill>
              </a:rPr>
            </a:br>
            <a:r>
              <a:rPr lang="en-PH" sz="2400" dirty="0">
                <a:solidFill>
                  <a:schemeClr val="tx1"/>
                </a:solidFill>
              </a:rPr>
              <a:t>Research Officer, RCTQ</a:t>
            </a:r>
            <a:br>
              <a:rPr lang="en-PH" sz="2400" dirty="0">
                <a:solidFill>
                  <a:schemeClr val="tx1"/>
                </a:solidFill>
              </a:rPr>
            </a:br>
            <a:r>
              <a:rPr lang="en-PH" sz="2400" dirty="0">
                <a:solidFill>
                  <a:schemeClr val="tx1"/>
                </a:solidFill>
              </a:rPr>
              <a:t/>
            </a:r>
            <a:br>
              <a:rPr lang="en-PH" sz="2400" dirty="0">
                <a:solidFill>
                  <a:schemeClr val="tx1"/>
                </a:solidFill>
              </a:rPr>
            </a:br>
            <a:r>
              <a:rPr lang="en-PH" sz="2400" b="1" dirty="0">
                <a:solidFill>
                  <a:schemeClr val="tx1"/>
                </a:solidFill>
              </a:rPr>
              <a:t>Michael Wilson I. Rosero</a:t>
            </a:r>
            <a:br>
              <a:rPr lang="en-PH" sz="2400" b="1" dirty="0">
                <a:solidFill>
                  <a:schemeClr val="tx1"/>
                </a:solidFill>
              </a:rPr>
            </a:br>
            <a:r>
              <a:rPr lang="en-PH" sz="2400" dirty="0">
                <a:solidFill>
                  <a:schemeClr val="tx1"/>
                </a:solidFill>
              </a:rPr>
              <a:t>Former Research Officer, RCTQ</a:t>
            </a:r>
            <a:r>
              <a:rPr lang="en-PH" sz="3200" dirty="0">
                <a:solidFill>
                  <a:schemeClr val="tx1"/>
                </a:solidFill>
              </a:rPr>
              <a:t/>
            </a:r>
            <a:br>
              <a:rPr lang="en-PH" sz="3200" dirty="0">
                <a:solidFill>
                  <a:schemeClr val="tx1"/>
                </a:solidFill>
              </a:rPr>
            </a:br>
            <a:endParaRPr lang="en-PH" sz="3200" dirty="0">
              <a:solidFill>
                <a:schemeClr val="tx1"/>
              </a:solidFill>
            </a:endParaRPr>
          </a:p>
        </p:txBody>
      </p:sp>
    </p:spTree>
    <p:extLst>
      <p:ext uri="{BB962C8B-B14F-4D97-AF65-F5344CB8AC3E}">
        <p14:creationId xmlns:p14="http://schemas.microsoft.com/office/powerpoint/2010/main" val="1021582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2" y="762000"/>
            <a:ext cx="11506200" cy="847449"/>
          </a:xfrm>
        </p:spPr>
        <p:txBody>
          <a:bodyPr>
            <a:normAutofit fontScale="90000"/>
          </a:bodyPr>
          <a:lstStyle/>
          <a:p>
            <a:r>
              <a:rPr lang="en-US" sz="3200" b="1" dirty="0">
                <a:solidFill>
                  <a:srgbClr val="0432FF"/>
                </a:solidFill>
                <a:latin typeface="Helvetica" charset="0"/>
                <a:ea typeface="Helvetica" charset="0"/>
                <a:cs typeface="Helvetica" charset="0"/>
              </a:rPr>
              <a:t>Civil Service Commission Memorandum Circular No. 6, s. 2012</a:t>
            </a:r>
          </a:p>
        </p:txBody>
      </p:sp>
      <p:pic>
        <p:nvPicPr>
          <p:cNvPr id="6"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6762" r="6988"/>
          <a:stretch/>
        </p:blipFill>
        <p:spPr>
          <a:xfrm>
            <a:off x="432055" y="1962699"/>
            <a:ext cx="4968488" cy="3692948"/>
          </a:xfrm>
        </p:spPr>
      </p:pic>
      <p:cxnSp>
        <p:nvCxnSpPr>
          <p:cNvPr id="7" name="Straight Connector 6"/>
          <p:cNvCxnSpPr/>
          <p:nvPr/>
        </p:nvCxnSpPr>
        <p:spPr>
          <a:xfrm>
            <a:off x="5509176" y="1828803"/>
            <a:ext cx="0" cy="396074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726441" y="1658086"/>
            <a:ext cx="5907007" cy="4493538"/>
          </a:xfrm>
          <a:prstGeom prst="rect">
            <a:avLst/>
          </a:prstGeom>
        </p:spPr>
        <p:txBody>
          <a:bodyPr wrap="square">
            <a:spAutoFit/>
          </a:bodyPr>
          <a:lstStyle/>
          <a:p>
            <a:r>
              <a:rPr lang="en-US" sz="2200" dirty="0">
                <a:effectLst/>
                <a:latin typeface="Helvetica" charset="0"/>
                <a:ea typeface="Helvetica" charset="0"/>
                <a:cs typeface="Helvetica" charset="0"/>
              </a:rPr>
              <a:t>Whereas, Administrative Order No. 25 dated December 21, 2011, was issued with the end in view of developing a collaborative mechanism to “</a:t>
            </a:r>
            <a:r>
              <a:rPr lang="en-US" sz="2200" dirty="0">
                <a:solidFill>
                  <a:srgbClr val="0432FF"/>
                </a:solidFill>
                <a:effectLst/>
                <a:latin typeface="Helvetica" charset="0"/>
                <a:ea typeface="Helvetica" charset="0"/>
                <a:cs typeface="Helvetica" charset="0"/>
              </a:rPr>
              <a:t>establish a unified and integrated Results-based Performance Management System (RBPMS) across all departments and agencies </a:t>
            </a:r>
            <a:r>
              <a:rPr lang="en-US" sz="2200" dirty="0">
                <a:effectLst/>
                <a:latin typeface="Helvetica" charset="0"/>
                <a:ea typeface="Helvetica" charset="0"/>
                <a:cs typeface="Helvetica" charset="0"/>
              </a:rPr>
              <a:t>within the Executive Branch of Government incorporating a </a:t>
            </a:r>
            <a:r>
              <a:rPr lang="en-US" sz="2200" dirty="0">
                <a:solidFill>
                  <a:srgbClr val="0432FF"/>
                </a:solidFill>
                <a:effectLst/>
                <a:latin typeface="Helvetica" charset="0"/>
                <a:ea typeface="Helvetica" charset="0"/>
                <a:cs typeface="Helvetica" charset="0"/>
              </a:rPr>
              <a:t>common set performance scorecard and creating an accurate, accessible and up-to-date government-wide, sectoral and organizational performance information system</a:t>
            </a:r>
            <a:endParaRPr lang="en-US" sz="2200" dirty="0">
              <a:solidFill>
                <a:srgbClr val="0432FF"/>
              </a:solidFill>
              <a:latin typeface="Helvetica" charset="0"/>
              <a:ea typeface="Helvetica" charset="0"/>
              <a:cs typeface="Helvetica" charset="0"/>
            </a:endParaRPr>
          </a:p>
        </p:txBody>
      </p:sp>
    </p:spTree>
    <p:extLst>
      <p:ext uri="{BB962C8B-B14F-4D97-AF65-F5344CB8AC3E}">
        <p14:creationId xmlns:p14="http://schemas.microsoft.com/office/powerpoint/2010/main" val="9525821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3842" y="914400"/>
            <a:ext cx="11236429" cy="584775"/>
          </a:xfrm>
          <a:prstGeom prst="rect">
            <a:avLst/>
          </a:prstGeom>
          <a:noFill/>
          <a:ln>
            <a:noFill/>
          </a:ln>
        </p:spPr>
        <p:txBody>
          <a:bodyPr wrap="square" rtlCol="0">
            <a:spAutoFit/>
          </a:bodyPr>
          <a:lstStyle/>
          <a:p>
            <a:pPr lvl="0"/>
            <a:r>
              <a:rPr lang="en-PH" sz="3200" b="1" dirty="0">
                <a:solidFill>
                  <a:srgbClr val="0000FF"/>
                </a:solidFill>
                <a:latin typeface="Helvetica" panose="020B0604020202020204" pitchFamily="34" charset="0"/>
                <a:cs typeface="Helvetica" panose="020B0604020202020204" pitchFamily="34" charset="0"/>
              </a:rPr>
              <a:t>DepEd No. 2, s. 2015</a:t>
            </a:r>
            <a:endParaRPr lang="en-US" sz="3200" b="1" dirty="0">
              <a:solidFill>
                <a:srgbClr val="0000FF"/>
              </a:solidFill>
              <a:latin typeface="Helvetica" panose="020B0604020202020204" pitchFamily="34" charset="0"/>
              <a:cs typeface="Helvetica" panose="020B0604020202020204" pitchFamily="34" charset="0"/>
            </a:endParaRPr>
          </a:p>
        </p:txBody>
      </p:sp>
      <p:sp>
        <p:nvSpPr>
          <p:cNvPr id="7" name="Content Placeholder 6"/>
          <p:cNvSpPr>
            <a:spLocks noGrp="1"/>
          </p:cNvSpPr>
          <p:nvPr>
            <p:ph idx="1"/>
          </p:nvPr>
        </p:nvSpPr>
        <p:spPr>
          <a:xfrm>
            <a:off x="570327" y="1739205"/>
            <a:ext cx="10969943" cy="1583460"/>
          </a:xfrm>
        </p:spPr>
        <p:txBody>
          <a:bodyPr>
            <a:normAutofit/>
          </a:bodyPr>
          <a:lstStyle/>
          <a:p>
            <a:pPr marL="0" indent="0" algn="ctr">
              <a:buNone/>
            </a:pPr>
            <a:r>
              <a:rPr lang="en-US" sz="2800" i="1" dirty="0"/>
              <a:t>“Guidelines on the Establishment and Implementation of the Results-Based Performance Management System (RPMS) in the Department of Education”</a:t>
            </a:r>
          </a:p>
        </p:txBody>
      </p:sp>
      <p:cxnSp>
        <p:nvCxnSpPr>
          <p:cNvPr id="17" name="Straight Connector 16"/>
          <p:cNvCxnSpPr/>
          <p:nvPr/>
        </p:nvCxnSpPr>
        <p:spPr>
          <a:xfrm>
            <a:off x="303842" y="1586805"/>
            <a:ext cx="112364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03842" y="3263205"/>
            <a:ext cx="11236429"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117309" y="3796605"/>
            <a:ext cx="9852634" cy="1384995"/>
          </a:xfrm>
          <a:prstGeom prst="rect">
            <a:avLst/>
          </a:prstGeom>
          <a:solidFill>
            <a:schemeClr val="accent1">
              <a:lumMod val="40000"/>
              <a:lumOff val="60000"/>
            </a:schemeClr>
          </a:solidFill>
        </p:spPr>
        <p:txBody>
          <a:bodyPr wrap="square" rtlCol="0">
            <a:spAutoFit/>
          </a:bodyPr>
          <a:lstStyle/>
          <a:p>
            <a:r>
              <a:rPr lang="en-US" sz="2800" dirty="0"/>
              <a:t>The guidelines explain </a:t>
            </a:r>
            <a:r>
              <a:rPr lang="en-US" sz="2800" dirty="0">
                <a:solidFill>
                  <a:srgbClr val="0000FF"/>
                </a:solidFill>
              </a:rPr>
              <a:t>mechanisms, criteria </a:t>
            </a:r>
            <a:r>
              <a:rPr lang="en-US" sz="2800" dirty="0"/>
              <a:t>and </a:t>
            </a:r>
            <a:r>
              <a:rPr lang="en-US" sz="2800" dirty="0">
                <a:solidFill>
                  <a:srgbClr val="0000FF"/>
                </a:solidFill>
              </a:rPr>
              <a:t>processes</a:t>
            </a:r>
            <a:r>
              <a:rPr lang="en-US" sz="2800" dirty="0"/>
              <a:t> for performance target setting, monitoring, evaluation and development planning.</a:t>
            </a:r>
          </a:p>
        </p:txBody>
      </p:sp>
    </p:spTree>
    <p:extLst>
      <p:ext uri="{BB962C8B-B14F-4D97-AF65-F5344CB8AC3E}">
        <p14:creationId xmlns:p14="http://schemas.microsoft.com/office/powerpoint/2010/main" val="2960737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3842" y="838200"/>
            <a:ext cx="11236429" cy="584775"/>
          </a:xfrm>
          <a:prstGeom prst="rect">
            <a:avLst/>
          </a:prstGeom>
          <a:noFill/>
          <a:ln>
            <a:noFill/>
          </a:ln>
        </p:spPr>
        <p:txBody>
          <a:bodyPr wrap="square" rtlCol="0">
            <a:spAutoFit/>
          </a:bodyPr>
          <a:lstStyle/>
          <a:p>
            <a:pPr lvl="0"/>
            <a:r>
              <a:rPr lang="en-PH" sz="3200" b="1" dirty="0">
                <a:solidFill>
                  <a:srgbClr val="0000FF"/>
                </a:solidFill>
                <a:latin typeface="Helvetica" panose="020B0604020202020204" pitchFamily="34" charset="0"/>
                <a:cs typeface="Helvetica" panose="020B0604020202020204" pitchFamily="34" charset="0"/>
              </a:rPr>
              <a:t>DepEd No. 42, s. 2017</a:t>
            </a:r>
            <a:endParaRPr lang="en-US" sz="3200" b="1" dirty="0">
              <a:solidFill>
                <a:srgbClr val="0000FF"/>
              </a:solidFill>
              <a:latin typeface="Helvetica" panose="020B0604020202020204" pitchFamily="34" charset="0"/>
              <a:cs typeface="Helvetica" panose="020B0604020202020204" pitchFamily="34" charset="0"/>
            </a:endParaRPr>
          </a:p>
        </p:txBody>
      </p:sp>
      <p:sp>
        <p:nvSpPr>
          <p:cNvPr id="7" name="Content Placeholder 6"/>
          <p:cNvSpPr>
            <a:spLocks noGrp="1"/>
          </p:cNvSpPr>
          <p:nvPr>
            <p:ph idx="1"/>
          </p:nvPr>
        </p:nvSpPr>
        <p:spPr>
          <a:xfrm>
            <a:off x="570327" y="1464540"/>
            <a:ext cx="10969943" cy="1583460"/>
          </a:xfrm>
        </p:spPr>
        <p:txBody>
          <a:bodyPr>
            <a:normAutofit/>
          </a:bodyPr>
          <a:lstStyle/>
          <a:p>
            <a:pPr marL="0" indent="0" algn="ctr">
              <a:buNone/>
            </a:pPr>
            <a:r>
              <a:rPr lang="en-US" sz="2800" i="1" dirty="0"/>
              <a:t>“National Adoption and Implementation of the Philippine Professional Standards for Teachers”</a:t>
            </a:r>
          </a:p>
        </p:txBody>
      </p:sp>
      <p:cxnSp>
        <p:nvCxnSpPr>
          <p:cNvPr id="17" name="Straight Connector 16"/>
          <p:cNvCxnSpPr/>
          <p:nvPr/>
        </p:nvCxnSpPr>
        <p:spPr>
          <a:xfrm>
            <a:off x="303842" y="1451145"/>
            <a:ext cx="112364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03842" y="2438400"/>
            <a:ext cx="11236429"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xmlns="" id="{B5D30009-6960-426C-909A-3143649C6F71}"/>
              </a:ext>
            </a:extLst>
          </p:cNvPr>
          <p:cNvGrpSpPr/>
          <p:nvPr/>
        </p:nvGrpSpPr>
        <p:grpSpPr>
          <a:xfrm>
            <a:off x="2708752" y="2514600"/>
            <a:ext cx="7195660" cy="4237231"/>
            <a:chOff x="-31726" y="148209"/>
            <a:chExt cx="9040858" cy="6554857"/>
          </a:xfrm>
        </p:grpSpPr>
        <p:pic>
          <p:nvPicPr>
            <p:cNvPr id="9" name="Picture 8"/>
            <p:cNvPicPr>
              <a:picLocks noChangeAspect="1"/>
            </p:cNvPicPr>
            <p:nvPr/>
          </p:nvPicPr>
          <p:blipFill>
            <a:blip r:embed="rId3"/>
            <a:stretch>
              <a:fillRect/>
            </a:stretch>
          </p:blipFill>
          <p:spPr>
            <a:xfrm>
              <a:off x="-31726" y="148209"/>
              <a:ext cx="4549751" cy="6554857"/>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stretch>
              <a:fillRect/>
            </a:stretch>
          </p:blipFill>
          <p:spPr>
            <a:xfrm>
              <a:off x="4518025" y="148746"/>
              <a:ext cx="4491107" cy="6554320"/>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8778949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xmlns="" id="{2E3A48E8-8117-49F8-944A-FC51D1D9B15A}"/>
              </a:ext>
            </a:extLst>
          </p:cNvPr>
          <p:cNvSpPr/>
          <p:nvPr/>
        </p:nvSpPr>
        <p:spPr>
          <a:xfrm>
            <a:off x="7969672" y="2347920"/>
            <a:ext cx="1547568" cy="1939075"/>
          </a:xfrm>
          <a:custGeom>
            <a:avLst/>
            <a:gdLst>
              <a:gd name="connsiteX0" fmla="*/ 1370968 w 1547970"/>
              <a:gd name="connsiteY0" fmla="*/ 0 h 1939075"/>
              <a:gd name="connsiteX1" fmla="*/ 1547970 w 1547970"/>
              <a:gd name="connsiteY1" fmla="*/ 405244 h 1939075"/>
              <a:gd name="connsiteX2" fmla="*/ 1353090 w 1547970"/>
              <a:gd name="connsiteY2" fmla="*/ 405244 h 1939075"/>
              <a:gd name="connsiteX3" fmla="*/ 623258 w 1547970"/>
              <a:gd name="connsiteY3" fmla="*/ 1939075 h 1939075"/>
              <a:gd name="connsiteX4" fmla="*/ 0 w 1547970"/>
              <a:gd name="connsiteY4" fmla="*/ 1939075 h 1939075"/>
              <a:gd name="connsiteX5" fmla="*/ 986617 w 1547970"/>
              <a:gd name="connsiteY5" fmla="*/ 405244 h 1939075"/>
              <a:gd name="connsiteX6" fmla="*/ 819896 w 1547970"/>
              <a:gd name="connsiteY6" fmla="*/ 405244 h 193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970" h="1939075">
                <a:moveTo>
                  <a:pt x="1370968" y="0"/>
                </a:moveTo>
                <a:lnTo>
                  <a:pt x="1547970" y="405244"/>
                </a:lnTo>
                <a:lnTo>
                  <a:pt x="1353090" y="405244"/>
                </a:lnTo>
                <a:lnTo>
                  <a:pt x="623258" y="1939075"/>
                </a:lnTo>
                <a:lnTo>
                  <a:pt x="0" y="1939075"/>
                </a:lnTo>
                <a:lnTo>
                  <a:pt x="986617" y="405244"/>
                </a:lnTo>
                <a:lnTo>
                  <a:pt x="819896" y="40524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xmlns="" id="{60AF2B6E-C6CA-4E09-88C0-3B982DAA61AB}"/>
              </a:ext>
            </a:extLst>
          </p:cNvPr>
          <p:cNvSpPr/>
          <p:nvPr/>
        </p:nvSpPr>
        <p:spPr>
          <a:xfrm rot="20279983">
            <a:off x="1651735" y="5398059"/>
            <a:ext cx="7382869" cy="1383115"/>
          </a:xfrm>
          <a:custGeom>
            <a:avLst/>
            <a:gdLst>
              <a:gd name="connsiteX0" fmla="*/ 6795816 w 7384792"/>
              <a:gd name="connsiteY0" fmla="*/ 0 h 1383115"/>
              <a:gd name="connsiteX1" fmla="*/ 7384792 w 7384792"/>
              <a:gd name="connsiteY1" fmla="*/ 237966 h 1383115"/>
              <a:gd name="connsiteX2" fmla="*/ 3423278 w 7384792"/>
              <a:gd name="connsiteY2" fmla="*/ 1383115 h 1383115"/>
              <a:gd name="connsiteX3" fmla="*/ 0 w 7384792"/>
              <a:gd name="connsiteY3" fmla="*/ 1 h 1383115"/>
            </a:gdLst>
            <a:ahLst/>
            <a:cxnLst>
              <a:cxn ang="0">
                <a:pos x="connsiteX0" y="connsiteY0"/>
              </a:cxn>
              <a:cxn ang="0">
                <a:pos x="connsiteX1" y="connsiteY1"/>
              </a:cxn>
              <a:cxn ang="0">
                <a:pos x="connsiteX2" y="connsiteY2"/>
              </a:cxn>
              <a:cxn ang="0">
                <a:pos x="connsiteX3" y="connsiteY3"/>
              </a:cxn>
            </a:cxnLst>
            <a:rect l="l" t="t" r="r" b="b"/>
            <a:pathLst>
              <a:path w="7384792" h="1383115">
                <a:moveTo>
                  <a:pt x="6795816" y="0"/>
                </a:moveTo>
                <a:lnTo>
                  <a:pt x="7384792" y="237966"/>
                </a:lnTo>
                <a:lnTo>
                  <a:pt x="3423278" y="1383115"/>
                </a:lnTo>
                <a:lnTo>
                  <a:pt x="0" y="1"/>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xmlns="" id="{C8A557EC-6914-45B7-8F36-204DE83F7231}"/>
              </a:ext>
            </a:extLst>
          </p:cNvPr>
          <p:cNvSpPr>
            <a:spLocks noChangeAspect="1"/>
          </p:cNvSpPr>
          <p:nvPr/>
        </p:nvSpPr>
        <p:spPr>
          <a:xfrm>
            <a:off x="7573261" y="3761776"/>
            <a:ext cx="731330" cy="731520"/>
          </a:xfrm>
          <a:prstGeom prst="ellipse">
            <a:avLst/>
          </a:prstGeom>
          <a:solidFill>
            <a:srgbClr val="57CCC6"/>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xmlns="" id="{B32EA865-3142-418D-9BF4-470B2EB525EA}"/>
              </a:ext>
            </a:extLst>
          </p:cNvPr>
          <p:cNvSpPr>
            <a:spLocks noChangeAspect="1"/>
          </p:cNvSpPr>
          <p:nvPr/>
        </p:nvSpPr>
        <p:spPr>
          <a:xfrm>
            <a:off x="6594692" y="4063809"/>
            <a:ext cx="914162" cy="914400"/>
          </a:xfrm>
          <a:prstGeom prst="ellipse">
            <a:avLst/>
          </a:prstGeom>
          <a:solidFill>
            <a:srgbClr val="F4C956"/>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xmlns="" id="{A8234E94-B6AF-47E7-89FA-5397BA82552E}"/>
              </a:ext>
            </a:extLst>
          </p:cNvPr>
          <p:cNvSpPr>
            <a:spLocks noChangeAspect="1"/>
          </p:cNvSpPr>
          <p:nvPr/>
        </p:nvSpPr>
        <p:spPr>
          <a:xfrm>
            <a:off x="5433290" y="4493296"/>
            <a:ext cx="1096994" cy="1097280"/>
          </a:xfrm>
          <a:prstGeom prst="ellipse">
            <a:avLst/>
          </a:prstGeom>
          <a:solidFill>
            <a:srgbClr val="4CC8EC"/>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xmlns="" id="{05194A51-97F1-4BF5-9835-F80DB3C75ECD}"/>
              </a:ext>
            </a:extLst>
          </p:cNvPr>
          <p:cNvSpPr>
            <a:spLocks noChangeAspect="1"/>
          </p:cNvSpPr>
          <p:nvPr/>
        </p:nvSpPr>
        <p:spPr>
          <a:xfrm>
            <a:off x="3997640" y="4904776"/>
            <a:ext cx="1371243" cy="1371600"/>
          </a:xfrm>
          <a:prstGeom prst="ellipse">
            <a:avLst/>
          </a:prstGeom>
          <a:solidFill>
            <a:srgbClr val="FF7467"/>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xmlns="" id="{F235924B-7D25-400F-9A5A-C2B48618F03B}"/>
              </a:ext>
            </a:extLst>
          </p:cNvPr>
          <p:cNvGrpSpPr/>
          <p:nvPr/>
        </p:nvGrpSpPr>
        <p:grpSpPr>
          <a:xfrm rot="10800000">
            <a:off x="580767" y="4128726"/>
            <a:ext cx="3607730" cy="53581"/>
            <a:chOff x="7445377" y="1972933"/>
            <a:chExt cx="3753687" cy="55734"/>
          </a:xfrm>
          <a:solidFill>
            <a:srgbClr val="FF7467"/>
          </a:solidFill>
        </p:grpSpPr>
        <p:cxnSp>
          <p:nvCxnSpPr>
            <p:cNvPr id="37" name="Straight Connector 36">
              <a:extLst>
                <a:ext uri="{FF2B5EF4-FFF2-40B4-BE49-F238E27FC236}">
                  <a16:creationId xmlns:a16="http://schemas.microsoft.com/office/drawing/2014/main" xmlns="" id="{9F0BF13D-B4AF-4720-802E-83C898176F0A}"/>
                </a:ext>
              </a:extLst>
            </p:cNvPr>
            <p:cNvCxnSpPr>
              <a:cxnSpLocks/>
            </p:cNvCxnSpPr>
            <p:nvPr/>
          </p:nvCxnSpPr>
          <p:spPr>
            <a:xfrm rot="10800000" flipH="1">
              <a:off x="7445377" y="1996044"/>
              <a:ext cx="3347908" cy="0"/>
            </a:xfrm>
            <a:prstGeom prst="line">
              <a:avLst/>
            </a:prstGeom>
            <a:grpFill/>
            <a:ln>
              <a:solidFill>
                <a:srgbClr val="FF7467"/>
              </a:solidFill>
              <a:prstDash val="dash"/>
            </a:ln>
          </p:spPr>
          <p:style>
            <a:lnRef idx="1">
              <a:schemeClr val="accent1"/>
            </a:lnRef>
            <a:fillRef idx="0">
              <a:schemeClr val="accent1"/>
            </a:fillRef>
            <a:effectRef idx="0">
              <a:schemeClr val="accent1"/>
            </a:effectRef>
            <a:fontRef idx="minor">
              <a:schemeClr val="tx1"/>
            </a:fontRef>
          </p:style>
        </p:cxnSp>
        <p:sp>
          <p:nvSpPr>
            <p:cNvPr id="38" name="Freeform 59">
              <a:extLst>
                <a:ext uri="{FF2B5EF4-FFF2-40B4-BE49-F238E27FC236}">
                  <a16:creationId xmlns:a16="http://schemas.microsoft.com/office/drawing/2014/main" xmlns="" id="{62DBC54E-6842-4B6F-8382-5F22068C0BCF}"/>
                </a:ext>
              </a:extLst>
            </p:cNvPr>
            <p:cNvSpPr>
              <a:spLocks noChangeAspect="1"/>
            </p:cNvSpPr>
            <p:nvPr/>
          </p:nvSpPr>
          <p:spPr>
            <a:xfrm>
              <a:off x="10833304" y="1972933"/>
              <a:ext cx="365760" cy="55734"/>
            </a:xfrm>
            <a:custGeom>
              <a:avLst/>
              <a:gdLst>
                <a:gd name="connsiteX0" fmla="*/ 105727 w 1500187"/>
                <a:gd name="connsiteY0" fmla="*/ 0 h 228600"/>
                <a:gd name="connsiteX1" fmla="*/ 114300 w 1500187"/>
                <a:gd name="connsiteY1" fmla="*/ 0 h 228600"/>
                <a:gd name="connsiteX2" fmla="*/ 1385887 w 1500187"/>
                <a:gd name="connsiteY2" fmla="*/ 0 h 228600"/>
                <a:gd name="connsiteX3" fmla="*/ 1500187 w 1500187"/>
                <a:gd name="connsiteY3" fmla="*/ 114300 h 228600"/>
                <a:gd name="connsiteX4" fmla="*/ 1385887 w 1500187"/>
                <a:gd name="connsiteY4" fmla="*/ 228600 h 228600"/>
                <a:gd name="connsiteX5" fmla="*/ 114300 w 1500187"/>
                <a:gd name="connsiteY5" fmla="*/ 228600 h 228600"/>
                <a:gd name="connsiteX6" fmla="*/ 105727 w 1500187"/>
                <a:gd name="connsiteY6" fmla="*/ 228600 h 228600"/>
                <a:gd name="connsiteX7" fmla="*/ 105727 w 1500187"/>
                <a:gd name="connsiteY7" fmla="*/ 226869 h 228600"/>
                <a:gd name="connsiteX8" fmla="*/ 69809 w 1500187"/>
                <a:gd name="connsiteY8" fmla="*/ 219618 h 228600"/>
                <a:gd name="connsiteX9" fmla="*/ 0 w 1500187"/>
                <a:gd name="connsiteY9" fmla="*/ 114300 h 228600"/>
                <a:gd name="connsiteX10" fmla="*/ 69809 w 1500187"/>
                <a:gd name="connsiteY10" fmla="*/ 8982 h 228600"/>
                <a:gd name="connsiteX11" fmla="*/ 105727 w 1500187"/>
                <a:gd name="connsiteY11" fmla="*/ 173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187" h="228600">
                  <a:moveTo>
                    <a:pt x="105727" y="0"/>
                  </a:moveTo>
                  <a:lnTo>
                    <a:pt x="114300" y="0"/>
                  </a:lnTo>
                  <a:lnTo>
                    <a:pt x="1385887" y="0"/>
                  </a:lnTo>
                  <a:cubicBezTo>
                    <a:pt x="1449013" y="0"/>
                    <a:pt x="1500187" y="51174"/>
                    <a:pt x="1500187" y="114300"/>
                  </a:cubicBezTo>
                  <a:cubicBezTo>
                    <a:pt x="1500187" y="177426"/>
                    <a:pt x="1449013" y="228600"/>
                    <a:pt x="1385887" y="228600"/>
                  </a:cubicBezTo>
                  <a:lnTo>
                    <a:pt x="114300" y="228600"/>
                  </a:lnTo>
                  <a:lnTo>
                    <a:pt x="105727" y="228600"/>
                  </a:lnTo>
                  <a:lnTo>
                    <a:pt x="105727" y="226869"/>
                  </a:lnTo>
                  <a:lnTo>
                    <a:pt x="69809" y="219618"/>
                  </a:lnTo>
                  <a:cubicBezTo>
                    <a:pt x="28785" y="202266"/>
                    <a:pt x="0" y="161645"/>
                    <a:pt x="0" y="114300"/>
                  </a:cubicBezTo>
                  <a:cubicBezTo>
                    <a:pt x="0" y="66956"/>
                    <a:pt x="28785" y="26334"/>
                    <a:pt x="69809" y="8982"/>
                  </a:cubicBezTo>
                  <a:lnTo>
                    <a:pt x="105727" y="17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9" name="Straight Connector 38">
            <a:extLst>
              <a:ext uri="{FF2B5EF4-FFF2-40B4-BE49-F238E27FC236}">
                <a16:creationId xmlns:a16="http://schemas.microsoft.com/office/drawing/2014/main" xmlns="" id="{D10524FB-90C2-4F70-BE9B-5B7283B0490A}"/>
              </a:ext>
            </a:extLst>
          </p:cNvPr>
          <p:cNvCxnSpPr>
            <a:cxnSpLocks/>
          </p:cNvCxnSpPr>
          <p:nvPr/>
        </p:nvCxnSpPr>
        <p:spPr>
          <a:xfrm flipH="1" flipV="1">
            <a:off x="4216467" y="4217347"/>
            <a:ext cx="304752" cy="724401"/>
          </a:xfrm>
          <a:prstGeom prst="line">
            <a:avLst/>
          </a:prstGeom>
          <a:solidFill>
            <a:srgbClr val="A5A5A5"/>
          </a:solidFill>
          <a:ln>
            <a:solidFill>
              <a:srgbClr val="FF7467"/>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699F57C0-448A-4754-980A-19319C671E81}"/>
              </a:ext>
            </a:extLst>
          </p:cNvPr>
          <p:cNvCxnSpPr>
            <a:cxnSpLocks/>
          </p:cNvCxnSpPr>
          <p:nvPr/>
        </p:nvCxnSpPr>
        <p:spPr>
          <a:xfrm flipH="1" flipV="1">
            <a:off x="5019980" y="2810708"/>
            <a:ext cx="1074432" cy="2064184"/>
          </a:xfrm>
          <a:prstGeom prst="line">
            <a:avLst/>
          </a:prstGeom>
          <a:solidFill>
            <a:srgbClr val="A5A5A5"/>
          </a:solidFill>
          <a:ln>
            <a:solidFill>
              <a:srgbClr val="4CC8EC"/>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4E4EDD87-D403-4B2F-BA2C-C4D6310ED7DB}"/>
              </a:ext>
            </a:extLst>
          </p:cNvPr>
          <p:cNvCxnSpPr>
            <a:cxnSpLocks/>
          </p:cNvCxnSpPr>
          <p:nvPr/>
        </p:nvCxnSpPr>
        <p:spPr>
          <a:xfrm flipH="1" flipV="1">
            <a:off x="6651602" y="1570322"/>
            <a:ext cx="433410" cy="2585194"/>
          </a:xfrm>
          <a:prstGeom prst="line">
            <a:avLst/>
          </a:prstGeom>
          <a:solidFill>
            <a:srgbClr val="A5A5A5"/>
          </a:solidFill>
          <a:ln>
            <a:solidFill>
              <a:srgbClr val="F4C956"/>
            </a:solidFill>
            <a:prstDash val="dash"/>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xmlns="" id="{0EA450D2-6D46-4DD9-9DEB-E8273EC5A555}"/>
              </a:ext>
            </a:extLst>
          </p:cNvPr>
          <p:cNvGrpSpPr/>
          <p:nvPr/>
        </p:nvGrpSpPr>
        <p:grpSpPr>
          <a:xfrm rot="10800000">
            <a:off x="1052627" y="2829974"/>
            <a:ext cx="3974985" cy="56933"/>
            <a:chOff x="6861984" y="1972933"/>
            <a:chExt cx="4337080" cy="62103"/>
          </a:xfrm>
          <a:solidFill>
            <a:srgbClr val="A5A5A5"/>
          </a:solidFill>
        </p:grpSpPr>
        <p:cxnSp>
          <p:nvCxnSpPr>
            <p:cNvPr id="47" name="Straight Connector 46">
              <a:extLst>
                <a:ext uri="{FF2B5EF4-FFF2-40B4-BE49-F238E27FC236}">
                  <a16:creationId xmlns:a16="http://schemas.microsoft.com/office/drawing/2014/main" xmlns="" id="{AD7CA586-8523-4D94-B483-09D20EC4AF68}"/>
                </a:ext>
              </a:extLst>
            </p:cNvPr>
            <p:cNvCxnSpPr>
              <a:cxnSpLocks/>
            </p:cNvCxnSpPr>
            <p:nvPr/>
          </p:nvCxnSpPr>
          <p:spPr>
            <a:xfrm rot="10800000" flipH="1">
              <a:off x="6861984" y="2008011"/>
              <a:ext cx="4087053" cy="27025"/>
            </a:xfrm>
            <a:prstGeom prst="line">
              <a:avLst/>
            </a:prstGeom>
            <a:grpFill/>
            <a:ln>
              <a:solidFill>
                <a:srgbClr val="4CC8EC"/>
              </a:solidFill>
              <a:prstDash val="dash"/>
            </a:ln>
          </p:spPr>
          <p:style>
            <a:lnRef idx="1">
              <a:schemeClr val="accent1"/>
            </a:lnRef>
            <a:fillRef idx="0">
              <a:schemeClr val="accent1"/>
            </a:fillRef>
            <a:effectRef idx="0">
              <a:schemeClr val="accent1"/>
            </a:effectRef>
            <a:fontRef idx="minor">
              <a:schemeClr val="tx1"/>
            </a:fontRef>
          </p:style>
        </p:cxnSp>
        <p:sp>
          <p:nvSpPr>
            <p:cNvPr id="48" name="Freeform 59">
              <a:extLst>
                <a:ext uri="{FF2B5EF4-FFF2-40B4-BE49-F238E27FC236}">
                  <a16:creationId xmlns:a16="http://schemas.microsoft.com/office/drawing/2014/main" xmlns="" id="{6973DB55-7F70-404D-BCB0-F8425C9A71E2}"/>
                </a:ext>
              </a:extLst>
            </p:cNvPr>
            <p:cNvSpPr>
              <a:spLocks noChangeAspect="1"/>
            </p:cNvSpPr>
            <p:nvPr/>
          </p:nvSpPr>
          <p:spPr>
            <a:xfrm>
              <a:off x="10833304" y="1972933"/>
              <a:ext cx="365760" cy="55734"/>
            </a:xfrm>
            <a:custGeom>
              <a:avLst/>
              <a:gdLst>
                <a:gd name="connsiteX0" fmla="*/ 105727 w 1500187"/>
                <a:gd name="connsiteY0" fmla="*/ 0 h 228600"/>
                <a:gd name="connsiteX1" fmla="*/ 114300 w 1500187"/>
                <a:gd name="connsiteY1" fmla="*/ 0 h 228600"/>
                <a:gd name="connsiteX2" fmla="*/ 1385887 w 1500187"/>
                <a:gd name="connsiteY2" fmla="*/ 0 h 228600"/>
                <a:gd name="connsiteX3" fmla="*/ 1500187 w 1500187"/>
                <a:gd name="connsiteY3" fmla="*/ 114300 h 228600"/>
                <a:gd name="connsiteX4" fmla="*/ 1385887 w 1500187"/>
                <a:gd name="connsiteY4" fmla="*/ 228600 h 228600"/>
                <a:gd name="connsiteX5" fmla="*/ 114300 w 1500187"/>
                <a:gd name="connsiteY5" fmla="*/ 228600 h 228600"/>
                <a:gd name="connsiteX6" fmla="*/ 105727 w 1500187"/>
                <a:gd name="connsiteY6" fmla="*/ 228600 h 228600"/>
                <a:gd name="connsiteX7" fmla="*/ 105727 w 1500187"/>
                <a:gd name="connsiteY7" fmla="*/ 226869 h 228600"/>
                <a:gd name="connsiteX8" fmla="*/ 69809 w 1500187"/>
                <a:gd name="connsiteY8" fmla="*/ 219618 h 228600"/>
                <a:gd name="connsiteX9" fmla="*/ 0 w 1500187"/>
                <a:gd name="connsiteY9" fmla="*/ 114300 h 228600"/>
                <a:gd name="connsiteX10" fmla="*/ 69809 w 1500187"/>
                <a:gd name="connsiteY10" fmla="*/ 8982 h 228600"/>
                <a:gd name="connsiteX11" fmla="*/ 105727 w 1500187"/>
                <a:gd name="connsiteY11" fmla="*/ 173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187" h="228600">
                  <a:moveTo>
                    <a:pt x="105727" y="0"/>
                  </a:moveTo>
                  <a:lnTo>
                    <a:pt x="114300" y="0"/>
                  </a:lnTo>
                  <a:lnTo>
                    <a:pt x="1385887" y="0"/>
                  </a:lnTo>
                  <a:cubicBezTo>
                    <a:pt x="1449013" y="0"/>
                    <a:pt x="1500187" y="51174"/>
                    <a:pt x="1500187" y="114300"/>
                  </a:cubicBezTo>
                  <a:cubicBezTo>
                    <a:pt x="1500187" y="177426"/>
                    <a:pt x="1449013" y="228600"/>
                    <a:pt x="1385887" y="228600"/>
                  </a:cubicBezTo>
                  <a:lnTo>
                    <a:pt x="114300" y="228600"/>
                  </a:lnTo>
                  <a:lnTo>
                    <a:pt x="105727" y="228600"/>
                  </a:lnTo>
                  <a:lnTo>
                    <a:pt x="105727" y="226869"/>
                  </a:lnTo>
                  <a:lnTo>
                    <a:pt x="69809" y="219618"/>
                  </a:lnTo>
                  <a:cubicBezTo>
                    <a:pt x="28785" y="202266"/>
                    <a:pt x="0" y="161645"/>
                    <a:pt x="0" y="114300"/>
                  </a:cubicBezTo>
                  <a:cubicBezTo>
                    <a:pt x="0" y="66956"/>
                    <a:pt x="28785" y="26334"/>
                    <a:pt x="69809" y="8982"/>
                  </a:cubicBezTo>
                  <a:lnTo>
                    <a:pt x="105727" y="1731"/>
                  </a:lnTo>
                  <a:close/>
                </a:path>
              </a:pathLst>
            </a:custGeom>
            <a:solidFill>
              <a:srgbClr val="4CC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a:extLst>
              <a:ext uri="{FF2B5EF4-FFF2-40B4-BE49-F238E27FC236}">
                <a16:creationId xmlns:a16="http://schemas.microsoft.com/office/drawing/2014/main" xmlns="" id="{E53E8B8A-7917-4F00-810E-9A2027383381}"/>
              </a:ext>
            </a:extLst>
          </p:cNvPr>
          <p:cNvGrpSpPr/>
          <p:nvPr/>
        </p:nvGrpSpPr>
        <p:grpSpPr>
          <a:xfrm rot="10800000">
            <a:off x="2646122" y="1540414"/>
            <a:ext cx="3959097" cy="51094"/>
            <a:chOff x="6879315" y="1972933"/>
            <a:chExt cx="4319749" cy="55734"/>
          </a:xfrm>
          <a:solidFill>
            <a:srgbClr val="A5A5A5"/>
          </a:solidFill>
        </p:grpSpPr>
        <p:cxnSp>
          <p:nvCxnSpPr>
            <p:cNvPr id="50" name="Straight Connector 49">
              <a:extLst>
                <a:ext uri="{FF2B5EF4-FFF2-40B4-BE49-F238E27FC236}">
                  <a16:creationId xmlns:a16="http://schemas.microsoft.com/office/drawing/2014/main" xmlns="" id="{B4D61B9F-0A1A-4A2E-BA67-35EC8BD7BB1A}"/>
                </a:ext>
              </a:extLst>
            </p:cNvPr>
            <p:cNvCxnSpPr>
              <a:cxnSpLocks/>
            </p:cNvCxnSpPr>
            <p:nvPr/>
          </p:nvCxnSpPr>
          <p:spPr>
            <a:xfrm rot="10800000" flipH="1">
              <a:off x="6879315" y="1996044"/>
              <a:ext cx="3913969" cy="0"/>
            </a:xfrm>
            <a:prstGeom prst="line">
              <a:avLst/>
            </a:prstGeom>
            <a:grpFill/>
            <a:ln>
              <a:solidFill>
                <a:srgbClr val="F4C956"/>
              </a:solidFill>
              <a:prstDash val="dash"/>
            </a:ln>
          </p:spPr>
          <p:style>
            <a:lnRef idx="1">
              <a:schemeClr val="accent1"/>
            </a:lnRef>
            <a:fillRef idx="0">
              <a:schemeClr val="accent1"/>
            </a:fillRef>
            <a:effectRef idx="0">
              <a:schemeClr val="accent1"/>
            </a:effectRef>
            <a:fontRef idx="minor">
              <a:schemeClr val="tx1"/>
            </a:fontRef>
          </p:style>
        </p:cxnSp>
        <p:sp>
          <p:nvSpPr>
            <p:cNvPr id="51" name="Freeform 59">
              <a:extLst>
                <a:ext uri="{FF2B5EF4-FFF2-40B4-BE49-F238E27FC236}">
                  <a16:creationId xmlns:a16="http://schemas.microsoft.com/office/drawing/2014/main" xmlns="" id="{A96982CB-6D52-4C4F-96CB-9ACD668A5378}"/>
                </a:ext>
              </a:extLst>
            </p:cNvPr>
            <p:cNvSpPr>
              <a:spLocks noChangeAspect="1"/>
            </p:cNvSpPr>
            <p:nvPr/>
          </p:nvSpPr>
          <p:spPr>
            <a:xfrm>
              <a:off x="10833304" y="1972933"/>
              <a:ext cx="365760" cy="55734"/>
            </a:xfrm>
            <a:custGeom>
              <a:avLst/>
              <a:gdLst>
                <a:gd name="connsiteX0" fmla="*/ 105727 w 1500187"/>
                <a:gd name="connsiteY0" fmla="*/ 0 h 228600"/>
                <a:gd name="connsiteX1" fmla="*/ 114300 w 1500187"/>
                <a:gd name="connsiteY1" fmla="*/ 0 h 228600"/>
                <a:gd name="connsiteX2" fmla="*/ 1385887 w 1500187"/>
                <a:gd name="connsiteY2" fmla="*/ 0 h 228600"/>
                <a:gd name="connsiteX3" fmla="*/ 1500187 w 1500187"/>
                <a:gd name="connsiteY3" fmla="*/ 114300 h 228600"/>
                <a:gd name="connsiteX4" fmla="*/ 1385887 w 1500187"/>
                <a:gd name="connsiteY4" fmla="*/ 228600 h 228600"/>
                <a:gd name="connsiteX5" fmla="*/ 114300 w 1500187"/>
                <a:gd name="connsiteY5" fmla="*/ 228600 h 228600"/>
                <a:gd name="connsiteX6" fmla="*/ 105727 w 1500187"/>
                <a:gd name="connsiteY6" fmla="*/ 228600 h 228600"/>
                <a:gd name="connsiteX7" fmla="*/ 105727 w 1500187"/>
                <a:gd name="connsiteY7" fmla="*/ 226869 h 228600"/>
                <a:gd name="connsiteX8" fmla="*/ 69809 w 1500187"/>
                <a:gd name="connsiteY8" fmla="*/ 219618 h 228600"/>
                <a:gd name="connsiteX9" fmla="*/ 0 w 1500187"/>
                <a:gd name="connsiteY9" fmla="*/ 114300 h 228600"/>
                <a:gd name="connsiteX10" fmla="*/ 69809 w 1500187"/>
                <a:gd name="connsiteY10" fmla="*/ 8982 h 228600"/>
                <a:gd name="connsiteX11" fmla="*/ 105727 w 1500187"/>
                <a:gd name="connsiteY11" fmla="*/ 173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187" h="228600">
                  <a:moveTo>
                    <a:pt x="105727" y="0"/>
                  </a:moveTo>
                  <a:lnTo>
                    <a:pt x="114300" y="0"/>
                  </a:lnTo>
                  <a:lnTo>
                    <a:pt x="1385887" y="0"/>
                  </a:lnTo>
                  <a:cubicBezTo>
                    <a:pt x="1449013" y="0"/>
                    <a:pt x="1500187" y="51174"/>
                    <a:pt x="1500187" y="114300"/>
                  </a:cubicBezTo>
                  <a:cubicBezTo>
                    <a:pt x="1500187" y="177426"/>
                    <a:pt x="1449013" y="228600"/>
                    <a:pt x="1385887" y="228600"/>
                  </a:cubicBezTo>
                  <a:lnTo>
                    <a:pt x="114300" y="228600"/>
                  </a:lnTo>
                  <a:lnTo>
                    <a:pt x="105727" y="228600"/>
                  </a:lnTo>
                  <a:lnTo>
                    <a:pt x="105727" y="226869"/>
                  </a:lnTo>
                  <a:lnTo>
                    <a:pt x="69809" y="219618"/>
                  </a:lnTo>
                  <a:cubicBezTo>
                    <a:pt x="28785" y="202266"/>
                    <a:pt x="0" y="161645"/>
                    <a:pt x="0" y="114300"/>
                  </a:cubicBezTo>
                  <a:cubicBezTo>
                    <a:pt x="0" y="66956"/>
                    <a:pt x="28785" y="26334"/>
                    <a:pt x="69809" y="8982"/>
                  </a:cubicBezTo>
                  <a:lnTo>
                    <a:pt x="105727" y="1731"/>
                  </a:lnTo>
                  <a:close/>
                </a:path>
              </a:pathLst>
            </a:custGeom>
            <a:solidFill>
              <a:srgbClr val="F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5" name="Straight Connector 54">
            <a:extLst>
              <a:ext uri="{FF2B5EF4-FFF2-40B4-BE49-F238E27FC236}">
                <a16:creationId xmlns:a16="http://schemas.microsoft.com/office/drawing/2014/main" xmlns="" id="{4BD0C2B4-7705-4BBD-983F-C753B9C04949}"/>
              </a:ext>
            </a:extLst>
          </p:cNvPr>
          <p:cNvCxnSpPr>
            <a:cxnSpLocks/>
          </p:cNvCxnSpPr>
          <p:nvPr/>
        </p:nvCxnSpPr>
        <p:spPr>
          <a:xfrm flipH="1" flipV="1">
            <a:off x="8054612" y="4420776"/>
            <a:ext cx="314386" cy="825780"/>
          </a:xfrm>
          <a:prstGeom prst="line">
            <a:avLst/>
          </a:prstGeom>
          <a:solidFill>
            <a:srgbClr val="A5A5A5"/>
          </a:solidFill>
          <a:ln>
            <a:solidFill>
              <a:srgbClr val="57CCC6"/>
            </a:solidFill>
            <a:prstDash val="dash"/>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xmlns="" id="{CC6BE546-CCFD-4A89-8545-F0EB3067FB83}"/>
              </a:ext>
            </a:extLst>
          </p:cNvPr>
          <p:cNvGrpSpPr/>
          <p:nvPr/>
        </p:nvGrpSpPr>
        <p:grpSpPr>
          <a:xfrm>
            <a:off x="8368997" y="5254310"/>
            <a:ext cx="3399391" cy="51094"/>
            <a:chOff x="8205373" y="1981391"/>
            <a:chExt cx="3709056" cy="55734"/>
          </a:xfrm>
          <a:solidFill>
            <a:srgbClr val="A5A5A5"/>
          </a:solidFill>
        </p:grpSpPr>
        <p:cxnSp>
          <p:nvCxnSpPr>
            <p:cNvPr id="58" name="Straight Connector 57">
              <a:extLst>
                <a:ext uri="{FF2B5EF4-FFF2-40B4-BE49-F238E27FC236}">
                  <a16:creationId xmlns:a16="http://schemas.microsoft.com/office/drawing/2014/main" xmlns="" id="{FDF4D1BB-3682-4F28-A8E5-202D3B79D850}"/>
                </a:ext>
              </a:extLst>
            </p:cNvPr>
            <p:cNvCxnSpPr>
              <a:cxnSpLocks/>
              <a:endCxn id="59" idx="9"/>
            </p:cNvCxnSpPr>
            <p:nvPr/>
          </p:nvCxnSpPr>
          <p:spPr>
            <a:xfrm>
              <a:off x="8205373" y="2006399"/>
              <a:ext cx="3343296" cy="2859"/>
            </a:xfrm>
            <a:prstGeom prst="line">
              <a:avLst/>
            </a:prstGeom>
            <a:grpFill/>
            <a:ln>
              <a:solidFill>
                <a:srgbClr val="57CCC6"/>
              </a:solidFill>
              <a:prstDash val="dash"/>
            </a:ln>
          </p:spPr>
          <p:style>
            <a:lnRef idx="1">
              <a:schemeClr val="accent1"/>
            </a:lnRef>
            <a:fillRef idx="0">
              <a:schemeClr val="accent1"/>
            </a:fillRef>
            <a:effectRef idx="0">
              <a:schemeClr val="accent1"/>
            </a:effectRef>
            <a:fontRef idx="minor">
              <a:schemeClr val="tx1"/>
            </a:fontRef>
          </p:style>
        </p:cxnSp>
        <p:sp>
          <p:nvSpPr>
            <p:cNvPr id="59" name="Freeform 59">
              <a:extLst>
                <a:ext uri="{FF2B5EF4-FFF2-40B4-BE49-F238E27FC236}">
                  <a16:creationId xmlns:a16="http://schemas.microsoft.com/office/drawing/2014/main" xmlns="" id="{BEED1192-FFE3-4F64-9157-503ED5B3CAD4}"/>
                </a:ext>
              </a:extLst>
            </p:cNvPr>
            <p:cNvSpPr>
              <a:spLocks noChangeAspect="1"/>
            </p:cNvSpPr>
            <p:nvPr/>
          </p:nvSpPr>
          <p:spPr>
            <a:xfrm>
              <a:off x="11548669" y="1981391"/>
              <a:ext cx="365760" cy="55734"/>
            </a:xfrm>
            <a:custGeom>
              <a:avLst/>
              <a:gdLst>
                <a:gd name="connsiteX0" fmla="*/ 105727 w 1500187"/>
                <a:gd name="connsiteY0" fmla="*/ 0 h 228600"/>
                <a:gd name="connsiteX1" fmla="*/ 114300 w 1500187"/>
                <a:gd name="connsiteY1" fmla="*/ 0 h 228600"/>
                <a:gd name="connsiteX2" fmla="*/ 1385887 w 1500187"/>
                <a:gd name="connsiteY2" fmla="*/ 0 h 228600"/>
                <a:gd name="connsiteX3" fmla="*/ 1500187 w 1500187"/>
                <a:gd name="connsiteY3" fmla="*/ 114300 h 228600"/>
                <a:gd name="connsiteX4" fmla="*/ 1385887 w 1500187"/>
                <a:gd name="connsiteY4" fmla="*/ 228600 h 228600"/>
                <a:gd name="connsiteX5" fmla="*/ 114300 w 1500187"/>
                <a:gd name="connsiteY5" fmla="*/ 228600 h 228600"/>
                <a:gd name="connsiteX6" fmla="*/ 105727 w 1500187"/>
                <a:gd name="connsiteY6" fmla="*/ 228600 h 228600"/>
                <a:gd name="connsiteX7" fmla="*/ 105727 w 1500187"/>
                <a:gd name="connsiteY7" fmla="*/ 226869 h 228600"/>
                <a:gd name="connsiteX8" fmla="*/ 69809 w 1500187"/>
                <a:gd name="connsiteY8" fmla="*/ 219618 h 228600"/>
                <a:gd name="connsiteX9" fmla="*/ 0 w 1500187"/>
                <a:gd name="connsiteY9" fmla="*/ 114300 h 228600"/>
                <a:gd name="connsiteX10" fmla="*/ 69809 w 1500187"/>
                <a:gd name="connsiteY10" fmla="*/ 8982 h 228600"/>
                <a:gd name="connsiteX11" fmla="*/ 105727 w 1500187"/>
                <a:gd name="connsiteY11" fmla="*/ 173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187" h="228600">
                  <a:moveTo>
                    <a:pt x="105727" y="0"/>
                  </a:moveTo>
                  <a:lnTo>
                    <a:pt x="114300" y="0"/>
                  </a:lnTo>
                  <a:lnTo>
                    <a:pt x="1385887" y="0"/>
                  </a:lnTo>
                  <a:cubicBezTo>
                    <a:pt x="1449013" y="0"/>
                    <a:pt x="1500187" y="51174"/>
                    <a:pt x="1500187" y="114300"/>
                  </a:cubicBezTo>
                  <a:cubicBezTo>
                    <a:pt x="1500187" y="177426"/>
                    <a:pt x="1449013" y="228600"/>
                    <a:pt x="1385887" y="228600"/>
                  </a:cubicBezTo>
                  <a:lnTo>
                    <a:pt x="114300" y="228600"/>
                  </a:lnTo>
                  <a:lnTo>
                    <a:pt x="105727" y="228600"/>
                  </a:lnTo>
                  <a:lnTo>
                    <a:pt x="105727" y="226869"/>
                  </a:lnTo>
                  <a:lnTo>
                    <a:pt x="69809" y="219618"/>
                  </a:lnTo>
                  <a:cubicBezTo>
                    <a:pt x="28785" y="202266"/>
                    <a:pt x="0" y="161645"/>
                    <a:pt x="0" y="114300"/>
                  </a:cubicBezTo>
                  <a:cubicBezTo>
                    <a:pt x="0" y="66956"/>
                    <a:pt x="28785" y="26334"/>
                    <a:pt x="69809" y="8982"/>
                  </a:cubicBezTo>
                  <a:lnTo>
                    <a:pt x="105727" y="1731"/>
                  </a:lnTo>
                  <a:close/>
                </a:path>
              </a:pathLst>
            </a:custGeom>
            <a:solidFill>
              <a:srgbClr val="57C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Box 10">
            <a:extLst>
              <a:ext uri="{FF2B5EF4-FFF2-40B4-BE49-F238E27FC236}">
                <a16:creationId xmlns:a16="http://schemas.microsoft.com/office/drawing/2014/main" xmlns="" id="{9C4A1742-E8B8-4975-91ED-6667D9D8ECB2}"/>
              </a:ext>
            </a:extLst>
          </p:cNvPr>
          <p:cNvSpPr txBox="1">
            <a:spLocks noChangeArrowheads="1"/>
          </p:cNvSpPr>
          <p:nvPr/>
        </p:nvSpPr>
        <p:spPr bwMode="auto">
          <a:xfrm>
            <a:off x="430124" y="3736776"/>
            <a:ext cx="4446828" cy="369332"/>
          </a:xfrm>
          <a:prstGeom prst="rect">
            <a:avLst/>
          </a:prstGeom>
          <a:noFill/>
          <a:ln w="9525">
            <a:noFill/>
            <a:miter lim="800000"/>
            <a:headEnd/>
            <a:tailEnd/>
          </a:ln>
        </p:spPr>
        <p:txBody>
          <a:bodyPr wrap="square" lIns="60960" tIns="30480" rIns="60960" bIns="30480">
            <a:spAutoFit/>
          </a:bodyPr>
          <a:lstStyle/>
          <a:p>
            <a:r>
              <a:rPr lang="en-US" sz="2000" b="1" dirty="0">
                <a:solidFill>
                  <a:srgbClr val="FF7467"/>
                </a:solidFill>
                <a:latin typeface="Helvetica" charset="0"/>
                <a:ea typeface="Helvetica" charset="0"/>
                <a:cs typeface="Helvetica" charset="0"/>
              </a:rPr>
              <a:t>ALIGNMENT OF RPMS WITH PPST</a:t>
            </a:r>
          </a:p>
        </p:txBody>
      </p:sp>
      <p:sp>
        <p:nvSpPr>
          <p:cNvPr id="65" name="Text Box 10">
            <a:extLst>
              <a:ext uri="{FF2B5EF4-FFF2-40B4-BE49-F238E27FC236}">
                <a16:creationId xmlns:a16="http://schemas.microsoft.com/office/drawing/2014/main" xmlns="" id="{52A2B23F-387E-45E7-A986-7578F6294203}"/>
              </a:ext>
            </a:extLst>
          </p:cNvPr>
          <p:cNvSpPr txBox="1">
            <a:spLocks noChangeArrowheads="1"/>
          </p:cNvSpPr>
          <p:nvPr/>
        </p:nvSpPr>
        <p:spPr bwMode="auto">
          <a:xfrm>
            <a:off x="209663" y="4258270"/>
            <a:ext cx="4132149" cy="1600438"/>
          </a:xfrm>
          <a:prstGeom prst="rect">
            <a:avLst/>
          </a:prstGeom>
          <a:noFill/>
          <a:ln w="9525">
            <a:noFill/>
            <a:miter lim="800000"/>
            <a:headEnd/>
            <a:tailEnd/>
          </a:ln>
        </p:spPr>
        <p:txBody>
          <a:bodyPr wrap="square" lIns="60960" tIns="30480" rIns="60960" bIns="30480">
            <a:spAutoFit/>
          </a:bodyPr>
          <a:lstStyle/>
          <a:p>
            <a:r>
              <a:rPr lang="en-US" sz="2000" dirty="0">
                <a:latin typeface="Helvetica" panose="020B0604020202020204" pitchFamily="34" charset="0"/>
                <a:cs typeface="Helvetica" panose="020B0604020202020204" pitchFamily="34" charset="0"/>
              </a:rPr>
              <a:t>The idea of alignment emerged from the National Focus Group Workshops conducted between March and April 2015 across 17 regions in the country. </a:t>
            </a:r>
          </a:p>
        </p:txBody>
      </p:sp>
      <p:sp>
        <p:nvSpPr>
          <p:cNvPr id="66" name="Text Box 10">
            <a:extLst>
              <a:ext uri="{FF2B5EF4-FFF2-40B4-BE49-F238E27FC236}">
                <a16:creationId xmlns:a16="http://schemas.microsoft.com/office/drawing/2014/main" xmlns="" id="{29E9844D-886E-4DD8-B454-3B6B270400C6}"/>
              </a:ext>
            </a:extLst>
          </p:cNvPr>
          <p:cNvSpPr txBox="1">
            <a:spLocks noChangeArrowheads="1"/>
          </p:cNvSpPr>
          <p:nvPr/>
        </p:nvSpPr>
        <p:spPr bwMode="auto">
          <a:xfrm>
            <a:off x="760412" y="2505908"/>
            <a:ext cx="4743151" cy="338554"/>
          </a:xfrm>
          <a:prstGeom prst="rect">
            <a:avLst/>
          </a:prstGeom>
          <a:noFill/>
          <a:ln w="9525">
            <a:noFill/>
            <a:miter lim="800000"/>
            <a:headEnd/>
            <a:tailEnd/>
          </a:ln>
        </p:spPr>
        <p:txBody>
          <a:bodyPr wrap="square" lIns="60960" tIns="30480" rIns="60960" bIns="30480">
            <a:spAutoFit/>
          </a:bodyPr>
          <a:lstStyle/>
          <a:p>
            <a:r>
              <a:rPr lang="en-US" b="1" dirty="0">
                <a:solidFill>
                  <a:srgbClr val="4CC8EC"/>
                </a:solidFill>
                <a:latin typeface="Helvetica" charset="0"/>
                <a:ea typeface="Helvetica" charset="0"/>
                <a:cs typeface="Helvetica" charset="0"/>
              </a:rPr>
              <a:t>TRYOUT AND VALIDATION OF TOOLS </a:t>
            </a:r>
          </a:p>
        </p:txBody>
      </p:sp>
      <p:sp>
        <p:nvSpPr>
          <p:cNvPr id="67" name="Text Box 10">
            <a:extLst>
              <a:ext uri="{FF2B5EF4-FFF2-40B4-BE49-F238E27FC236}">
                <a16:creationId xmlns:a16="http://schemas.microsoft.com/office/drawing/2014/main" xmlns="" id="{7E443222-671B-41DE-9A05-D793978BE3FA}"/>
              </a:ext>
            </a:extLst>
          </p:cNvPr>
          <p:cNvSpPr txBox="1">
            <a:spLocks noChangeArrowheads="1"/>
          </p:cNvSpPr>
          <p:nvPr/>
        </p:nvSpPr>
        <p:spPr bwMode="auto">
          <a:xfrm>
            <a:off x="634780" y="2864822"/>
            <a:ext cx="4435611" cy="707886"/>
          </a:xfrm>
          <a:prstGeom prst="rect">
            <a:avLst/>
          </a:prstGeom>
          <a:noFill/>
          <a:ln w="9525">
            <a:noFill/>
            <a:miter lim="800000"/>
            <a:headEnd/>
            <a:tailEnd/>
          </a:ln>
        </p:spPr>
        <p:txBody>
          <a:bodyPr wrap="square" lIns="60960" tIns="30480" rIns="60960" bIns="30480">
            <a:spAutoFit/>
          </a:bodyPr>
          <a:lstStyle/>
          <a:p>
            <a:r>
              <a:rPr lang="en-US" sz="1400" dirty="0">
                <a:latin typeface="Helvetica" panose="020B0504020202030204" pitchFamily="34" charset="0"/>
              </a:rPr>
              <a:t>Generally, participants found that the tools are clear, concise, standardized, attainable, teacher-friendly and more likely to produce fair results. </a:t>
            </a:r>
          </a:p>
        </p:txBody>
      </p:sp>
      <p:sp>
        <p:nvSpPr>
          <p:cNvPr id="68" name="Text Box 10">
            <a:extLst>
              <a:ext uri="{FF2B5EF4-FFF2-40B4-BE49-F238E27FC236}">
                <a16:creationId xmlns:a16="http://schemas.microsoft.com/office/drawing/2014/main" xmlns="" id="{35F68C7C-387C-4520-8EF6-826062EC1E95}"/>
              </a:ext>
            </a:extLst>
          </p:cNvPr>
          <p:cNvSpPr txBox="1">
            <a:spLocks noChangeArrowheads="1"/>
          </p:cNvSpPr>
          <p:nvPr/>
        </p:nvSpPr>
        <p:spPr bwMode="auto">
          <a:xfrm>
            <a:off x="2646122" y="838200"/>
            <a:ext cx="4159323" cy="677108"/>
          </a:xfrm>
          <a:prstGeom prst="rect">
            <a:avLst/>
          </a:prstGeom>
          <a:noFill/>
          <a:ln w="9525">
            <a:noFill/>
            <a:miter lim="800000"/>
            <a:headEnd/>
            <a:tailEnd/>
          </a:ln>
        </p:spPr>
        <p:txBody>
          <a:bodyPr wrap="square" lIns="60960" tIns="30480" rIns="60960" bIns="30480">
            <a:spAutoFit/>
          </a:bodyPr>
          <a:lstStyle/>
          <a:p>
            <a:r>
              <a:rPr lang="en-US" sz="2000" b="1" dirty="0">
                <a:solidFill>
                  <a:srgbClr val="FFC000"/>
                </a:solidFill>
                <a:latin typeface="Helvetica" charset="0"/>
                <a:ea typeface="Helvetica" charset="0"/>
                <a:cs typeface="Helvetica" charset="0"/>
              </a:rPr>
              <a:t>DEVELOPMENT AND VALIDATION OF RPMS MANUAL </a:t>
            </a:r>
          </a:p>
        </p:txBody>
      </p:sp>
      <p:sp>
        <p:nvSpPr>
          <p:cNvPr id="69" name="Text Box 10">
            <a:extLst>
              <a:ext uri="{FF2B5EF4-FFF2-40B4-BE49-F238E27FC236}">
                <a16:creationId xmlns:a16="http://schemas.microsoft.com/office/drawing/2014/main" xmlns="" id="{25145443-B326-4F3A-8E49-1021E6D5CCE8}"/>
              </a:ext>
            </a:extLst>
          </p:cNvPr>
          <p:cNvSpPr txBox="1">
            <a:spLocks noChangeArrowheads="1"/>
          </p:cNvSpPr>
          <p:nvPr/>
        </p:nvSpPr>
        <p:spPr bwMode="auto">
          <a:xfrm>
            <a:off x="2493723" y="1591508"/>
            <a:ext cx="4157880" cy="707886"/>
          </a:xfrm>
          <a:prstGeom prst="rect">
            <a:avLst/>
          </a:prstGeom>
          <a:noFill/>
          <a:ln w="9525">
            <a:noFill/>
            <a:miter lim="800000"/>
            <a:headEnd/>
            <a:tailEnd/>
          </a:ln>
        </p:spPr>
        <p:txBody>
          <a:bodyPr wrap="square" lIns="60960" tIns="30480" rIns="60960" bIns="30480">
            <a:spAutoFit/>
          </a:bodyPr>
          <a:lstStyle/>
          <a:p>
            <a:r>
              <a:rPr lang="en-US" sz="1400" dirty="0">
                <a:latin typeface="Helvetica" charset="0"/>
                <a:ea typeface="Helvetica" charset="0"/>
                <a:cs typeface="Helvetica" charset="0"/>
              </a:rPr>
              <a:t>This Manual provides information and guidance to Teachers and School Heads in the performance assessment process.</a:t>
            </a:r>
          </a:p>
        </p:txBody>
      </p:sp>
      <p:sp>
        <p:nvSpPr>
          <p:cNvPr id="72" name="Text Box 10">
            <a:extLst>
              <a:ext uri="{FF2B5EF4-FFF2-40B4-BE49-F238E27FC236}">
                <a16:creationId xmlns:a16="http://schemas.microsoft.com/office/drawing/2014/main" xmlns="" id="{74434E05-F1E3-414D-A226-90D033D5C5C7}"/>
              </a:ext>
            </a:extLst>
          </p:cNvPr>
          <p:cNvSpPr txBox="1">
            <a:spLocks noChangeArrowheads="1"/>
          </p:cNvSpPr>
          <p:nvPr/>
        </p:nvSpPr>
        <p:spPr bwMode="auto">
          <a:xfrm>
            <a:off x="8938647" y="4927195"/>
            <a:ext cx="2365882" cy="369332"/>
          </a:xfrm>
          <a:prstGeom prst="rect">
            <a:avLst/>
          </a:prstGeom>
          <a:noFill/>
          <a:ln w="9525">
            <a:noFill/>
            <a:miter lim="800000"/>
            <a:headEnd/>
            <a:tailEnd/>
          </a:ln>
        </p:spPr>
        <p:txBody>
          <a:bodyPr wrap="square" lIns="60960" tIns="30480" rIns="60960" bIns="30480">
            <a:spAutoFit/>
          </a:bodyPr>
          <a:lstStyle/>
          <a:p>
            <a:pPr algn="r"/>
            <a:r>
              <a:rPr lang="en-US" sz="2000" b="1" dirty="0">
                <a:solidFill>
                  <a:srgbClr val="57CCC6"/>
                </a:solidFill>
                <a:latin typeface="Helvetica" charset="0"/>
                <a:ea typeface="Helvetica" charset="0"/>
                <a:cs typeface="Helvetica" charset="0"/>
              </a:rPr>
              <a:t>RPMS ROLLOUT</a:t>
            </a:r>
          </a:p>
        </p:txBody>
      </p:sp>
      <p:sp>
        <p:nvSpPr>
          <p:cNvPr id="73" name="Text Box 10">
            <a:extLst>
              <a:ext uri="{FF2B5EF4-FFF2-40B4-BE49-F238E27FC236}">
                <a16:creationId xmlns:a16="http://schemas.microsoft.com/office/drawing/2014/main" xmlns="" id="{2EDA4592-5A6A-4DE6-96EE-B650D41BC752}"/>
              </a:ext>
            </a:extLst>
          </p:cNvPr>
          <p:cNvSpPr txBox="1">
            <a:spLocks noChangeArrowheads="1"/>
          </p:cNvSpPr>
          <p:nvPr/>
        </p:nvSpPr>
        <p:spPr bwMode="auto">
          <a:xfrm>
            <a:off x="7573261" y="5348412"/>
            <a:ext cx="4195126" cy="1292662"/>
          </a:xfrm>
          <a:prstGeom prst="rect">
            <a:avLst/>
          </a:prstGeom>
          <a:noFill/>
          <a:ln w="9525">
            <a:noFill/>
            <a:miter lim="800000"/>
            <a:headEnd/>
            <a:tailEnd/>
          </a:ln>
        </p:spPr>
        <p:txBody>
          <a:bodyPr wrap="square" lIns="60960" tIns="30480" rIns="60960" bIns="30480">
            <a:spAutoFit/>
          </a:bodyPr>
          <a:lstStyle/>
          <a:p>
            <a:pPr algn="r"/>
            <a:r>
              <a:rPr lang="en-US" sz="2000" dirty="0">
                <a:latin typeface="Helvetica" charset="0"/>
                <a:ea typeface="Helvetica" charset="0"/>
                <a:cs typeface="Helvetica" charset="0"/>
              </a:rPr>
              <a:t>From May to September 2018, the BHROD, in partnership with RCTQ,  conducted Regional Training of Trainers in all 17 Regions</a:t>
            </a:r>
            <a:endParaRPr lang="en-US" sz="2000" dirty="0">
              <a:solidFill>
                <a:schemeClr val="bg1"/>
              </a:solidFill>
              <a:latin typeface="Helvetica" charset="0"/>
              <a:ea typeface="Helvetica" charset="0"/>
              <a:cs typeface="Helvetica" charset="0"/>
            </a:endParaRPr>
          </a:p>
        </p:txBody>
      </p:sp>
      <p:pic>
        <p:nvPicPr>
          <p:cNvPr id="45" name="Picture 44">
            <a:hlinkClick r:id="rId3"/>
            <a:extLst>
              <a:ext uri="{FF2B5EF4-FFF2-40B4-BE49-F238E27FC236}">
                <a16:creationId xmlns:a16="http://schemas.microsoft.com/office/drawing/2014/main" xmlns="" id="{DDF854C8-E995-408C-A4B6-9DA92D0FFD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53347" y="6725995"/>
            <a:ext cx="365665" cy="100407"/>
          </a:xfrm>
          <a:prstGeom prst="rect">
            <a:avLst/>
          </a:prstGeom>
        </p:spPr>
      </p:pic>
      <p:grpSp>
        <p:nvGrpSpPr>
          <p:cNvPr id="9" name="Group 8"/>
          <p:cNvGrpSpPr/>
          <p:nvPr/>
        </p:nvGrpSpPr>
        <p:grpSpPr>
          <a:xfrm>
            <a:off x="4150422" y="5327239"/>
            <a:ext cx="1055328" cy="568973"/>
            <a:chOff x="3921256" y="5358837"/>
            <a:chExt cx="1055602" cy="568973"/>
          </a:xfrm>
        </p:grpSpPr>
        <p:pic>
          <p:nvPicPr>
            <p:cNvPr id="53" name="Picture 52"/>
            <p:cNvPicPr>
              <a:picLocks noChangeAspect="1"/>
            </p:cNvPicPr>
            <p:nvPr/>
          </p:nvPicPr>
          <p:blipFill rotWithShape="1">
            <a:blip r:embed="rId5"/>
            <a:srcRect l="17130"/>
            <a:stretch/>
          </p:blipFill>
          <p:spPr>
            <a:xfrm>
              <a:off x="4389137" y="5419938"/>
              <a:ext cx="587721" cy="433824"/>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54" name="Picture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03085">
              <a:off x="3921256" y="5358837"/>
              <a:ext cx="560368" cy="358790"/>
            </a:xfrm>
            <a:prstGeom prst="rect">
              <a:avLst/>
            </a:prstGeom>
            <a:ln w="38100">
              <a:noFill/>
            </a:ln>
          </p:spPr>
        </p:pic>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848390">
              <a:off x="3971532" y="5589369"/>
              <a:ext cx="555738" cy="338441"/>
            </a:xfrm>
            <a:prstGeom prst="rect">
              <a:avLst/>
            </a:prstGeom>
            <a:ln w="38100">
              <a:noFill/>
            </a:ln>
          </p:spPr>
        </p:pic>
      </p:grpSp>
      <p:grpSp>
        <p:nvGrpSpPr>
          <p:cNvPr id="11" name="Group 10"/>
          <p:cNvGrpSpPr/>
          <p:nvPr/>
        </p:nvGrpSpPr>
        <p:grpSpPr>
          <a:xfrm>
            <a:off x="5579335" y="4747801"/>
            <a:ext cx="818416" cy="567579"/>
            <a:chOff x="5350541" y="4779399"/>
            <a:chExt cx="818629" cy="567579"/>
          </a:xfrm>
        </p:grpSpPr>
        <p:pic>
          <p:nvPicPr>
            <p:cNvPr id="60" name="Picture 5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03085">
              <a:off x="5350541" y="4779399"/>
              <a:ext cx="560368" cy="358790"/>
            </a:xfrm>
            <a:prstGeom prst="rect">
              <a:avLst/>
            </a:prstGeom>
            <a:ln w="38100">
              <a:noFill/>
            </a:ln>
          </p:spPr>
        </p:pic>
        <p:pic>
          <p:nvPicPr>
            <p:cNvPr id="61" name="Picture 6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848390">
              <a:off x="5371577" y="5008537"/>
              <a:ext cx="555738" cy="338441"/>
            </a:xfrm>
            <a:prstGeom prst="rect">
              <a:avLst/>
            </a:prstGeom>
            <a:ln w="38100">
              <a:noFill/>
            </a:ln>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09833" y="4843867"/>
              <a:ext cx="459337" cy="459337"/>
            </a:xfrm>
            <a:prstGeom prst="rect">
              <a:avLst/>
            </a:prstGeom>
          </p:spPr>
        </p:pic>
      </p:grpSp>
      <p:pic>
        <p:nvPicPr>
          <p:cNvPr id="62" name="Content Placeholder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22242" y="4217347"/>
            <a:ext cx="401938" cy="557317"/>
          </a:xfrm>
          <a:prstGeom prst="rect">
            <a:avLst/>
          </a:prstGeom>
          <a:ln>
            <a:noFill/>
          </a:ln>
          <a:effectLst>
            <a:outerShdw blurRad="292100" dist="139700" dir="2700000" algn="tl" rotWithShape="0">
              <a:srgbClr val="333333">
                <a:alpha val="65000"/>
              </a:srgbClr>
            </a:outerShdw>
          </a:effectLst>
        </p:spPr>
      </p:pic>
      <p:grpSp>
        <p:nvGrpSpPr>
          <p:cNvPr id="14" name="Group 13"/>
          <p:cNvGrpSpPr/>
          <p:nvPr/>
        </p:nvGrpSpPr>
        <p:grpSpPr>
          <a:xfrm>
            <a:off x="7659828" y="3849911"/>
            <a:ext cx="616794" cy="523469"/>
            <a:chOff x="7431577" y="3881509"/>
            <a:chExt cx="616954" cy="523469"/>
          </a:xfrm>
        </p:grpSpPr>
        <p:pic>
          <p:nvPicPr>
            <p:cNvPr id="63" name="Content Placeholder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31577" y="3881509"/>
              <a:ext cx="252207" cy="349613"/>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41244" y="3897691"/>
              <a:ext cx="507287" cy="507287"/>
            </a:xfrm>
            <a:prstGeom prst="rect">
              <a:avLst/>
            </a:prstGeom>
          </p:spPr>
        </p:pic>
      </p:grpSp>
      <p:sp>
        <p:nvSpPr>
          <p:cNvPr id="70" name="TextBox 69">
            <a:extLst>
              <a:ext uri="{FF2B5EF4-FFF2-40B4-BE49-F238E27FC236}">
                <a16:creationId xmlns:a16="http://schemas.microsoft.com/office/drawing/2014/main" xmlns="" id="{C9C80D54-78BE-4451-8EA5-61C2EDE4F46E}"/>
              </a:ext>
            </a:extLst>
          </p:cNvPr>
          <p:cNvSpPr txBox="1"/>
          <p:nvPr/>
        </p:nvSpPr>
        <p:spPr>
          <a:xfrm>
            <a:off x="7548290" y="1316079"/>
            <a:ext cx="4829169" cy="769441"/>
          </a:xfrm>
          <a:prstGeom prst="rect">
            <a:avLst/>
          </a:prstGeom>
          <a:noFill/>
        </p:spPr>
        <p:txBody>
          <a:bodyPr wrap="square" rtlCol="0">
            <a:spAutoFit/>
          </a:bodyPr>
          <a:lstStyle/>
          <a:p>
            <a:pPr algn="ctr"/>
            <a:r>
              <a:rPr lang="en-US" sz="2400" b="1" dirty="0">
                <a:solidFill>
                  <a:srgbClr val="0432FF"/>
                </a:solidFill>
                <a:latin typeface="Helvetica" charset="0"/>
                <a:ea typeface="Helvetica" charset="0"/>
                <a:cs typeface="Helvetica" charset="0"/>
              </a:rPr>
              <a:t>RPMS-PPST ALIGNMENT </a:t>
            </a:r>
          </a:p>
          <a:p>
            <a:pPr algn="ctr"/>
            <a:r>
              <a:rPr lang="en-US" sz="2000" dirty="0">
                <a:latin typeface="Helvetica" charset="0"/>
                <a:ea typeface="Helvetica" charset="0"/>
                <a:cs typeface="Helvetica" charset="0"/>
              </a:rPr>
              <a:t>2015-2018</a:t>
            </a:r>
          </a:p>
        </p:txBody>
      </p:sp>
    </p:spTree>
    <p:extLst>
      <p:ext uri="{BB962C8B-B14F-4D97-AF65-F5344CB8AC3E}">
        <p14:creationId xmlns:p14="http://schemas.microsoft.com/office/powerpoint/2010/main" val="272698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1" presetClass="entr" presetSubtype="0" fill="hold" nodeType="afterEffect">
                                  <p:stCondLst>
                                    <p:cond delay="500"/>
                                  </p:stCondLst>
                                  <p:childTnLst>
                                    <p:set>
                                      <p:cBhvr>
                                        <p:cTn id="20" dur="1" fill="hold">
                                          <p:stCondLst>
                                            <p:cond delay="0"/>
                                          </p:stCondLst>
                                        </p:cTn>
                                        <p:tgtEl>
                                          <p:spTgt spid="9"/>
                                        </p:tgtEl>
                                        <p:attrNameLst>
                                          <p:attrName>style.visibility</p:attrName>
                                        </p:attrNameLst>
                                      </p:cBhvr>
                                      <p:to>
                                        <p:strVal val="visible"/>
                                      </p:to>
                                    </p:se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down)">
                                      <p:cBhvr>
                                        <p:cTn id="24" dur="250"/>
                                        <p:tgtEl>
                                          <p:spTgt spid="39"/>
                                        </p:tgtEl>
                                      </p:cBhvr>
                                    </p:animEffect>
                                  </p:childTnLst>
                                </p:cTn>
                              </p:par>
                            </p:childTnLst>
                          </p:cTn>
                        </p:par>
                        <p:par>
                          <p:cTn id="25" fill="hold">
                            <p:stCondLst>
                              <p:cond delay="225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750"/>
                            </p:stCondLst>
                            <p:childTnLst>
                              <p:par>
                                <p:cTn id="30" presetID="42" presetClass="entr" presetSubtype="0"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22" presetClass="entr" presetSubtype="1"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wipe(up)">
                                      <p:cBhvr>
                                        <p:cTn id="38" dur="500"/>
                                        <p:tgtEl>
                                          <p:spTgt spid="65"/>
                                        </p:tgtEl>
                                      </p:cBhvr>
                                    </p:animEffect>
                                  </p:childTnLst>
                                </p:cTn>
                              </p:par>
                            </p:childTnLst>
                          </p:cTn>
                        </p:par>
                        <p:par>
                          <p:cTn id="39" fill="hold">
                            <p:stCondLst>
                              <p:cond delay="4250"/>
                            </p:stCondLst>
                            <p:childTnLst>
                              <p:par>
                                <p:cTn id="40" presetID="5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par>
                          <p:cTn id="45" fill="hold">
                            <p:stCondLst>
                              <p:cond delay="4750"/>
                            </p:stCondLst>
                            <p:childTnLst>
                              <p:par>
                                <p:cTn id="46" presetID="1"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par>
                          <p:cTn id="48" fill="hold">
                            <p:stCondLst>
                              <p:cond delay="4750"/>
                            </p:stCondLst>
                            <p:childTnLst>
                              <p:par>
                                <p:cTn id="49" presetID="22" presetClass="entr" presetSubtype="4"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down)">
                                      <p:cBhvr>
                                        <p:cTn id="51" dur="500"/>
                                        <p:tgtEl>
                                          <p:spTgt spid="42"/>
                                        </p:tgtEl>
                                      </p:cBhvr>
                                    </p:animEffect>
                                  </p:childTnLst>
                                </p:cTn>
                              </p:par>
                            </p:childTnLst>
                          </p:cTn>
                        </p:par>
                        <p:par>
                          <p:cTn id="52" fill="hold">
                            <p:stCondLst>
                              <p:cond delay="5250"/>
                            </p:stCondLst>
                            <p:childTnLst>
                              <p:par>
                                <p:cTn id="53" presetID="22" presetClass="entr" presetSubtype="2"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500"/>
                                        <p:tgtEl>
                                          <p:spTgt spid="46"/>
                                        </p:tgtEl>
                                      </p:cBhvr>
                                    </p:animEffect>
                                  </p:childTnLst>
                                </p:cTn>
                              </p:par>
                            </p:childTnLst>
                          </p:cTn>
                        </p:par>
                        <p:par>
                          <p:cTn id="56" fill="hold">
                            <p:stCondLst>
                              <p:cond delay="5750"/>
                            </p:stCondLst>
                            <p:childTnLst>
                              <p:par>
                                <p:cTn id="57" presetID="42"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1000"/>
                                        <p:tgtEl>
                                          <p:spTgt spid="66"/>
                                        </p:tgtEl>
                                      </p:cBhvr>
                                    </p:animEffect>
                                    <p:anim calcmode="lin" valueType="num">
                                      <p:cBhvr>
                                        <p:cTn id="60" dur="1000" fill="hold"/>
                                        <p:tgtEl>
                                          <p:spTgt spid="66"/>
                                        </p:tgtEl>
                                        <p:attrNameLst>
                                          <p:attrName>ppt_x</p:attrName>
                                        </p:attrNameLst>
                                      </p:cBhvr>
                                      <p:tavLst>
                                        <p:tav tm="0">
                                          <p:val>
                                            <p:strVal val="#ppt_x"/>
                                          </p:val>
                                        </p:tav>
                                        <p:tav tm="100000">
                                          <p:val>
                                            <p:strVal val="#ppt_x"/>
                                          </p:val>
                                        </p:tav>
                                      </p:tavLst>
                                    </p:anim>
                                    <p:anim calcmode="lin" valueType="num">
                                      <p:cBhvr>
                                        <p:cTn id="61" dur="1000" fill="hold"/>
                                        <p:tgtEl>
                                          <p:spTgt spid="66"/>
                                        </p:tgtEl>
                                        <p:attrNameLst>
                                          <p:attrName>ppt_y</p:attrName>
                                        </p:attrNameLst>
                                      </p:cBhvr>
                                      <p:tavLst>
                                        <p:tav tm="0">
                                          <p:val>
                                            <p:strVal val="#ppt_y+.1"/>
                                          </p:val>
                                        </p:tav>
                                        <p:tav tm="100000">
                                          <p:val>
                                            <p:strVal val="#ppt_y"/>
                                          </p:val>
                                        </p:tav>
                                      </p:tavLst>
                                    </p:anim>
                                  </p:childTnLst>
                                </p:cTn>
                              </p:par>
                            </p:childTnLst>
                          </p:cTn>
                        </p:par>
                        <p:par>
                          <p:cTn id="62" fill="hold">
                            <p:stCondLst>
                              <p:cond delay="6750"/>
                            </p:stCondLst>
                            <p:childTnLst>
                              <p:par>
                                <p:cTn id="63" presetID="22" presetClass="entr" presetSubtype="1"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up)">
                                      <p:cBhvr>
                                        <p:cTn id="65" dur="500"/>
                                        <p:tgtEl>
                                          <p:spTgt spid="67"/>
                                        </p:tgtEl>
                                      </p:cBhvr>
                                    </p:animEffect>
                                  </p:childTnLst>
                                </p:cTn>
                              </p:par>
                            </p:childTnLst>
                          </p:cTn>
                        </p:par>
                        <p:par>
                          <p:cTn id="66" fill="hold">
                            <p:stCondLst>
                              <p:cond delay="725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7750"/>
                            </p:stCondLst>
                            <p:childTnLst>
                              <p:par>
                                <p:cTn id="73" presetID="1" presetClass="entr" presetSubtype="0"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childTnLst>
                                </p:cTn>
                              </p:par>
                            </p:childTnLst>
                          </p:cTn>
                        </p:par>
                        <p:par>
                          <p:cTn id="75" fill="hold">
                            <p:stCondLst>
                              <p:cond delay="7750"/>
                            </p:stCondLst>
                            <p:childTnLst>
                              <p:par>
                                <p:cTn id="76" presetID="22" presetClass="entr" presetSubtype="4" fill="hold" nodeType="after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ipe(down)">
                                      <p:cBhvr>
                                        <p:cTn id="78" dur="500"/>
                                        <p:tgtEl>
                                          <p:spTgt spid="44"/>
                                        </p:tgtEl>
                                      </p:cBhvr>
                                    </p:animEffect>
                                  </p:childTnLst>
                                </p:cTn>
                              </p:par>
                            </p:childTnLst>
                          </p:cTn>
                        </p:par>
                        <p:par>
                          <p:cTn id="79" fill="hold">
                            <p:stCondLst>
                              <p:cond delay="8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500"/>
                                        <p:tgtEl>
                                          <p:spTgt spid="49"/>
                                        </p:tgtEl>
                                      </p:cBhvr>
                                    </p:animEffect>
                                  </p:childTnLst>
                                </p:cTn>
                              </p:par>
                            </p:childTnLst>
                          </p:cTn>
                        </p:par>
                        <p:par>
                          <p:cTn id="83" fill="hold">
                            <p:stCondLst>
                              <p:cond delay="8750"/>
                            </p:stCondLst>
                            <p:childTnLst>
                              <p:par>
                                <p:cTn id="84" presetID="42" presetClass="entr" presetSubtype="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1000"/>
                                        <p:tgtEl>
                                          <p:spTgt spid="68"/>
                                        </p:tgtEl>
                                      </p:cBhvr>
                                    </p:animEffect>
                                    <p:anim calcmode="lin" valueType="num">
                                      <p:cBhvr>
                                        <p:cTn id="87" dur="1000" fill="hold"/>
                                        <p:tgtEl>
                                          <p:spTgt spid="68"/>
                                        </p:tgtEl>
                                        <p:attrNameLst>
                                          <p:attrName>ppt_x</p:attrName>
                                        </p:attrNameLst>
                                      </p:cBhvr>
                                      <p:tavLst>
                                        <p:tav tm="0">
                                          <p:val>
                                            <p:strVal val="#ppt_x"/>
                                          </p:val>
                                        </p:tav>
                                        <p:tav tm="100000">
                                          <p:val>
                                            <p:strVal val="#ppt_x"/>
                                          </p:val>
                                        </p:tav>
                                      </p:tavLst>
                                    </p:anim>
                                    <p:anim calcmode="lin" valueType="num">
                                      <p:cBhvr>
                                        <p:cTn id="88" dur="1000" fill="hold"/>
                                        <p:tgtEl>
                                          <p:spTgt spid="68"/>
                                        </p:tgtEl>
                                        <p:attrNameLst>
                                          <p:attrName>ppt_y</p:attrName>
                                        </p:attrNameLst>
                                      </p:cBhvr>
                                      <p:tavLst>
                                        <p:tav tm="0">
                                          <p:val>
                                            <p:strVal val="#ppt_y+.1"/>
                                          </p:val>
                                        </p:tav>
                                        <p:tav tm="100000">
                                          <p:val>
                                            <p:strVal val="#ppt_y"/>
                                          </p:val>
                                        </p:tav>
                                      </p:tavLst>
                                    </p:anim>
                                  </p:childTnLst>
                                </p:cTn>
                              </p:par>
                            </p:childTnLst>
                          </p:cTn>
                        </p:par>
                        <p:par>
                          <p:cTn id="89" fill="hold">
                            <p:stCondLst>
                              <p:cond delay="9750"/>
                            </p:stCondLst>
                            <p:childTnLst>
                              <p:par>
                                <p:cTn id="90" presetID="22" presetClass="entr" presetSubtype="1"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up)">
                                      <p:cBhvr>
                                        <p:cTn id="92" dur="500"/>
                                        <p:tgtEl>
                                          <p:spTgt spid="69"/>
                                        </p:tgtEl>
                                      </p:cBhvr>
                                    </p:animEffect>
                                  </p:childTnLst>
                                </p:cTn>
                              </p:par>
                            </p:childTnLst>
                          </p:cTn>
                        </p:par>
                        <p:par>
                          <p:cTn id="93" fill="hold">
                            <p:stCondLst>
                              <p:cond delay="10250"/>
                            </p:stCondLst>
                            <p:childTnLst>
                              <p:par>
                                <p:cTn id="94" presetID="53" presetClass="entr" presetSubtype="16"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p:cTn id="96" dur="500" fill="hold"/>
                                        <p:tgtEl>
                                          <p:spTgt spid="23"/>
                                        </p:tgtEl>
                                        <p:attrNameLst>
                                          <p:attrName>ppt_w</p:attrName>
                                        </p:attrNameLst>
                                      </p:cBhvr>
                                      <p:tavLst>
                                        <p:tav tm="0">
                                          <p:val>
                                            <p:fltVal val="0"/>
                                          </p:val>
                                        </p:tav>
                                        <p:tav tm="100000">
                                          <p:val>
                                            <p:strVal val="#ppt_w"/>
                                          </p:val>
                                        </p:tav>
                                      </p:tavLst>
                                    </p:anim>
                                    <p:anim calcmode="lin" valueType="num">
                                      <p:cBhvr>
                                        <p:cTn id="97" dur="500" fill="hold"/>
                                        <p:tgtEl>
                                          <p:spTgt spid="23"/>
                                        </p:tgtEl>
                                        <p:attrNameLst>
                                          <p:attrName>ppt_h</p:attrName>
                                        </p:attrNameLst>
                                      </p:cBhvr>
                                      <p:tavLst>
                                        <p:tav tm="0">
                                          <p:val>
                                            <p:fltVal val="0"/>
                                          </p:val>
                                        </p:tav>
                                        <p:tav tm="100000">
                                          <p:val>
                                            <p:strVal val="#ppt_h"/>
                                          </p:val>
                                        </p:tav>
                                      </p:tavLst>
                                    </p:anim>
                                    <p:animEffect transition="in" filter="fade">
                                      <p:cBhvr>
                                        <p:cTn id="98" dur="500"/>
                                        <p:tgtEl>
                                          <p:spTgt spid="23"/>
                                        </p:tgtEl>
                                      </p:cBhvr>
                                    </p:animEffect>
                                  </p:childTnLst>
                                </p:cTn>
                              </p:par>
                            </p:childTnLst>
                          </p:cTn>
                        </p:par>
                        <p:par>
                          <p:cTn id="99" fill="hold">
                            <p:stCondLst>
                              <p:cond delay="10750"/>
                            </p:stCondLst>
                            <p:childTnLst>
                              <p:par>
                                <p:cTn id="100" presetID="1" presetClass="entr" presetSubtype="0" fill="hold" nodeType="afterEffect">
                                  <p:stCondLst>
                                    <p:cond delay="0"/>
                                  </p:stCondLst>
                                  <p:childTnLst>
                                    <p:set>
                                      <p:cBhvr>
                                        <p:cTn id="101" dur="1" fill="hold">
                                          <p:stCondLst>
                                            <p:cond delay="0"/>
                                          </p:stCondLst>
                                        </p:cTn>
                                        <p:tgtEl>
                                          <p:spTgt spid="14"/>
                                        </p:tgtEl>
                                        <p:attrNameLst>
                                          <p:attrName>style.visibility</p:attrName>
                                        </p:attrNameLst>
                                      </p:cBhvr>
                                      <p:to>
                                        <p:strVal val="visible"/>
                                      </p:to>
                                    </p:set>
                                  </p:childTnLst>
                                </p:cTn>
                              </p:par>
                            </p:childTnLst>
                          </p:cTn>
                        </p:par>
                        <p:par>
                          <p:cTn id="102" fill="hold">
                            <p:stCondLst>
                              <p:cond delay="10750"/>
                            </p:stCondLst>
                            <p:childTnLst>
                              <p:par>
                                <p:cTn id="103" presetID="22" presetClass="entr" presetSubtype="1" fill="hold" nodeType="after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wipe(up)">
                                      <p:cBhvr>
                                        <p:cTn id="105" dur="500"/>
                                        <p:tgtEl>
                                          <p:spTgt spid="55"/>
                                        </p:tgtEl>
                                      </p:cBhvr>
                                    </p:animEffect>
                                  </p:childTnLst>
                                </p:cTn>
                              </p:par>
                            </p:childTnLst>
                          </p:cTn>
                        </p:par>
                        <p:par>
                          <p:cTn id="106" fill="hold">
                            <p:stCondLst>
                              <p:cond delay="11250"/>
                            </p:stCondLst>
                            <p:childTnLst>
                              <p:par>
                                <p:cTn id="107" presetID="22" presetClass="entr" presetSubtype="8"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wipe(left)">
                                      <p:cBhvr>
                                        <p:cTn id="109" dur="500"/>
                                        <p:tgtEl>
                                          <p:spTgt spid="57"/>
                                        </p:tgtEl>
                                      </p:cBhvr>
                                    </p:animEffect>
                                  </p:childTnLst>
                                </p:cTn>
                              </p:par>
                            </p:childTnLst>
                          </p:cTn>
                        </p:par>
                        <p:par>
                          <p:cTn id="110" fill="hold">
                            <p:stCondLst>
                              <p:cond delay="11750"/>
                            </p:stCondLst>
                            <p:childTnLst>
                              <p:par>
                                <p:cTn id="111" presetID="42" presetClass="entr" presetSubtype="0" fill="hold" grpId="0" nodeType="afterEffect">
                                  <p:stCondLst>
                                    <p:cond delay="0"/>
                                  </p:stCondLst>
                                  <p:childTnLst>
                                    <p:set>
                                      <p:cBhvr>
                                        <p:cTn id="112" dur="1" fill="hold">
                                          <p:stCondLst>
                                            <p:cond delay="0"/>
                                          </p:stCondLst>
                                        </p:cTn>
                                        <p:tgtEl>
                                          <p:spTgt spid="72"/>
                                        </p:tgtEl>
                                        <p:attrNameLst>
                                          <p:attrName>style.visibility</p:attrName>
                                        </p:attrNameLst>
                                      </p:cBhvr>
                                      <p:to>
                                        <p:strVal val="visible"/>
                                      </p:to>
                                    </p:set>
                                    <p:animEffect transition="in" filter="fade">
                                      <p:cBhvr>
                                        <p:cTn id="113" dur="1000"/>
                                        <p:tgtEl>
                                          <p:spTgt spid="72"/>
                                        </p:tgtEl>
                                      </p:cBhvr>
                                    </p:animEffect>
                                    <p:anim calcmode="lin" valueType="num">
                                      <p:cBhvr>
                                        <p:cTn id="114" dur="1000" fill="hold"/>
                                        <p:tgtEl>
                                          <p:spTgt spid="72"/>
                                        </p:tgtEl>
                                        <p:attrNameLst>
                                          <p:attrName>ppt_x</p:attrName>
                                        </p:attrNameLst>
                                      </p:cBhvr>
                                      <p:tavLst>
                                        <p:tav tm="0">
                                          <p:val>
                                            <p:strVal val="#ppt_x"/>
                                          </p:val>
                                        </p:tav>
                                        <p:tav tm="100000">
                                          <p:val>
                                            <p:strVal val="#ppt_x"/>
                                          </p:val>
                                        </p:tav>
                                      </p:tavLst>
                                    </p:anim>
                                    <p:anim calcmode="lin" valueType="num">
                                      <p:cBhvr>
                                        <p:cTn id="115" dur="1000" fill="hold"/>
                                        <p:tgtEl>
                                          <p:spTgt spid="72"/>
                                        </p:tgtEl>
                                        <p:attrNameLst>
                                          <p:attrName>ppt_y</p:attrName>
                                        </p:attrNameLst>
                                      </p:cBhvr>
                                      <p:tavLst>
                                        <p:tav tm="0">
                                          <p:val>
                                            <p:strVal val="#ppt_y+.1"/>
                                          </p:val>
                                        </p:tav>
                                        <p:tav tm="100000">
                                          <p:val>
                                            <p:strVal val="#ppt_y"/>
                                          </p:val>
                                        </p:tav>
                                      </p:tavLst>
                                    </p:anim>
                                  </p:childTnLst>
                                </p:cTn>
                              </p:par>
                            </p:childTnLst>
                          </p:cTn>
                        </p:par>
                        <p:par>
                          <p:cTn id="116" fill="hold">
                            <p:stCondLst>
                              <p:cond delay="12750"/>
                            </p:stCondLst>
                            <p:childTnLst>
                              <p:par>
                                <p:cTn id="117" presetID="22" presetClass="entr" presetSubtype="1" fill="hold" grpId="0" nodeType="after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wipe(up)">
                                      <p:cBhvr>
                                        <p:cTn id="119" dur="500"/>
                                        <p:tgtEl>
                                          <p:spTgt spid="73"/>
                                        </p:tgtEl>
                                      </p:cBhvr>
                                    </p:animEffect>
                                  </p:childTnLst>
                                </p:cTn>
                              </p:par>
                            </p:childTnLst>
                          </p:cTn>
                        </p:par>
                        <p:par>
                          <p:cTn id="120" fill="hold">
                            <p:stCondLst>
                              <p:cond delay="13250"/>
                            </p:stCondLst>
                            <p:childTnLst>
                              <p:par>
                                <p:cTn id="121" presetID="22" presetClass="entr" presetSubtype="8" fill="hold" grpId="0" nodeType="afterEffect">
                                  <p:stCondLst>
                                    <p:cond delay="0"/>
                                  </p:stCondLst>
                                  <p:childTnLst>
                                    <p:set>
                                      <p:cBhvr>
                                        <p:cTn id="122" dur="1" fill="hold">
                                          <p:stCondLst>
                                            <p:cond delay="0"/>
                                          </p:stCondLst>
                                        </p:cTn>
                                        <p:tgtEl>
                                          <p:spTgt spid="70"/>
                                        </p:tgtEl>
                                        <p:attrNameLst>
                                          <p:attrName>style.visibility</p:attrName>
                                        </p:attrNameLst>
                                      </p:cBhvr>
                                      <p:to>
                                        <p:strVal val="visible"/>
                                      </p:to>
                                    </p:set>
                                    <p:animEffect transition="in" filter="wipe(left)">
                                      <p:cBhvr>
                                        <p:cTn id="12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3" grpId="0" animBg="1"/>
      <p:bldP spid="24" grpId="0" animBg="1"/>
      <p:bldP spid="22" grpId="0" animBg="1"/>
      <p:bldP spid="21" grpId="0" animBg="1"/>
      <p:bldP spid="64" grpId="0"/>
      <p:bldP spid="65" grpId="0"/>
      <p:bldP spid="66" grpId="0"/>
      <p:bldP spid="67" grpId="0"/>
      <p:bldP spid="68" grpId="0"/>
      <p:bldP spid="69" grpId="0"/>
      <p:bldP spid="72" grpId="0"/>
      <p:bldP spid="73"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275012" y="1706304"/>
            <a:ext cx="5410200" cy="389792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aphicFrame>
        <p:nvGraphicFramePr>
          <p:cNvPr id="3" name="Diagram 2"/>
          <p:cNvGraphicFramePr/>
          <p:nvPr>
            <p:extLst>
              <p:ext uri="{D42A27DB-BD31-4B8C-83A1-F6EECF244321}">
                <p14:modId xmlns:p14="http://schemas.microsoft.com/office/powerpoint/2010/main" val="2937665313"/>
              </p:ext>
            </p:extLst>
          </p:nvPr>
        </p:nvGraphicFramePr>
        <p:xfrm>
          <a:off x="760412" y="1371600"/>
          <a:ext cx="8125883"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9371012" y="2112819"/>
            <a:ext cx="1752600" cy="1754326"/>
          </a:xfrm>
          <a:prstGeom prst="rect">
            <a:avLst/>
          </a:prstGeom>
          <a:solidFill>
            <a:srgbClr val="92D050"/>
          </a:solidFill>
        </p:spPr>
        <p:txBody>
          <a:bodyPr wrap="square" rtlCol="0">
            <a:spAutoFit/>
          </a:bodyPr>
          <a:lstStyle/>
          <a:p>
            <a:pPr algn="ctr"/>
            <a:r>
              <a:rPr lang="en-PH" sz="3600" dirty="0"/>
              <a:t>PPST-based RPMS</a:t>
            </a:r>
          </a:p>
        </p:txBody>
      </p:sp>
    </p:spTree>
    <p:extLst>
      <p:ext uri="{BB962C8B-B14F-4D97-AF65-F5344CB8AC3E}">
        <p14:creationId xmlns:p14="http://schemas.microsoft.com/office/powerpoint/2010/main" val="2763148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9852759"/>
              </p:ext>
            </p:extLst>
          </p:nvPr>
        </p:nvGraphicFramePr>
        <p:xfrm>
          <a:off x="379412" y="883920"/>
          <a:ext cx="11342767" cy="5669280"/>
        </p:xfrm>
        <a:graphic>
          <a:graphicData uri="http://schemas.openxmlformats.org/drawingml/2006/table">
            <a:tbl>
              <a:tblPr firstRow="1" bandRow="1">
                <a:tableStyleId>{B301B821-A1FF-4177-AEE7-76D212191A09}</a:tableStyleId>
              </a:tblPr>
              <a:tblGrid>
                <a:gridCol w="2788363">
                  <a:extLst>
                    <a:ext uri="{9D8B030D-6E8A-4147-A177-3AD203B41FA5}">
                      <a16:colId xmlns:a16="http://schemas.microsoft.com/office/drawing/2014/main" xmlns="" val="20000"/>
                    </a:ext>
                  </a:extLst>
                </a:gridCol>
                <a:gridCol w="4354969">
                  <a:extLst>
                    <a:ext uri="{9D8B030D-6E8A-4147-A177-3AD203B41FA5}">
                      <a16:colId xmlns:a16="http://schemas.microsoft.com/office/drawing/2014/main" xmlns="" val="20001"/>
                    </a:ext>
                  </a:extLst>
                </a:gridCol>
                <a:gridCol w="4199435">
                  <a:extLst>
                    <a:ext uri="{9D8B030D-6E8A-4147-A177-3AD203B41FA5}">
                      <a16:colId xmlns:a16="http://schemas.microsoft.com/office/drawing/2014/main" xmlns="" val="20002"/>
                    </a:ext>
                  </a:extLst>
                </a:gridCol>
              </a:tblGrid>
              <a:tr h="404477">
                <a:tc>
                  <a:txBody>
                    <a:bodyPr/>
                    <a:lstStyle/>
                    <a:p>
                      <a:pPr algn="ctr"/>
                      <a:r>
                        <a:rPr lang="en-US" sz="2200" dirty="0">
                          <a:latin typeface="Helvetica" charset="0"/>
                          <a:ea typeface="Helvetica" charset="0"/>
                          <a:cs typeface="Helvetica" charset="0"/>
                        </a:rPr>
                        <a:t>Aspects</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dirty="0">
                          <a:solidFill>
                            <a:srgbClr val="C00000"/>
                          </a:solidFill>
                          <a:latin typeface="Helvetica" charset="0"/>
                          <a:ea typeface="Helvetica" charset="0"/>
                          <a:cs typeface="Helvetica" charset="0"/>
                        </a:rPr>
                        <a:t>RPMS 2015</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dirty="0">
                          <a:latin typeface="Helvetica" charset="0"/>
                          <a:ea typeface="Helvetica" charset="0"/>
                          <a:cs typeface="Helvetica" charset="0"/>
                        </a:rPr>
                        <a:t>PPST-based</a:t>
                      </a:r>
                      <a:r>
                        <a:rPr lang="en-US" sz="2200" baseline="0" dirty="0">
                          <a:latin typeface="Helvetica" charset="0"/>
                          <a:ea typeface="Helvetica" charset="0"/>
                          <a:cs typeface="Helvetica" charset="0"/>
                        </a:rPr>
                        <a:t> RPMS</a:t>
                      </a:r>
                      <a:endParaRPr lang="en-US" sz="2200"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040085">
                <a:tc>
                  <a:txBody>
                    <a:bodyPr/>
                    <a:lstStyle/>
                    <a:p>
                      <a:r>
                        <a:rPr lang="en-US" sz="2200" b="1" dirty="0">
                          <a:latin typeface="Helvetica" charset="0"/>
                          <a:ea typeface="Helvetica" charset="0"/>
                          <a:cs typeface="Helvetica" charset="0"/>
                        </a:rPr>
                        <a:t>Duties and Responsibilities</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rgbClr val="C00000"/>
                          </a:solidFill>
                          <a:latin typeface="Helvetica" charset="0"/>
                          <a:ea typeface="Helvetica" charset="0"/>
                          <a:cs typeface="Helvetica" charset="0"/>
                        </a:rPr>
                        <a:t>Teachers</a:t>
                      </a:r>
                      <a:r>
                        <a:rPr lang="en-US" sz="2200" baseline="0" dirty="0">
                          <a:solidFill>
                            <a:srgbClr val="C00000"/>
                          </a:solidFill>
                          <a:latin typeface="Helvetica" charset="0"/>
                          <a:ea typeface="Helvetica" charset="0"/>
                          <a:cs typeface="Helvetica" charset="0"/>
                        </a:rPr>
                        <a:t> were expected to perform clerical and non-teaching related functions</a:t>
                      </a:r>
                      <a:endParaRPr lang="en-US" sz="2200" dirty="0">
                        <a:solidFill>
                          <a:srgbClr val="C00000"/>
                        </a:solidFill>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latin typeface="Helvetica" charset="0"/>
                          <a:ea typeface="Helvetica" charset="0"/>
                          <a:cs typeface="Helvetica" charset="0"/>
                        </a:rPr>
                        <a:t>Focus</a:t>
                      </a:r>
                      <a:r>
                        <a:rPr lang="en-US" sz="2200" baseline="0" dirty="0">
                          <a:latin typeface="Helvetica" charset="0"/>
                          <a:ea typeface="Helvetica" charset="0"/>
                          <a:cs typeface="Helvetica" charset="0"/>
                        </a:rPr>
                        <a:t> on the teaching-learning process – the core jobs of teachers</a:t>
                      </a:r>
                      <a:endParaRPr lang="en-US" sz="2200"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40085">
                <a:tc>
                  <a:txBody>
                    <a:bodyPr/>
                    <a:lstStyle/>
                    <a:p>
                      <a:r>
                        <a:rPr lang="en-US" sz="2200" b="1" dirty="0">
                          <a:latin typeface="Helvetica" charset="0"/>
                          <a:ea typeface="Helvetica" charset="0"/>
                          <a:cs typeface="Helvetica" charset="0"/>
                        </a:rPr>
                        <a:t>Crafting</a:t>
                      </a:r>
                      <a:r>
                        <a:rPr lang="en-US" sz="2200" b="1" baseline="0" dirty="0">
                          <a:latin typeface="Helvetica" charset="0"/>
                          <a:ea typeface="Helvetica" charset="0"/>
                          <a:cs typeface="Helvetica" charset="0"/>
                        </a:rPr>
                        <a:t> of IPCRF</a:t>
                      </a:r>
                      <a:endParaRPr lang="en-US" sz="2200" b="1"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rgbClr val="C00000"/>
                          </a:solidFill>
                          <a:latin typeface="Helvetica" charset="0"/>
                          <a:ea typeface="Helvetica" charset="0"/>
                          <a:cs typeface="Helvetica" charset="0"/>
                        </a:rPr>
                        <a:t>Teachers crafted their own objectives and performance indicators</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latin typeface="Helvetica" charset="0"/>
                          <a:ea typeface="Helvetica" charset="0"/>
                          <a:cs typeface="Helvetica" charset="0"/>
                        </a:rPr>
                        <a:t>IPCRF</a:t>
                      </a:r>
                      <a:r>
                        <a:rPr lang="en-US" sz="2200" baseline="0" dirty="0">
                          <a:latin typeface="Helvetica" charset="0"/>
                          <a:ea typeface="Helvetica" charset="0"/>
                          <a:cs typeface="Helvetica" charset="0"/>
                        </a:rPr>
                        <a:t> are p</a:t>
                      </a:r>
                      <a:r>
                        <a:rPr lang="en-US" sz="2200" dirty="0">
                          <a:latin typeface="Helvetica" charset="0"/>
                          <a:ea typeface="Helvetica" charset="0"/>
                          <a:cs typeface="Helvetica" charset="0"/>
                        </a:rPr>
                        <a:t>repared,</a:t>
                      </a:r>
                      <a:r>
                        <a:rPr lang="en-US" sz="2200" baseline="0" dirty="0">
                          <a:latin typeface="Helvetica" charset="0"/>
                          <a:ea typeface="Helvetica" charset="0"/>
                          <a:cs typeface="Helvetica" charset="0"/>
                        </a:rPr>
                        <a:t> s</a:t>
                      </a:r>
                      <a:r>
                        <a:rPr lang="en-US" sz="2200" dirty="0">
                          <a:latin typeface="Helvetica" charset="0"/>
                          <a:ea typeface="Helvetica" charset="0"/>
                          <a:cs typeface="Helvetica" charset="0"/>
                        </a:rPr>
                        <a:t>tandardized</a:t>
                      </a:r>
                      <a:r>
                        <a:rPr lang="en-US" sz="2200" baseline="0" dirty="0">
                          <a:latin typeface="Helvetica" charset="0"/>
                          <a:ea typeface="Helvetica" charset="0"/>
                          <a:cs typeface="Helvetica" charset="0"/>
                        </a:rPr>
                        <a:t> and a</a:t>
                      </a:r>
                      <a:r>
                        <a:rPr lang="en-US" sz="2200" dirty="0">
                          <a:latin typeface="Helvetica" charset="0"/>
                          <a:ea typeface="Helvetica" charset="0"/>
                          <a:cs typeface="Helvetica" charset="0"/>
                        </a:rPr>
                        <a:t>ligned with the PPST</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722281">
                <a:tc rowSpan="2">
                  <a:txBody>
                    <a:bodyPr/>
                    <a:lstStyle/>
                    <a:p>
                      <a:r>
                        <a:rPr lang="en-US" sz="2200" b="1" dirty="0">
                          <a:latin typeface="Helvetica" charset="0"/>
                          <a:ea typeface="Helvetica" charset="0"/>
                          <a:cs typeface="Helvetica" charset="0"/>
                        </a:rPr>
                        <a:t>Means of Verification</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rgbClr val="C00000"/>
                          </a:solidFill>
                          <a:latin typeface="Helvetica" charset="0"/>
                          <a:ea typeface="Helvetica" charset="0"/>
                          <a:cs typeface="Helvetica" charset="0"/>
                        </a:rPr>
                        <a:t>Not standardized</a:t>
                      </a:r>
                    </a:p>
                    <a:p>
                      <a:endParaRPr lang="en-US" sz="2200" dirty="0">
                        <a:solidFill>
                          <a:srgbClr val="C00000"/>
                        </a:solidFill>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latin typeface="Helvetica" charset="0"/>
                          <a:ea typeface="Helvetica" charset="0"/>
                          <a:cs typeface="Helvetica" charset="0"/>
                        </a:rPr>
                        <a:t>Standardized</a:t>
                      </a:r>
                      <a:endParaRPr lang="en-US" sz="2200" baseline="0"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18182">
                <a:tc vMerge="1">
                  <a:txBody>
                    <a:bodyPr/>
                    <a:lstStyle/>
                    <a:p>
                      <a:endParaRPr lang="en-US" sz="2200" dirty="0">
                        <a:latin typeface="Helvetica" charset="0"/>
                        <a:ea typeface="Helvetica" charset="0"/>
                        <a:cs typeface="Helvetica" charset="0"/>
                      </a:endParaRPr>
                    </a:p>
                  </a:txBody>
                  <a:tcPr/>
                </a:tc>
                <a:tc>
                  <a:txBody>
                    <a:bodyPr/>
                    <a:lstStyle/>
                    <a:p>
                      <a:r>
                        <a:rPr lang="en-US" sz="2200" dirty="0">
                          <a:solidFill>
                            <a:srgbClr val="C00000"/>
                          </a:solidFill>
                          <a:latin typeface="Helvetica" charset="0"/>
                          <a:ea typeface="Helvetica" charset="0"/>
                          <a:cs typeface="Helvetica" charset="0"/>
                        </a:rPr>
                        <a:t>Focused on quantity</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aseline="0" dirty="0">
                          <a:latin typeface="Helvetica" charset="0"/>
                          <a:ea typeface="Helvetica" charset="0"/>
                          <a:cs typeface="Helvetica" charset="0"/>
                        </a:rPr>
                        <a:t>Focus on quality </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1040085">
                <a:tc>
                  <a:txBody>
                    <a:bodyPr/>
                    <a:lstStyle/>
                    <a:p>
                      <a:r>
                        <a:rPr lang="en-US" sz="2200" b="1" dirty="0">
                          <a:latin typeface="Helvetica" charset="0"/>
                          <a:ea typeface="Helvetica" charset="0"/>
                          <a:cs typeface="Helvetica" charset="0"/>
                        </a:rPr>
                        <a:t>Weight per Objective/Indicator</a:t>
                      </a: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rgbClr val="C00000"/>
                          </a:solidFill>
                          <a:latin typeface="Helvetica" charset="0"/>
                          <a:ea typeface="Helvetica" charset="0"/>
                          <a:cs typeface="Helvetica" charset="0"/>
                        </a:rPr>
                        <a:t>Teacher could assign</a:t>
                      </a:r>
                      <a:r>
                        <a:rPr lang="en-US" sz="2200" baseline="0" dirty="0">
                          <a:solidFill>
                            <a:srgbClr val="C00000"/>
                          </a:solidFill>
                          <a:latin typeface="Helvetica" charset="0"/>
                          <a:ea typeface="Helvetica" charset="0"/>
                          <a:cs typeface="Helvetica" charset="0"/>
                        </a:rPr>
                        <a:t> more weight to one indicator over another</a:t>
                      </a:r>
                      <a:endParaRPr lang="en-US" sz="2200" dirty="0">
                        <a:solidFill>
                          <a:srgbClr val="C00000"/>
                        </a:solidFill>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latin typeface="Helvetica" charset="0"/>
                          <a:ea typeface="Helvetica" charset="0"/>
                          <a:cs typeface="Helvetica" charset="0"/>
                        </a:rPr>
                        <a:t>Each</a:t>
                      </a:r>
                      <a:r>
                        <a:rPr lang="en-US" sz="2200" baseline="0" dirty="0">
                          <a:latin typeface="Helvetica" charset="0"/>
                          <a:ea typeface="Helvetica" charset="0"/>
                          <a:cs typeface="Helvetica" charset="0"/>
                        </a:rPr>
                        <a:t> objective/indicator has the same weight</a:t>
                      </a:r>
                      <a:endParaRPr lang="en-US" sz="2200"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722281">
                <a:tc>
                  <a:txBody>
                    <a:bodyPr/>
                    <a:lstStyle/>
                    <a:p>
                      <a:r>
                        <a:rPr lang="en-US" sz="2200" b="1" dirty="0">
                          <a:latin typeface="Helvetica" charset="0"/>
                          <a:ea typeface="Helvetica" charset="0"/>
                          <a:cs typeface="Helvetica" charset="0"/>
                        </a:rPr>
                        <a:t>Associated</a:t>
                      </a:r>
                      <a:r>
                        <a:rPr lang="en-US" sz="2200" b="1" baseline="0" dirty="0">
                          <a:latin typeface="Helvetica" charset="0"/>
                          <a:ea typeface="Helvetica" charset="0"/>
                          <a:cs typeface="Helvetica" charset="0"/>
                        </a:rPr>
                        <a:t> Tools</a:t>
                      </a:r>
                      <a:endParaRPr lang="en-US" sz="2200" b="1"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rgbClr val="C00000"/>
                          </a:solidFill>
                          <a:latin typeface="Helvetica" charset="0"/>
                          <a:ea typeface="Helvetica" charset="0"/>
                          <a:cs typeface="Helvetica" charset="0"/>
                        </a:rPr>
                        <a:t>Teachers used varied forms for</a:t>
                      </a:r>
                      <a:r>
                        <a:rPr lang="en-US" sz="2200" baseline="0" dirty="0">
                          <a:solidFill>
                            <a:srgbClr val="C00000"/>
                          </a:solidFill>
                          <a:latin typeface="Helvetica" charset="0"/>
                          <a:ea typeface="Helvetica" charset="0"/>
                          <a:cs typeface="Helvetica" charset="0"/>
                        </a:rPr>
                        <a:t> classroom observation</a:t>
                      </a:r>
                      <a:endParaRPr lang="en-US" sz="2200" dirty="0">
                        <a:solidFill>
                          <a:srgbClr val="C00000"/>
                        </a:solidFill>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latin typeface="Helvetica" charset="0"/>
                          <a:ea typeface="Helvetica" charset="0"/>
                          <a:cs typeface="Helvetica" charset="0"/>
                        </a:rPr>
                        <a:t>Indicators</a:t>
                      </a:r>
                      <a:r>
                        <a:rPr lang="en-US" sz="2200" baseline="0" dirty="0">
                          <a:latin typeface="Helvetica" charset="0"/>
                          <a:ea typeface="Helvetica" charset="0"/>
                          <a:cs typeface="Helvetica" charset="0"/>
                        </a:rPr>
                        <a:t> of </a:t>
                      </a:r>
                      <a:r>
                        <a:rPr lang="en-US" sz="2200" dirty="0">
                          <a:latin typeface="Helvetica" charset="0"/>
                          <a:ea typeface="Helvetica" charset="0"/>
                          <a:cs typeface="Helvetica" charset="0"/>
                        </a:rPr>
                        <a:t>SAT and COT are aligned with the</a:t>
                      </a:r>
                      <a:r>
                        <a:rPr lang="en-US" sz="2200" baseline="0" dirty="0">
                          <a:latin typeface="Helvetica" charset="0"/>
                          <a:ea typeface="Helvetica" charset="0"/>
                          <a:cs typeface="Helvetica" charset="0"/>
                        </a:rPr>
                        <a:t> RPMS Tools</a:t>
                      </a:r>
                      <a:endParaRPr lang="en-US" sz="2200" dirty="0">
                        <a:latin typeface="Helvetica" charset="0"/>
                        <a:ea typeface="Helvetica" charset="0"/>
                        <a:cs typeface="Helvetica" charset="0"/>
                      </a:endParaRPr>
                    </a:p>
                  </a:txBody>
                  <a:tcPr marL="91416" marR="914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5" name="TextBox 4"/>
          <p:cNvSpPr txBox="1"/>
          <p:nvPr/>
        </p:nvSpPr>
        <p:spPr>
          <a:xfrm>
            <a:off x="314245" y="128586"/>
            <a:ext cx="8898794" cy="523220"/>
          </a:xfrm>
          <a:prstGeom prst="rect">
            <a:avLst/>
          </a:prstGeom>
          <a:noFill/>
        </p:spPr>
        <p:txBody>
          <a:bodyPr wrap="square" rtlCol="0">
            <a:spAutoFit/>
          </a:bodyPr>
          <a:lstStyle/>
          <a:p>
            <a:r>
              <a:rPr lang="en-US" sz="2800" b="1" dirty="0">
                <a:solidFill>
                  <a:schemeClr val="bg1"/>
                </a:solidFill>
                <a:latin typeface="Helvetica" charset="0"/>
                <a:ea typeface="Helvetica" charset="0"/>
                <a:cs typeface="Helvetica" charset="0"/>
              </a:rPr>
              <a:t>Comparison of RPMS and PPST-based RPMS</a:t>
            </a:r>
          </a:p>
        </p:txBody>
      </p:sp>
    </p:spTree>
    <p:extLst>
      <p:ext uri="{BB962C8B-B14F-4D97-AF65-F5344CB8AC3E}">
        <p14:creationId xmlns:p14="http://schemas.microsoft.com/office/powerpoint/2010/main" val="3286903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extLst>
              <p:ext uri="{D42A27DB-BD31-4B8C-83A1-F6EECF244321}">
                <p14:modId xmlns:p14="http://schemas.microsoft.com/office/powerpoint/2010/main" val="1274299072"/>
              </p:ext>
            </p:extLst>
          </p:nvPr>
        </p:nvGraphicFramePr>
        <p:xfrm>
          <a:off x="314242" y="914400"/>
          <a:ext cx="11647569" cy="4836394"/>
        </p:xfrm>
        <a:graphic>
          <a:graphicData uri="http://schemas.openxmlformats.org/drawingml/2006/table">
            <a:tbl>
              <a:tblPr firstRow="1" firstCol="1" bandRow="1">
                <a:tableStyleId>{5940675A-B579-460E-94D1-54222C63F5DA}</a:tableStyleId>
              </a:tblPr>
              <a:tblGrid>
                <a:gridCol w="1790004">
                  <a:extLst>
                    <a:ext uri="{9D8B030D-6E8A-4147-A177-3AD203B41FA5}">
                      <a16:colId xmlns:a16="http://schemas.microsoft.com/office/drawing/2014/main" xmlns="" val="20000"/>
                    </a:ext>
                  </a:extLst>
                </a:gridCol>
                <a:gridCol w="1198535">
                  <a:extLst>
                    <a:ext uri="{9D8B030D-6E8A-4147-A177-3AD203B41FA5}">
                      <a16:colId xmlns:a16="http://schemas.microsoft.com/office/drawing/2014/main" xmlns="" val="20001"/>
                    </a:ext>
                  </a:extLst>
                </a:gridCol>
                <a:gridCol w="1894460">
                  <a:extLst>
                    <a:ext uri="{9D8B030D-6E8A-4147-A177-3AD203B41FA5}">
                      <a16:colId xmlns:a16="http://schemas.microsoft.com/office/drawing/2014/main" xmlns="" val="20002"/>
                    </a:ext>
                  </a:extLst>
                </a:gridCol>
                <a:gridCol w="1920234">
                  <a:extLst>
                    <a:ext uri="{9D8B030D-6E8A-4147-A177-3AD203B41FA5}">
                      <a16:colId xmlns:a16="http://schemas.microsoft.com/office/drawing/2014/main" xmlns="" val="20003"/>
                    </a:ext>
                  </a:extLst>
                </a:gridCol>
                <a:gridCol w="1739810">
                  <a:extLst>
                    <a:ext uri="{9D8B030D-6E8A-4147-A177-3AD203B41FA5}">
                      <a16:colId xmlns:a16="http://schemas.microsoft.com/office/drawing/2014/main" xmlns="" val="20004"/>
                    </a:ext>
                  </a:extLst>
                </a:gridCol>
                <a:gridCol w="1701147">
                  <a:extLst>
                    <a:ext uri="{9D8B030D-6E8A-4147-A177-3AD203B41FA5}">
                      <a16:colId xmlns:a16="http://schemas.microsoft.com/office/drawing/2014/main" xmlns="" val="20005"/>
                    </a:ext>
                  </a:extLst>
                </a:gridCol>
                <a:gridCol w="1403379">
                  <a:extLst>
                    <a:ext uri="{9D8B030D-6E8A-4147-A177-3AD203B41FA5}">
                      <a16:colId xmlns:a16="http://schemas.microsoft.com/office/drawing/2014/main" xmlns="" val="20006"/>
                    </a:ext>
                  </a:extLst>
                </a:gridCol>
              </a:tblGrid>
              <a:tr h="420593">
                <a:tc gridSpan="7">
                  <a:txBody>
                    <a:bodyPr/>
                    <a:lstStyle/>
                    <a:p>
                      <a:pPr marL="0" marR="0" algn="ctr">
                        <a:lnSpc>
                          <a:spcPct val="107000"/>
                        </a:lnSpc>
                        <a:spcBef>
                          <a:spcPts val="0"/>
                        </a:spcBef>
                        <a:spcAft>
                          <a:spcPts val="800"/>
                        </a:spcAft>
                      </a:pPr>
                      <a:r>
                        <a:rPr lang="en-US" sz="1400" b="1" dirty="0">
                          <a:effectLst/>
                          <a:latin typeface="Helvetica" panose="020B0604020202020204" pitchFamily="34" charset="0"/>
                          <a:ea typeface="Cambria" panose="02040503050406030204" pitchFamily="18" charset="0"/>
                          <a:cs typeface="Helvetica" panose="020B0604020202020204" pitchFamily="34" charset="0"/>
                        </a:rPr>
                        <a:t>RPMS 2015</a:t>
                      </a:r>
                    </a:p>
                  </a:txBody>
                  <a:tcPr marL="65114" marR="65114" marT="0" marB="0" anchor="ctr">
                    <a:solidFill>
                      <a:schemeClr val="accent2">
                        <a:lumMod val="40000"/>
                        <a:lumOff val="60000"/>
                      </a:schemeClr>
                    </a:solidFill>
                  </a:tcPr>
                </a:tc>
                <a:tc hMerge="1">
                  <a:txBody>
                    <a:bodyPr/>
                    <a:lstStyle/>
                    <a:p>
                      <a:pPr marL="0" marR="0" algn="ctr">
                        <a:lnSpc>
                          <a:spcPct val="107000"/>
                        </a:lnSpc>
                        <a:spcBef>
                          <a:spcPts val="0"/>
                        </a:spcBef>
                        <a:spcAft>
                          <a:spcPts val="800"/>
                        </a:spcAft>
                      </a:pPr>
                      <a:endParaRPr lang="en-US" sz="1400" b="1" dirty="0">
                        <a:effectLst/>
                        <a:latin typeface="Helvetica" panose="020B0604020202020204" pitchFamily="34" charset="0"/>
                        <a:ea typeface="Cambria" panose="02040503050406030204" pitchFamily="18" charset="0"/>
                        <a:cs typeface="Helvetica" panose="020B0604020202020204" pitchFamily="34" charset="0"/>
                      </a:endParaRPr>
                    </a:p>
                  </a:txBody>
                  <a:tcPr marL="65130" marR="65130" marT="0" marB="0" anchor="ctr">
                    <a:solidFill>
                      <a:schemeClr val="accent2">
                        <a:lumMod val="40000"/>
                        <a:lumOff val="60000"/>
                      </a:schemeClr>
                    </a:solidFill>
                  </a:tcPr>
                </a:tc>
                <a:tc hMerge="1">
                  <a:txBody>
                    <a:bodyPr/>
                    <a:lstStyle/>
                    <a:p>
                      <a:pPr marL="0" marR="0" algn="ctr">
                        <a:lnSpc>
                          <a:spcPct val="107000"/>
                        </a:lnSpc>
                        <a:spcBef>
                          <a:spcPts val="0"/>
                        </a:spcBef>
                        <a:spcAft>
                          <a:spcPts val="800"/>
                        </a:spcAft>
                      </a:pPr>
                      <a:endParaRPr lang="en-US" sz="1400" b="1" dirty="0">
                        <a:effectLst/>
                        <a:latin typeface="Helvetica" panose="020B0604020202020204" pitchFamily="34" charset="0"/>
                        <a:ea typeface="Cambria" panose="02040503050406030204" pitchFamily="18" charset="0"/>
                        <a:cs typeface="Helvetica" panose="020B0604020202020204" pitchFamily="34" charset="0"/>
                      </a:endParaRPr>
                    </a:p>
                  </a:txBody>
                  <a:tcPr marL="65130" marR="65130" marT="0" marB="0" anchor="ctr">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48332">
                <a:tc rowSpan="2">
                  <a:txBody>
                    <a:bodyPr/>
                    <a:lstStyle/>
                    <a:p>
                      <a:pPr marL="0" marR="0" algn="ctr">
                        <a:lnSpc>
                          <a:spcPct val="107000"/>
                        </a:lnSpc>
                        <a:spcBef>
                          <a:spcPts val="0"/>
                        </a:spcBef>
                        <a:spcAft>
                          <a:spcPts val="800"/>
                        </a:spcAft>
                      </a:pPr>
                      <a:r>
                        <a:rPr lang="en-US" sz="1400" b="1" dirty="0">
                          <a:effectLst/>
                          <a:latin typeface="Helvetica" charset="0"/>
                          <a:ea typeface="Helvetica" charset="0"/>
                          <a:cs typeface="Helvetica" charset="0"/>
                        </a:rPr>
                        <a:t>Objectives</a:t>
                      </a:r>
                    </a:p>
                  </a:txBody>
                  <a:tcPr marL="65114" marR="65114" marT="0" marB="0" anchor="ctr">
                    <a:solidFill>
                      <a:schemeClr val="accent2">
                        <a:lumMod val="40000"/>
                        <a:lumOff val="60000"/>
                      </a:schemeClr>
                    </a:solidFill>
                  </a:tcPr>
                </a:tc>
                <a:tc rowSpan="2">
                  <a:txBody>
                    <a:bodyPr/>
                    <a:lstStyle/>
                    <a:p>
                      <a:pPr marL="0" marR="0" algn="ctr">
                        <a:lnSpc>
                          <a:spcPct val="107000"/>
                        </a:lnSpc>
                        <a:spcBef>
                          <a:spcPts val="0"/>
                        </a:spcBef>
                        <a:spcAft>
                          <a:spcPts val="800"/>
                        </a:spcAft>
                      </a:pPr>
                      <a:endParaRPr lang="en-US" sz="1400" b="1" dirty="0">
                        <a:effectLst/>
                        <a:latin typeface="Helvetica" panose="020B0604020202020204" pitchFamily="34" charset="0"/>
                        <a:ea typeface="Cambria" panose="02040503050406030204" pitchFamily="18" charset="0"/>
                        <a:cs typeface="Helvetica" panose="020B0604020202020204" pitchFamily="34" charset="0"/>
                      </a:endParaRPr>
                    </a:p>
                  </a:txBody>
                  <a:tcPr marL="65114" marR="65114" marT="0" marB="0" anchor="ctr">
                    <a:solidFill>
                      <a:schemeClr val="accent2">
                        <a:lumMod val="40000"/>
                        <a:lumOff val="60000"/>
                      </a:schemeClr>
                    </a:solidFill>
                  </a:tcPr>
                </a:tc>
                <a:tc gridSpan="5">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US" sz="1400" b="1" dirty="0">
                          <a:effectLst/>
                          <a:latin typeface="Helvetica" charset="0"/>
                          <a:ea typeface="Helvetica" charset="0"/>
                          <a:cs typeface="Helvetica" charset="0"/>
                        </a:rPr>
                        <a:t>Performance Indicators</a:t>
                      </a:r>
                    </a:p>
                  </a:txBody>
                  <a:tcPr marL="65114" marR="65114" marT="0" marB="0" anchor="ctr">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1"/>
                  </a:ext>
                </a:extLst>
              </a:tr>
              <a:tr h="806109">
                <a:tc vMerge="1">
                  <a:txBody>
                    <a:bodyPr/>
                    <a:lstStyle/>
                    <a:p>
                      <a:endParaRPr lang="en-US" dirty="0"/>
                    </a:p>
                  </a:txBody>
                  <a:tcPr>
                    <a:solidFill>
                      <a:schemeClr val="accent2">
                        <a:lumMod val="40000"/>
                        <a:lumOff val="60000"/>
                      </a:schemeClr>
                    </a:solidFill>
                  </a:tcPr>
                </a:tc>
                <a:tc vMerge="1">
                  <a:txBody>
                    <a:bodyPr/>
                    <a:lstStyle/>
                    <a:p>
                      <a:pPr marL="0" marR="0" algn="ctr">
                        <a:lnSpc>
                          <a:spcPct val="100000"/>
                        </a:lnSpc>
                        <a:spcBef>
                          <a:spcPts val="0"/>
                        </a:spcBef>
                        <a:spcAft>
                          <a:spcPts val="0"/>
                        </a:spcAft>
                      </a:pPr>
                      <a:endParaRPr lang="en-US" sz="1400" b="1" dirty="0">
                        <a:effectLst/>
                        <a:latin typeface="Helvetica" charset="0"/>
                        <a:ea typeface="Helvetica" charset="0"/>
                        <a:cs typeface="Helvetica" charset="0"/>
                      </a:endParaRPr>
                    </a:p>
                  </a:txBody>
                  <a:tcPr marL="65130" marR="65130" marT="0" marB="0" anchor="ctr">
                    <a:solidFill>
                      <a:schemeClr val="accent2">
                        <a:lumMod val="40000"/>
                        <a:lumOff val="60000"/>
                      </a:schemeClr>
                    </a:solidFill>
                  </a:tcPr>
                </a:tc>
                <a:tc>
                  <a:txBody>
                    <a:bodyPr/>
                    <a:lstStyle/>
                    <a:p>
                      <a:pPr marL="0" marR="0" algn="ctr">
                        <a:lnSpc>
                          <a:spcPct val="100000"/>
                        </a:lnSpc>
                        <a:spcBef>
                          <a:spcPts val="0"/>
                        </a:spcBef>
                        <a:spcAft>
                          <a:spcPts val="800"/>
                        </a:spcAft>
                      </a:pPr>
                      <a:r>
                        <a:rPr lang="en-US" sz="1400" b="1" dirty="0">
                          <a:effectLst/>
                          <a:latin typeface="Helvetica" charset="0"/>
                          <a:ea typeface="Helvetica" charset="0"/>
                          <a:cs typeface="Helvetica" charset="0"/>
                        </a:rPr>
                        <a:t>Outstanding</a:t>
                      </a:r>
                    </a:p>
                    <a:p>
                      <a:pPr marL="0" marR="0" algn="ctr">
                        <a:lnSpc>
                          <a:spcPct val="100000"/>
                        </a:lnSpc>
                        <a:spcBef>
                          <a:spcPts val="0"/>
                        </a:spcBef>
                        <a:spcAft>
                          <a:spcPts val="0"/>
                        </a:spcAft>
                      </a:pPr>
                      <a:r>
                        <a:rPr lang="en-US" sz="1400" b="1" dirty="0">
                          <a:effectLst/>
                          <a:latin typeface="Helvetica" charset="0"/>
                          <a:ea typeface="Helvetica" charset="0"/>
                          <a:cs typeface="Helvetica" charset="0"/>
                        </a:rPr>
                        <a:t>(5)</a:t>
                      </a:r>
                    </a:p>
                  </a:txBody>
                  <a:tcPr marL="65114" marR="65114" marT="0" marB="0" anchor="ctr">
                    <a:solidFill>
                      <a:schemeClr val="accent2">
                        <a:lumMod val="40000"/>
                        <a:lumOff val="60000"/>
                      </a:schemeClr>
                    </a:solidFill>
                  </a:tcPr>
                </a:tc>
                <a:tc>
                  <a:txBody>
                    <a:bodyPr/>
                    <a:lstStyle/>
                    <a:p>
                      <a:pPr marL="0" marR="0" algn="ctr">
                        <a:lnSpc>
                          <a:spcPct val="100000"/>
                        </a:lnSpc>
                        <a:spcBef>
                          <a:spcPts val="0"/>
                        </a:spcBef>
                        <a:spcAft>
                          <a:spcPts val="800"/>
                        </a:spcAft>
                      </a:pPr>
                      <a:r>
                        <a:rPr lang="en-US" sz="1400" b="1" dirty="0">
                          <a:effectLst/>
                          <a:latin typeface="Helvetica" charset="0"/>
                          <a:ea typeface="Helvetica" charset="0"/>
                          <a:cs typeface="Helvetica" charset="0"/>
                        </a:rPr>
                        <a:t>Very Satisfactory</a:t>
                      </a:r>
                    </a:p>
                    <a:p>
                      <a:pPr marL="0" marR="0" algn="ctr">
                        <a:lnSpc>
                          <a:spcPct val="100000"/>
                        </a:lnSpc>
                        <a:spcBef>
                          <a:spcPts val="0"/>
                        </a:spcBef>
                        <a:spcAft>
                          <a:spcPts val="800"/>
                        </a:spcAft>
                      </a:pPr>
                      <a:r>
                        <a:rPr lang="en-US" sz="1400" b="1" dirty="0">
                          <a:effectLst/>
                          <a:latin typeface="Helvetica" charset="0"/>
                          <a:ea typeface="Helvetica" charset="0"/>
                          <a:cs typeface="Helvetica" charset="0"/>
                        </a:rPr>
                        <a:t>(4)</a:t>
                      </a:r>
                    </a:p>
                  </a:txBody>
                  <a:tcPr marL="65114" marR="65114" marT="0" marB="0" anchor="ctr">
                    <a:solidFill>
                      <a:schemeClr val="accent2">
                        <a:lumMod val="40000"/>
                        <a:lumOff val="60000"/>
                      </a:schemeClr>
                    </a:solidFill>
                  </a:tcPr>
                </a:tc>
                <a:tc>
                  <a:txBody>
                    <a:bodyPr/>
                    <a:lstStyle/>
                    <a:p>
                      <a:pPr marL="0" marR="0" algn="ctr">
                        <a:lnSpc>
                          <a:spcPct val="100000"/>
                        </a:lnSpc>
                        <a:spcBef>
                          <a:spcPts val="0"/>
                        </a:spcBef>
                        <a:spcAft>
                          <a:spcPts val="800"/>
                        </a:spcAft>
                      </a:pPr>
                      <a:r>
                        <a:rPr lang="en-US" sz="1400" b="1" dirty="0">
                          <a:effectLst/>
                          <a:latin typeface="Helvetica" charset="0"/>
                          <a:ea typeface="Helvetica" charset="0"/>
                          <a:cs typeface="Helvetica" charset="0"/>
                        </a:rPr>
                        <a:t>Satisfactory</a:t>
                      </a:r>
                    </a:p>
                    <a:p>
                      <a:pPr marL="0" marR="0" algn="ctr">
                        <a:lnSpc>
                          <a:spcPct val="100000"/>
                        </a:lnSpc>
                        <a:spcBef>
                          <a:spcPts val="0"/>
                        </a:spcBef>
                        <a:spcAft>
                          <a:spcPts val="800"/>
                        </a:spcAft>
                      </a:pPr>
                      <a:r>
                        <a:rPr lang="en-US" sz="1400" b="1" dirty="0">
                          <a:effectLst/>
                          <a:latin typeface="Helvetica" charset="0"/>
                          <a:ea typeface="Helvetica" charset="0"/>
                          <a:cs typeface="Helvetica" charset="0"/>
                        </a:rPr>
                        <a:t>(3)</a:t>
                      </a:r>
                    </a:p>
                  </a:txBody>
                  <a:tcPr marL="65114" marR="65114" marT="0" marB="0" anchor="ctr">
                    <a:solidFill>
                      <a:schemeClr val="accent2">
                        <a:lumMod val="40000"/>
                        <a:lumOff val="60000"/>
                      </a:schemeClr>
                    </a:solidFill>
                  </a:tcPr>
                </a:tc>
                <a:tc>
                  <a:txBody>
                    <a:bodyPr/>
                    <a:lstStyle/>
                    <a:p>
                      <a:pPr marL="0" marR="0" algn="ctr">
                        <a:lnSpc>
                          <a:spcPct val="100000"/>
                        </a:lnSpc>
                        <a:spcBef>
                          <a:spcPts val="0"/>
                        </a:spcBef>
                        <a:spcAft>
                          <a:spcPts val="800"/>
                        </a:spcAft>
                      </a:pPr>
                      <a:r>
                        <a:rPr lang="en-US" sz="1400" b="1" dirty="0">
                          <a:effectLst/>
                          <a:latin typeface="Helvetica" charset="0"/>
                          <a:ea typeface="Helvetica" charset="0"/>
                          <a:cs typeface="Helvetica" charset="0"/>
                        </a:rPr>
                        <a:t>Unsatisfactory</a:t>
                      </a:r>
                    </a:p>
                    <a:p>
                      <a:pPr marL="0" marR="0" algn="ctr">
                        <a:lnSpc>
                          <a:spcPct val="100000"/>
                        </a:lnSpc>
                        <a:spcBef>
                          <a:spcPts val="0"/>
                        </a:spcBef>
                        <a:spcAft>
                          <a:spcPts val="800"/>
                        </a:spcAft>
                      </a:pPr>
                      <a:r>
                        <a:rPr lang="en-US" sz="1400" b="1" dirty="0">
                          <a:effectLst/>
                          <a:latin typeface="Helvetica" charset="0"/>
                          <a:ea typeface="Helvetica" charset="0"/>
                          <a:cs typeface="Helvetica" charset="0"/>
                        </a:rPr>
                        <a:t>(2)</a:t>
                      </a:r>
                    </a:p>
                  </a:txBody>
                  <a:tcPr marL="65114" marR="65114" marT="0" marB="0" anchor="ctr">
                    <a:solidFill>
                      <a:schemeClr val="accent2">
                        <a:lumMod val="40000"/>
                        <a:lumOff val="60000"/>
                      </a:schemeClr>
                    </a:solidFill>
                  </a:tcPr>
                </a:tc>
                <a:tc>
                  <a:txBody>
                    <a:bodyPr/>
                    <a:lstStyle/>
                    <a:p>
                      <a:pPr marL="0" marR="0" algn="ctr">
                        <a:lnSpc>
                          <a:spcPct val="100000"/>
                        </a:lnSpc>
                        <a:spcBef>
                          <a:spcPts val="0"/>
                        </a:spcBef>
                        <a:spcAft>
                          <a:spcPts val="800"/>
                        </a:spcAft>
                      </a:pPr>
                      <a:r>
                        <a:rPr lang="en-US" sz="1400" b="1" dirty="0">
                          <a:effectLst/>
                          <a:latin typeface="Helvetica" charset="0"/>
                          <a:ea typeface="Helvetica" charset="0"/>
                          <a:cs typeface="Helvetica" charset="0"/>
                        </a:rPr>
                        <a:t>Poor</a:t>
                      </a:r>
                    </a:p>
                    <a:p>
                      <a:pPr marL="0" marR="0" algn="ctr">
                        <a:lnSpc>
                          <a:spcPct val="100000"/>
                        </a:lnSpc>
                        <a:spcBef>
                          <a:spcPts val="0"/>
                        </a:spcBef>
                        <a:spcAft>
                          <a:spcPts val="800"/>
                        </a:spcAft>
                      </a:pPr>
                      <a:r>
                        <a:rPr lang="en-US" sz="1400" b="1" dirty="0">
                          <a:effectLst/>
                          <a:latin typeface="Helvetica" charset="0"/>
                          <a:ea typeface="Helvetica" charset="0"/>
                          <a:cs typeface="Helvetica" charset="0"/>
                        </a:rPr>
                        <a:t>(1)</a:t>
                      </a:r>
                    </a:p>
                  </a:txBody>
                  <a:tcPr marL="65114" marR="65114" marT="0" marB="0" anchor="ctr">
                    <a:solidFill>
                      <a:schemeClr val="accent2">
                        <a:lumMod val="40000"/>
                        <a:lumOff val="60000"/>
                      </a:schemeClr>
                    </a:solidFill>
                  </a:tcPr>
                </a:tc>
                <a:extLst>
                  <a:ext uri="{0D108BD9-81ED-4DB2-BD59-A6C34878D82A}">
                    <a16:rowId xmlns:a16="http://schemas.microsoft.com/office/drawing/2014/main" xmlns="" val="10002"/>
                  </a:ext>
                </a:extLst>
              </a:tr>
              <a:tr h="2989769">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Developed daily lesson plans/learning logs and instructional materials to adapt the curriculum to the needs of the learners</a:t>
                      </a:r>
                    </a:p>
                  </a:txBody>
                  <a:tcPr marL="65114" marR="65114" marT="0" marB="0"/>
                </a:tc>
                <a:tc>
                  <a:txBody>
                    <a:bodyPr/>
                    <a:lstStyle/>
                    <a:p>
                      <a:pPr marL="0" marR="0" algn="ctr">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QET</a:t>
                      </a:r>
                    </a:p>
                  </a:txBody>
                  <a:tcPr marL="65114" marR="65114" marT="0" marB="0"/>
                </a:tc>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Prepared </a:t>
                      </a:r>
                      <a:r>
                        <a:rPr lang="en-US" sz="2000" dirty="0">
                          <a:solidFill>
                            <a:srgbClr val="FF0000"/>
                          </a:solidFill>
                          <a:effectLst/>
                          <a:latin typeface="Helvetica" charset="0"/>
                          <a:ea typeface="Helvetica" charset="0"/>
                          <a:cs typeface="Helvetica" charset="0"/>
                        </a:rPr>
                        <a:t>260 or more lesson plans </a:t>
                      </a:r>
                      <a:r>
                        <a:rPr lang="en-US" sz="2000" b="1" dirty="0">
                          <a:solidFill>
                            <a:schemeClr val="tx2"/>
                          </a:solidFill>
                          <a:effectLst/>
                          <a:latin typeface="Helvetica" charset="0"/>
                          <a:ea typeface="Helvetica" charset="0"/>
                          <a:cs typeface="Helvetica" charset="0"/>
                        </a:rPr>
                        <a:t>with</a:t>
                      </a:r>
                      <a:r>
                        <a:rPr lang="en-US" sz="2000" dirty="0">
                          <a:solidFill>
                            <a:schemeClr val="tx2"/>
                          </a:solidFill>
                          <a:effectLst/>
                          <a:latin typeface="Helvetica" charset="0"/>
                          <a:ea typeface="Helvetica" charset="0"/>
                          <a:cs typeface="Helvetica" charset="0"/>
                        </a:rPr>
                        <a:t> appropriate instructional materials</a:t>
                      </a:r>
                    </a:p>
                  </a:txBody>
                  <a:tcPr marL="65114" marR="65114" marT="0" marB="0"/>
                </a:tc>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Prepared </a:t>
                      </a:r>
                      <a:r>
                        <a:rPr lang="en-US" sz="2000" dirty="0">
                          <a:solidFill>
                            <a:srgbClr val="FF0000"/>
                          </a:solidFill>
                          <a:effectLst/>
                          <a:latin typeface="Helvetica" charset="0"/>
                          <a:ea typeface="Helvetica" charset="0"/>
                          <a:cs typeface="Helvetica" charset="0"/>
                        </a:rPr>
                        <a:t>172 to 259 </a:t>
                      </a:r>
                      <a:r>
                        <a:rPr lang="en-US" sz="2000" dirty="0">
                          <a:solidFill>
                            <a:schemeClr val="tx2"/>
                          </a:solidFill>
                          <a:effectLst/>
                          <a:latin typeface="Helvetica" charset="0"/>
                          <a:ea typeface="Helvetica" charset="0"/>
                          <a:cs typeface="Helvetica" charset="0"/>
                        </a:rPr>
                        <a:t>lesson plans with appropriate instructional materials</a:t>
                      </a:r>
                    </a:p>
                  </a:txBody>
                  <a:tcPr marL="65114" marR="65114" marT="0" marB="0"/>
                </a:tc>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Prepared 1</a:t>
                      </a:r>
                      <a:r>
                        <a:rPr lang="en-US" sz="2000" dirty="0">
                          <a:solidFill>
                            <a:srgbClr val="FF0000"/>
                          </a:solidFill>
                          <a:effectLst/>
                          <a:latin typeface="Helvetica" charset="0"/>
                          <a:ea typeface="Helvetica" charset="0"/>
                          <a:cs typeface="Helvetica" charset="0"/>
                        </a:rPr>
                        <a:t>50 to 171</a:t>
                      </a:r>
                      <a:r>
                        <a:rPr lang="en-US" sz="2000" dirty="0">
                          <a:solidFill>
                            <a:schemeClr val="tx2"/>
                          </a:solidFill>
                          <a:effectLst/>
                          <a:latin typeface="Helvetica" charset="0"/>
                          <a:ea typeface="Helvetica" charset="0"/>
                          <a:cs typeface="Helvetica" charset="0"/>
                        </a:rPr>
                        <a:t> lesson plans with appropriate instructional materials</a:t>
                      </a:r>
                    </a:p>
                  </a:txBody>
                  <a:tcPr marL="65114" marR="65114" marT="0" marB="0"/>
                </a:tc>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Prepared </a:t>
                      </a:r>
                      <a:r>
                        <a:rPr lang="en-US" sz="2000" dirty="0">
                          <a:solidFill>
                            <a:srgbClr val="FF0000"/>
                          </a:solidFill>
                          <a:effectLst/>
                          <a:latin typeface="Helvetica" charset="0"/>
                          <a:ea typeface="Helvetica" charset="0"/>
                          <a:cs typeface="Helvetica" charset="0"/>
                        </a:rPr>
                        <a:t>101 to 149 </a:t>
                      </a:r>
                      <a:r>
                        <a:rPr lang="en-US" sz="2000" dirty="0">
                          <a:solidFill>
                            <a:schemeClr val="tx2"/>
                          </a:solidFill>
                          <a:effectLst/>
                          <a:latin typeface="Helvetica" charset="0"/>
                          <a:ea typeface="Helvetica" charset="0"/>
                          <a:cs typeface="Helvetica" charset="0"/>
                        </a:rPr>
                        <a:t>lesson plans and no instructional materials</a:t>
                      </a:r>
                    </a:p>
                  </a:txBody>
                  <a:tcPr marL="65114" marR="65114" marT="0" marB="0"/>
                </a:tc>
                <a:tc>
                  <a:txBody>
                    <a:bodyPr/>
                    <a:lstStyle/>
                    <a:p>
                      <a:pPr marL="0" marR="0">
                        <a:lnSpc>
                          <a:spcPct val="107000"/>
                        </a:lnSpc>
                        <a:spcBef>
                          <a:spcPts val="0"/>
                        </a:spcBef>
                        <a:spcAft>
                          <a:spcPts val="800"/>
                        </a:spcAft>
                      </a:pPr>
                      <a:r>
                        <a:rPr lang="en-US" sz="2000" dirty="0">
                          <a:solidFill>
                            <a:schemeClr val="tx2"/>
                          </a:solidFill>
                          <a:effectLst/>
                          <a:latin typeface="Helvetica" charset="0"/>
                          <a:ea typeface="Helvetica" charset="0"/>
                          <a:cs typeface="Helvetica" charset="0"/>
                        </a:rPr>
                        <a:t>Prepared </a:t>
                      </a:r>
                      <a:r>
                        <a:rPr lang="en-US" sz="2000" dirty="0">
                          <a:solidFill>
                            <a:srgbClr val="FF0000"/>
                          </a:solidFill>
                          <a:effectLst/>
                          <a:latin typeface="Helvetica" charset="0"/>
                          <a:ea typeface="Helvetica" charset="0"/>
                          <a:cs typeface="Helvetica" charset="0"/>
                        </a:rPr>
                        <a:t>100 or less </a:t>
                      </a:r>
                      <a:r>
                        <a:rPr lang="en-US" sz="2000" dirty="0">
                          <a:solidFill>
                            <a:schemeClr val="tx2"/>
                          </a:solidFill>
                          <a:effectLst/>
                          <a:latin typeface="Helvetica" charset="0"/>
                          <a:ea typeface="Helvetica" charset="0"/>
                          <a:cs typeface="Helvetica" charset="0"/>
                        </a:rPr>
                        <a:t>lesson plans and no instructional materials</a:t>
                      </a:r>
                    </a:p>
                  </a:txBody>
                  <a:tcPr marL="65114" marR="65114" marT="0" marB="0"/>
                </a:tc>
                <a:extLst>
                  <a:ext uri="{0D108BD9-81ED-4DB2-BD59-A6C34878D82A}">
                    <a16:rowId xmlns:a16="http://schemas.microsoft.com/office/drawing/2014/main" xmlns="" val="10003"/>
                  </a:ext>
                </a:extLst>
              </a:tr>
            </a:tbl>
          </a:graphicData>
        </a:graphic>
      </p:graphicFrame>
      <p:sp>
        <p:nvSpPr>
          <p:cNvPr id="6" name="TextBox 5"/>
          <p:cNvSpPr txBox="1"/>
          <p:nvPr/>
        </p:nvSpPr>
        <p:spPr>
          <a:xfrm>
            <a:off x="314243" y="152400"/>
            <a:ext cx="12362135" cy="523220"/>
          </a:xfrm>
          <a:prstGeom prst="rect">
            <a:avLst/>
          </a:prstGeom>
          <a:noFill/>
        </p:spPr>
        <p:txBody>
          <a:bodyPr wrap="square" rtlCol="0">
            <a:spAutoFit/>
          </a:bodyPr>
          <a:lstStyle/>
          <a:p>
            <a:r>
              <a:rPr lang="en-US" sz="2800" b="1" dirty="0">
                <a:solidFill>
                  <a:schemeClr val="bg1"/>
                </a:solidFill>
                <a:latin typeface="Helvetica" charset="0"/>
                <a:ea typeface="Helvetica" charset="0"/>
                <a:cs typeface="Helvetica" charset="0"/>
              </a:rPr>
              <a:t>RPMS 2015</a:t>
            </a:r>
          </a:p>
        </p:txBody>
      </p:sp>
      <p:sp>
        <p:nvSpPr>
          <p:cNvPr id="2" name="TextBox 1"/>
          <p:cNvSpPr txBox="1"/>
          <p:nvPr/>
        </p:nvSpPr>
        <p:spPr>
          <a:xfrm>
            <a:off x="8685212" y="6400800"/>
            <a:ext cx="6019800" cy="400110"/>
          </a:xfrm>
          <a:prstGeom prst="rect">
            <a:avLst/>
          </a:prstGeom>
          <a:noFill/>
        </p:spPr>
        <p:txBody>
          <a:bodyPr wrap="square" rtlCol="0">
            <a:spAutoFit/>
          </a:bodyPr>
          <a:lstStyle/>
          <a:p>
            <a:r>
              <a:rPr lang="en-PH" sz="2000" dirty="0" smtClean="0"/>
              <a:t>Source: RPMS IPCRF Tool 2015</a:t>
            </a:r>
            <a:endParaRPr lang="en-PH" sz="2000" dirty="0"/>
          </a:p>
        </p:txBody>
      </p:sp>
    </p:spTree>
    <p:extLst>
      <p:ext uri="{BB962C8B-B14F-4D97-AF65-F5344CB8AC3E}">
        <p14:creationId xmlns:p14="http://schemas.microsoft.com/office/powerpoint/2010/main" val="480902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4243" y="152400"/>
            <a:ext cx="12362135" cy="523220"/>
          </a:xfrm>
          <a:prstGeom prst="rect">
            <a:avLst/>
          </a:prstGeom>
          <a:noFill/>
        </p:spPr>
        <p:txBody>
          <a:bodyPr wrap="square" rtlCol="0">
            <a:spAutoFit/>
          </a:bodyPr>
          <a:lstStyle/>
          <a:p>
            <a:r>
              <a:rPr lang="en-US" sz="2800" b="1" dirty="0">
                <a:solidFill>
                  <a:schemeClr val="bg1"/>
                </a:solidFill>
                <a:latin typeface="Helvetica" charset="0"/>
                <a:ea typeface="Helvetica" charset="0"/>
                <a:cs typeface="Helvetica" charset="0"/>
              </a:rPr>
              <a:t>PPST-based RPMS for Proficient Teachers</a:t>
            </a: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7612" y="684087"/>
            <a:ext cx="9894969" cy="5621528"/>
          </a:xfrm>
          <a:prstGeom prst="rect">
            <a:avLst/>
          </a:prstGeom>
        </p:spPr>
      </p:pic>
      <p:sp>
        <p:nvSpPr>
          <p:cNvPr id="5" name="TextBox 4"/>
          <p:cNvSpPr txBox="1"/>
          <p:nvPr/>
        </p:nvSpPr>
        <p:spPr>
          <a:xfrm>
            <a:off x="5713412" y="6400800"/>
            <a:ext cx="6705600" cy="400110"/>
          </a:xfrm>
          <a:prstGeom prst="rect">
            <a:avLst/>
          </a:prstGeom>
          <a:noFill/>
        </p:spPr>
        <p:txBody>
          <a:bodyPr wrap="square" rtlCol="0">
            <a:spAutoFit/>
          </a:bodyPr>
          <a:lstStyle/>
          <a:p>
            <a:r>
              <a:rPr lang="en-PH" sz="2000" dirty="0" smtClean="0"/>
              <a:t>Source: RPMS Tool for Proficient Teachers (Teacher I-III) 2018</a:t>
            </a:r>
            <a:endParaRPr lang="en-PH" sz="2000" dirty="0"/>
          </a:p>
        </p:txBody>
      </p:sp>
    </p:spTree>
    <p:extLst>
      <p:ext uri="{BB962C8B-B14F-4D97-AF65-F5344CB8AC3E}">
        <p14:creationId xmlns:p14="http://schemas.microsoft.com/office/powerpoint/2010/main" val="4251141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2751</TotalTime>
  <Words>1751</Words>
  <Application>Microsoft Office PowerPoint</Application>
  <PresentationFormat>Custom</PresentationFormat>
  <Paragraphs>217</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Cambria</vt:lpstr>
      <vt:lpstr>Helvetica</vt:lpstr>
      <vt:lpstr>Office Theme</vt:lpstr>
      <vt:lpstr>  Context of RPMS</vt:lpstr>
      <vt:lpstr>Civil Service Commission Memorandum Circular No. 6, s. 2012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vt:lpstr>
      <vt:lpstr>PowerPoint Presentation</vt:lpstr>
      <vt:lpstr>PowerPoint Presentation</vt:lpstr>
      <vt:lpstr>Questions?</vt:lpstr>
      <vt:lpstr>Presentation slides prepared by:  Dr. Gina O. Gonong Director, RCTQ  Dr. Allan S. Reyes Senior Program Manager, RCTQ  Lizette Anne L Carpio Research Officer, RCTQ  Michael Wilson I. Rosero Former Research Officer, RCTQ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Background on the Development of RPMS-PPST Tools for Teachers   Dr. Allan S. Reyes, Senior Program Manager Philippine National Research Center for Teacher Quality (RCTQ)</dc:title>
  <dc:creator>RCTQ</dc:creator>
  <cp:lastModifiedBy>Lizette Anne Carpio</cp:lastModifiedBy>
  <cp:revision>172</cp:revision>
  <dcterms:created xsi:type="dcterms:W3CDTF">2006-08-16T00:00:00Z</dcterms:created>
  <dcterms:modified xsi:type="dcterms:W3CDTF">2019-01-16T05:32:44Z</dcterms:modified>
</cp:coreProperties>
</file>