
<file path=[Content_Types].xml><?xml version="1.0" encoding="utf-8"?>
<Types xmlns="http://schemas.openxmlformats.org/package/2006/content-types">
  <Default Extension="png" ContentType="image/png"/>
  <Default Extension="tmp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4"/>
  </p:notesMasterIdLst>
  <p:sldIdLst>
    <p:sldId id="257" r:id="rId2"/>
    <p:sldId id="258" r:id="rId3"/>
    <p:sldId id="259" r:id="rId4"/>
    <p:sldId id="346" r:id="rId5"/>
    <p:sldId id="284" r:id="rId6"/>
    <p:sldId id="265" r:id="rId7"/>
    <p:sldId id="268" r:id="rId8"/>
    <p:sldId id="266" r:id="rId9"/>
    <p:sldId id="267" r:id="rId10"/>
    <p:sldId id="262" r:id="rId11"/>
    <p:sldId id="311" r:id="rId12"/>
    <p:sldId id="349" r:id="rId13"/>
    <p:sldId id="269" r:id="rId14"/>
    <p:sldId id="274" r:id="rId15"/>
    <p:sldId id="275" r:id="rId16"/>
    <p:sldId id="276" r:id="rId17"/>
    <p:sldId id="278" r:id="rId18"/>
    <p:sldId id="285" r:id="rId19"/>
    <p:sldId id="277" r:id="rId20"/>
    <p:sldId id="281" r:id="rId21"/>
    <p:sldId id="279" r:id="rId22"/>
    <p:sldId id="313" r:id="rId23"/>
    <p:sldId id="317" r:id="rId24"/>
    <p:sldId id="290" r:id="rId25"/>
    <p:sldId id="291" r:id="rId26"/>
    <p:sldId id="292" r:id="rId27"/>
    <p:sldId id="293" r:id="rId28"/>
    <p:sldId id="294" r:id="rId29"/>
    <p:sldId id="295" r:id="rId30"/>
    <p:sldId id="314" r:id="rId31"/>
    <p:sldId id="318" r:id="rId32"/>
    <p:sldId id="297" r:id="rId33"/>
    <p:sldId id="298" r:id="rId34"/>
    <p:sldId id="302" r:id="rId35"/>
    <p:sldId id="315" r:id="rId36"/>
    <p:sldId id="319" r:id="rId37"/>
    <p:sldId id="320" r:id="rId38"/>
    <p:sldId id="321" r:id="rId39"/>
    <p:sldId id="322" r:id="rId40"/>
    <p:sldId id="323" r:id="rId41"/>
    <p:sldId id="325" r:id="rId42"/>
    <p:sldId id="326" r:id="rId43"/>
    <p:sldId id="327" r:id="rId44"/>
    <p:sldId id="329" r:id="rId45"/>
    <p:sldId id="330" r:id="rId46"/>
    <p:sldId id="341" r:id="rId47"/>
    <p:sldId id="342" r:id="rId48"/>
    <p:sldId id="343" r:id="rId49"/>
    <p:sldId id="344" r:id="rId50"/>
    <p:sldId id="345" r:id="rId51"/>
    <p:sldId id="347" r:id="rId52"/>
    <p:sldId id="348" r:id="rId53"/>
    <p:sldId id="303" r:id="rId54"/>
    <p:sldId id="289" r:id="rId55"/>
    <p:sldId id="305" r:id="rId56"/>
    <p:sldId id="306" r:id="rId57"/>
    <p:sldId id="309" r:id="rId58"/>
    <p:sldId id="307" r:id="rId59"/>
    <p:sldId id="308" r:id="rId60"/>
    <p:sldId id="316" r:id="rId61"/>
    <p:sldId id="331" r:id="rId62"/>
    <p:sldId id="332" r:id="rId63"/>
    <p:sldId id="333" r:id="rId64"/>
    <p:sldId id="334" r:id="rId65"/>
    <p:sldId id="335" r:id="rId66"/>
    <p:sldId id="336" r:id="rId67"/>
    <p:sldId id="337" r:id="rId68"/>
    <p:sldId id="338" r:id="rId69"/>
    <p:sldId id="339" r:id="rId70"/>
    <p:sldId id="340" r:id="rId71"/>
    <p:sldId id="312" r:id="rId72"/>
    <p:sldId id="287" r:id="rId73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383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iz Carpio" initials="LAC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9242"/>
    <a:srgbClr val="C7D9A3"/>
    <a:srgbClr val="ABC674"/>
    <a:srgbClr val="CCFF66"/>
    <a:srgbClr val="3333CC"/>
    <a:srgbClr val="DEA400"/>
    <a:srgbClr val="F2B300"/>
    <a:srgbClr val="C9FFE4"/>
    <a:srgbClr val="9FFF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52" autoAdjust="0"/>
    <p:restoredTop sz="71252" autoAdjust="0"/>
  </p:normalViewPr>
  <p:slideViewPr>
    <p:cSldViewPr>
      <p:cViewPr varScale="1">
        <p:scale>
          <a:sx n="61" d="100"/>
          <a:sy n="61" d="100"/>
        </p:scale>
        <p:origin x="906" y="48"/>
      </p:cViewPr>
      <p:guideLst>
        <p:guide orient="horz" pos="2160"/>
        <p:guide pos="2880"/>
        <p:guide pos="3839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65DF8-1085-4A16-A667-D04AEEB8334E}" type="datetimeFigureOut">
              <a:rPr lang="en-US" smtClean="0"/>
              <a:t>4/25/2019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9CF6F8-3E42-4DEA-88EF-77D3779B66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489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Purpose</a:t>
            </a:r>
            <a:r>
              <a:rPr lang="en-US" b="1" baseline="0" dirty="0" smtClean="0"/>
              <a:t> of the Slide: </a:t>
            </a:r>
            <a:r>
              <a:rPr lang="en-US" b="0" baseline="0" dirty="0" smtClean="0"/>
              <a:t>To introduce the session on Understanding RPMS Tools and MOV</a:t>
            </a:r>
          </a:p>
          <a:p>
            <a:endParaRPr lang="en-US" b="0" baseline="0" dirty="0" smtClean="0"/>
          </a:p>
          <a:p>
            <a:r>
              <a:rPr lang="en-US" b="1" baseline="0" dirty="0" smtClean="0"/>
              <a:t>Note to the Presenter: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 smtClean="0"/>
              <a:t>This is a title slide.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650A9-E8B7-4B74-A432-E38C7DF3144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2885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show the summary of possible MOV/document for the 13 Objectives.</a:t>
            </a:r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0" baseline="0" dirty="0"/>
              <a:t>Note that this table </a:t>
            </a:r>
            <a:r>
              <a:rPr lang="en-US" b="0" baseline="0" dirty="0" smtClean="0"/>
              <a:t>shows </a:t>
            </a:r>
            <a:r>
              <a:rPr lang="en-US" b="0" baseline="0" dirty="0"/>
              <a:t>the summary of MOV per Objective.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0" baseline="0" dirty="0"/>
              <a:t>Highlight in the </a:t>
            </a:r>
            <a:r>
              <a:rPr lang="en-US" b="0" baseline="0" dirty="0" smtClean="0"/>
              <a:t>discussion COT as MAIN </a:t>
            </a:r>
            <a:r>
              <a:rPr lang="en-US" b="0" baseline="0" dirty="0"/>
              <a:t>MOV. Objectives with COT Rating Sheet </a:t>
            </a:r>
            <a:r>
              <a:rPr lang="en-US" b="0" baseline="0" dirty="0" smtClean="0"/>
              <a:t>or Inter-observer agreement form as </a:t>
            </a:r>
            <a:r>
              <a:rPr lang="en-US" b="0" baseline="0" dirty="0"/>
              <a:t>Main MOV are Classroom Observable</a:t>
            </a:r>
            <a:r>
              <a:rPr lang="en-US" b="0" baseline="0" dirty="0" smtClean="0"/>
              <a:t>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0" baseline="0" dirty="0" smtClean="0"/>
              <a:t>Emphasize that this show, that in Objective 1, for example, the main MOV is COT, the rest are just supporting MOV. Ratee just chooses one from the supporting MOV.</a:t>
            </a:r>
            <a:endParaRPr lang="en-US" b="0" baseline="0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0" baseline="0" dirty="0"/>
              <a:t>Emphasize that </a:t>
            </a:r>
            <a:r>
              <a:rPr lang="en-US" b="1" baseline="0" dirty="0"/>
              <a:t>one document may be used as MOV or evidence for other objectives. </a:t>
            </a:r>
            <a:r>
              <a:rPr lang="en-US" b="0" baseline="0" dirty="0"/>
              <a:t>For example, one COT Rating Sheet may be used as MOV for at most 7 Objectives.</a:t>
            </a:r>
            <a:endParaRPr lang="en-PH" b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1779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</a:t>
            </a:r>
            <a:r>
              <a:rPr lang="en-US" b="0" baseline="0" dirty="0" smtClean="0"/>
              <a:t>emphasize that RPMS does now require too many documentation to get an outstanding rating.</a:t>
            </a:r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0" baseline="0" dirty="0"/>
              <a:t>Emphasize that </a:t>
            </a:r>
            <a:r>
              <a:rPr lang="en-US" b="1" baseline="0" dirty="0"/>
              <a:t>one document may be used as MOV or evidence for other objectives. </a:t>
            </a:r>
            <a:r>
              <a:rPr lang="en-US" b="0" baseline="0" dirty="0"/>
              <a:t>For example, four (4) COT Rating Sheets may be used as MOV for at most </a:t>
            </a:r>
            <a:r>
              <a:rPr lang="en-US" b="0" baseline="0" dirty="0" smtClean="0"/>
              <a:t>9 Objectives</a:t>
            </a:r>
            <a:r>
              <a:rPr lang="en-US" b="0" baseline="0" dirty="0"/>
              <a:t>. The four (4) Supporting MOV for each COT provided may also be used as MOV for the other objectives. In total, for the Classroom Observable Objectives, a </a:t>
            </a:r>
            <a:r>
              <a:rPr lang="en-US" b="1" baseline="0" dirty="0" err="1" smtClean="0"/>
              <a:t>ratee</a:t>
            </a:r>
            <a:r>
              <a:rPr lang="en-US" b="1" baseline="0" dirty="0" smtClean="0"/>
              <a:t> may only have to show </a:t>
            </a:r>
            <a:r>
              <a:rPr lang="en-US" b="1" baseline="0" dirty="0"/>
              <a:t>8 documents</a:t>
            </a:r>
            <a:r>
              <a:rPr lang="en-US" b="1" baseline="0" dirty="0" smtClean="0"/>
              <a:t>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0" baseline="0" dirty="0" smtClean="0"/>
              <a:t>Discuss </a:t>
            </a:r>
            <a:r>
              <a:rPr lang="en-US" b="0" baseline="0" dirty="0"/>
              <a:t>that for non-classroom observable Objectives, a minimum of 4 MOV/documents per objective are non-negotiable to get an Outstanding </a:t>
            </a:r>
            <a:r>
              <a:rPr lang="en-US" b="0" baseline="0" dirty="0" smtClean="0"/>
              <a:t>Rating.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1692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 smtClean="0"/>
              <a:t>To show an example of distribution of MOV across quarters.</a:t>
            </a:r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0" baseline="0" dirty="0" smtClean="0"/>
              <a:t>Discuss that: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0" baseline="0" dirty="0" smtClean="0"/>
              <a:t>The table shows the same documents but distributed across 4 quarters. A teacher can prepare 6 documents per quarter to complete the 24 documents.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0" baseline="0" dirty="0" smtClean="0"/>
              <a:t>The above table refers to an </a:t>
            </a:r>
            <a:r>
              <a:rPr lang="en-US" b="1" baseline="0" dirty="0" smtClean="0"/>
              <a:t>ideal </a:t>
            </a:r>
            <a:r>
              <a:rPr lang="en-US" b="0" baseline="0" dirty="0" smtClean="0"/>
              <a:t>scenario. In particular, teachers plan ahead such that the DLP is used as supporting MOV for </a:t>
            </a:r>
            <a:r>
              <a:rPr lang="en-US" b="1" baseline="0" dirty="0" smtClean="0"/>
              <a:t>every</a:t>
            </a:r>
            <a:r>
              <a:rPr lang="en-US" b="0" baseline="0" dirty="0" smtClean="0"/>
              <a:t> </a:t>
            </a:r>
            <a:r>
              <a:rPr lang="en-US" b="1" baseline="0" dirty="0" smtClean="0"/>
              <a:t>objective</a:t>
            </a:r>
            <a:r>
              <a:rPr lang="en-US" b="0" baseline="0" dirty="0" smtClean="0"/>
              <a:t> in the COT rating for each quarter.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0" baseline="0" dirty="0" smtClean="0"/>
              <a:t>The table shows a </a:t>
            </a:r>
            <a:r>
              <a:rPr lang="en-US" b="1" baseline="0" dirty="0" smtClean="0"/>
              <a:t>minimum</a:t>
            </a:r>
            <a:r>
              <a:rPr lang="en-US" b="0" baseline="0" dirty="0" smtClean="0"/>
              <a:t> number of documents needed to get an outstanding rating. Depending on the efficiency of teachers in targeting the objectives, the number of documents needed may be </a:t>
            </a:r>
            <a:r>
              <a:rPr lang="en-US" b="1" baseline="0" dirty="0" smtClean="0"/>
              <a:t>more</a:t>
            </a:r>
            <a:r>
              <a:rPr lang="en-US" b="0" baseline="0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9862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Purpose</a:t>
            </a:r>
            <a:r>
              <a:rPr lang="en-US" b="1" baseline="0" dirty="0" smtClean="0"/>
              <a:t> of the Slide: </a:t>
            </a:r>
            <a:r>
              <a:rPr lang="en-US" b="0" baseline="0" dirty="0" smtClean="0"/>
              <a:t>To prompt participants on the discussion on a Understanding Performance Indicators.</a:t>
            </a:r>
          </a:p>
          <a:p>
            <a:endParaRPr lang="en-US" b="0" baseline="0" dirty="0" smtClean="0"/>
          </a:p>
          <a:p>
            <a:r>
              <a:rPr lang="en-US" b="1" baseline="0" dirty="0" smtClean="0"/>
              <a:t>Note to the Presenter: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 smtClean="0"/>
              <a:t>This is a title slide.</a:t>
            </a:r>
            <a:endParaRPr lang="en-US" b="0" dirty="0" smtClean="0"/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5895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show a sample </a:t>
            </a:r>
            <a:r>
              <a:rPr lang="en-US" b="0" baseline="0" dirty="0" smtClean="0"/>
              <a:t>of the RPMS </a:t>
            </a:r>
            <a:r>
              <a:rPr lang="en-US" b="0" baseline="0" dirty="0"/>
              <a:t>Tool.</a:t>
            </a:r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 smtClean="0"/>
              <a:t>Ask the </a:t>
            </a:r>
            <a:r>
              <a:rPr lang="en-PH" b="0" baseline="0" dirty="0"/>
              <a:t>participants refer to their RPMS Manual Appendices pages </a:t>
            </a:r>
            <a:r>
              <a:rPr lang="en-PH" b="0" baseline="0" dirty="0" smtClean="0"/>
              <a:t>146-158 </a:t>
            </a:r>
            <a:r>
              <a:rPr lang="en-PH" b="0" baseline="0" dirty="0"/>
              <a:t>for copy of the RPMS Tool for Proficient Teachers.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Emphasize that both the </a:t>
            </a:r>
            <a:r>
              <a:rPr lang="en-PH" b="0" baseline="0" dirty="0" err="1"/>
              <a:t>raters</a:t>
            </a:r>
            <a:r>
              <a:rPr lang="en-PH" b="0" baseline="0" dirty="0"/>
              <a:t> and ratees </a:t>
            </a:r>
            <a:r>
              <a:rPr lang="en-PH" b="0" baseline="0" dirty="0" smtClean="0"/>
              <a:t>should be familiar with </a:t>
            </a:r>
            <a:r>
              <a:rPr lang="en-PH" b="0" baseline="0" dirty="0"/>
              <a:t>the RPMS Tool.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Give the participants 2 minutes to browse and </a:t>
            </a:r>
            <a:r>
              <a:rPr lang="en-PH" b="0" baseline="0" dirty="0" smtClean="0"/>
              <a:t>familiarize themselves with </a:t>
            </a:r>
            <a:r>
              <a:rPr lang="en-PH" b="0" baseline="0" dirty="0"/>
              <a:t>the RPMS Tool.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6828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</a:t>
            </a:r>
            <a:r>
              <a:rPr lang="en-US" b="0" baseline="0" dirty="0" smtClean="0"/>
              <a:t>discuss varied scenarios.</a:t>
            </a:r>
            <a:endParaRPr lang="en-US" b="0" baseline="0" dirty="0"/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This is </a:t>
            </a:r>
            <a:r>
              <a:rPr lang="en-PH" b="0" baseline="0" dirty="0" smtClean="0"/>
              <a:t>a </a:t>
            </a:r>
            <a:r>
              <a:rPr lang="en-PH" b="0" baseline="0" dirty="0"/>
              <a:t>title slide.</a:t>
            </a:r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184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show sample scenario of Teacher I </a:t>
            </a:r>
            <a:r>
              <a:rPr lang="en-US" b="0" baseline="0" dirty="0" smtClean="0"/>
              <a:t>submitting MOV </a:t>
            </a:r>
            <a:r>
              <a:rPr lang="en-US" b="0" baseline="0" dirty="0"/>
              <a:t>for Objective 1.</a:t>
            </a:r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Refer participants to page 146 of RPMS Manual Appendices.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Ask participants </a:t>
            </a:r>
            <a:r>
              <a:rPr lang="en-PH" b="0" baseline="0" dirty="0" smtClean="0"/>
              <a:t>whether </a:t>
            </a:r>
            <a:r>
              <a:rPr lang="en-PH" b="0" baseline="0" dirty="0"/>
              <a:t>each of the MOV Teacher Mary included in her portfolio is valid. To show validity of the MOV, click next for the appearance of check mark.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1391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/>
                  <a:t>Purpose </a:t>
                </a:r>
                <a:r>
                  <a:rPr lang="en-US" b="1" baseline="0" dirty="0"/>
                  <a:t>of the Slide</a:t>
                </a:r>
                <a:r>
                  <a:rPr lang="en-US" baseline="0" dirty="0"/>
                  <a:t>: </a:t>
                </a:r>
                <a:r>
                  <a:rPr lang="en-US" b="0" baseline="0" dirty="0"/>
                  <a:t>To show the computation of Teacher Mary’s performance for Quality.</a:t>
                </a:r>
              </a:p>
              <a:p>
                <a:endParaRPr lang="en-US" baseline="0" dirty="0"/>
              </a:p>
              <a:p>
                <a:r>
                  <a:rPr lang="en-US" b="1" baseline="0" dirty="0"/>
                  <a:t>Notes to Presenter:</a:t>
                </a:r>
                <a:endParaRPr lang="en-US" b="1" dirty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Show </a:t>
                </a:r>
                <a:r>
                  <a:rPr lang="en-PH" b="0" baseline="0" dirty="0"/>
                  <a:t>the step by step procedure of transmuting and </a:t>
                </a:r>
                <a:r>
                  <a:rPr lang="en-PH" b="0" baseline="0" dirty="0" smtClean="0"/>
                  <a:t>computing the rating of Teacher Mary for Quality.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Transmute each Classroom Observation Final Rating for Objective 1 with RPMS 5-point scale: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1 with a Final Rating of 6 has a transmuted RPMS 5-point scale of 4 (Very Satisfactory)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2 with a Final Rating of 6 has a transmuted RPMS 5-point scale of 4 (Very Satisfactory)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3 with a Final Rating of 7 has a transmuted RPMS 5-point scale of 5 (Outstanding)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4 with a Final Rating of 7 has a transmuted RPMS 5-point scale of 5 (Outstanding)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Get the average transmuted rating: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4 + 4 + 5 + 5 = 18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18 </a:t>
                </a:r>
                <a14:m>
                  <m:oMath xmlns:m="http://schemas.openxmlformats.org/officeDocument/2006/math">
                    <m:r>
                      <a:rPr lang="en-PH" sz="1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PH" b="0" baseline="0" dirty="0" smtClean="0"/>
                  <a:t> 4 = 4.500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endParaRPr lang="en-PH" b="0" baseline="0" dirty="0" smtClean="0"/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endParaRPr lang="en-PH" b="0" baseline="0" dirty="0" smtClean="0"/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endParaRPr lang="en-PH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/>
                  <a:t>Purpose </a:t>
                </a:r>
                <a:r>
                  <a:rPr lang="en-US" b="1" baseline="0" dirty="0"/>
                  <a:t>of the Slide</a:t>
                </a:r>
                <a:r>
                  <a:rPr lang="en-US" baseline="0" dirty="0"/>
                  <a:t>: </a:t>
                </a:r>
                <a:r>
                  <a:rPr lang="en-US" b="0" baseline="0" dirty="0"/>
                  <a:t>To show the computation of Teacher Mary’s performance for Quality.</a:t>
                </a:r>
              </a:p>
              <a:p>
                <a:endParaRPr lang="en-US" baseline="0" dirty="0"/>
              </a:p>
              <a:p>
                <a:r>
                  <a:rPr lang="en-US" b="1" baseline="0" dirty="0"/>
                  <a:t>Notes to Presenter:</a:t>
                </a:r>
                <a:endParaRPr lang="en-US" b="1" dirty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Show </a:t>
                </a:r>
                <a:r>
                  <a:rPr lang="en-PH" b="0" baseline="0" dirty="0"/>
                  <a:t>the step by step procedure of transmuting and </a:t>
                </a:r>
                <a:r>
                  <a:rPr lang="en-PH" b="0" baseline="0" dirty="0" smtClean="0"/>
                  <a:t>computing the rating of Teacher Mary for Quality</a:t>
                </a:r>
                <a:r>
                  <a:rPr lang="en-PH" b="0" baseline="0" dirty="0" smtClean="0"/>
                  <a:t>.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Transmute each Classroom Observation Final Rating for Objective 1 with RPMS 5-point scale: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1 with a Final Rating of 6 has a transmuted RPMS 5-point scale of 4 (Very Satisfactory)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2 with a Final Rating of 6 has a transmuted RPMS 5-point scale of 4 (Very Satisfactory)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3 with a Final Rating of 7 has a transmuted RPMS 5-point scale of 5 (Outstanding)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4 with a Final Rating of 7 has a transmuted RPMS 5-point scale of 5 (Outstanding)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Get the average transmuted rating: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4 + 4 + 5 + 5 = 18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18 </a:t>
                </a:r>
                <a:r>
                  <a:rPr lang="en-PH" sz="1200" i="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PH" b="0" baseline="0" dirty="0" smtClean="0"/>
                  <a:t> 4 = 4.500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endParaRPr lang="en-PH" b="0" baseline="0" dirty="0" smtClean="0"/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endParaRPr lang="en-PH" b="0" baseline="0" dirty="0" smtClean="0"/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endParaRPr lang="en-PH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7023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show the average transmuted rating range with its corresponding RPMS 5-point Rating Scale.</a:t>
            </a:r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The Average Transmuted Rating of Teacher Mary is 4.5. Referring to the RPMS 5-point Rating Scale it falls under 5, Outstanding.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032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show the description of Outstanding Performance Indicator for Quality in KRA 1, Objective 1 of the RPMS Tool for Proficient Teachers.</a:t>
            </a:r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 smtClean="0"/>
              <a:t>Note: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 smtClean="0"/>
              <a:t>There is alignment between Performance Indicator and the objective.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 smtClean="0"/>
              <a:t>MOV </a:t>
            </a:r>
            <a:r>
              <a:rPr lang="en-PH" b="0" baseline="0" dirty="0"/>
              <a:t>presented and submitted should be showing alignment and attainment of the objectives to be valid. In the case of Teacher Mary, she showed this through her Classroom Observations.</a:t>
            </a:r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598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introduce the two (2) RPMS Tools for teachers.</a:t>
            </a:r>
            <a:endParaRPr lang="en-US" baseline="0" dirty="0"/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Emphasize that </a:t>
            </a:r>
            <a:r>
              <a:rPr lang="en-US" dirty="0" smtClean="0"/>
              <a:t>for</a:t>
            </a:r>
            <a:r>
              <a:rPr lang="en-US" baseline="0" dirty="0" smtClean="0"/>
              <a:t> S.Y. 2019-2020, only </a:t>
            </a:r>
            <a:r>
              <a:rPr lang="en-US" baseline="0" dirty="0"/>
              <a:t>two RPMS tools will be used: RPMS Proficient Tool for Teacher I-III, RPMS Highly Proficient Tool for Master Teachers I-IV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Note that </a:t>
            </a:r>
            <a:r>
              <a:rPr lang="en-US" baseline="0" dirty="0" smtClean="0"/>
              <a:t>the use </a:t>
            </a:r>
            <a:r>
              <a:rPr lang="en-US" baseline="0" dirty="0"/>
              <a:t>of a particular RPMS Tool is for us to gauge the performance of the teacher based on the stage they are expected to be in.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Note that </a:t>
            </a:r>
            <a:r>
              <a:rPr lang="en-US" baseline="0" dirty="0" smtClean="0"/>
              <a:t>as used in 2018, the same 12 </a:t>
            </a:r>
            <a:r>
              <a:rPr lang="en-US" baseline="0" dirty="0"/>
              <a:t>out of 37 Indicators of the PPST </a:t>
            </a:r>
            <a:r>
              <a:rPr lang="en-US" baseline="0" dirty="0" smtClean="0"/>
              <a:t>will be used for S.Y. 2019-2020.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041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</a:t>
            </a:r>
            <a:r>
              <a:rPr lang="en-US" b="0" baseline="0" dirty="0" smtClean="0"/>
              <a:t>show </a:t>
            </a:r>
            <a:r>
              <a:rPr lang="en-US" b="0" baseline="0" dirty="0"/>
              <a:t>the Rating of Teacher Mary for Efficiency in KRA 1, Objective 1 of the RPMS Tool for Proficient Teachers.</a:t>
            </a:r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Decide </a:t>
            </a:r>
            <a:r>
              <a:rPr lang="en-PH" b="0" baseline="0" dirty="0" smtClean="0"/>
              <a:t>on the </a:t>
            </a:r>
            <a:r>
              <a:rPr lang="en-PH" b="0" baseline="0" dirty="0"/>
              <a:t>validity of the MOV presented by Teacher Mary. Click </a:t>
            </a:r>
            <a:r>
              <a:rPr lang="en-PH" b="0" baseline="0" dirty="0" smtClean="0"/>
              <a:t>“next button” </a:t>
            </a:r>
            <a:r>
              <a:rPr lang="en-PH" b="0" baseline="0" dirty="0"/>
              <a:t>for the appearance of check marks.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Refer to the Performance Indicators for Efficiency. Identify the appropriate rating of Teacher Mary based on the descriptions.</a:t>
            </a:r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913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/>
                  <a:t>Purpose </a:t>
                </a:r>
                <a:r>
                  <a:rPr lang="en-US" b="1" baseline="0" dirty="0"/>
                  <a:t>of the Slide</a:t>
                </a:r>
                <a:r>
                  <a:rPr lang="en-US" baseline="0" dirty="0"/>
                  <a:t>: </a:t>
                </a:r>
                <a:r>
                  <a:rPr lang="en-US" b="0" baseline="0" dirty="0"/>
                  <a:t>To show the summary of Teacher Mary’s rating in KRA 1, Objective 1.</a:t>
                </a:r>
              </a:p>
              <a:p>
                <a:endParaRPr lang="en-US" baseline="0" dirty="0"/>
              </a:p>
              <a:p>
                <a:r>
                  <a:rPr lang="en-US" b="1" baseline="0" dirty="0"/>
                  <a:t>Notes to Presenter:</a:t>
                </a:r>
                <a:endParaRPr lang="en-US" b="1" dirty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Show the step-by-step process of computing the rating for KRA 1, Objective 1: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5 (Quality) + 5 (Efficiency) = 10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10 </a:t>
                </a:r>
                <a14:m>
                  <m:oMath xmlns:m="http://schemas.openxmlformats.org/officeDocument/2006/math">
                    <m:r>
                      <a:rPr lang="en-PH" sz="1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PH" b="0" baseline="0" dirty="0" smtClean="0"/>
                  <a:t> 2 = 5.000</a:t>
                </a:r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Note </a:t>
                </a:r>
                <a:r>
                  <a:rPr lang="en-PH" b="0" baseline="0" dirty="0"/>
                  <a:t>that there is no Timeliness. Refer to the RPMS Tool for Proficient Teachers, Objective 1, page 146.</a:t>
                </a:r>
                <a:endParaRPr lang="en-PH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/>
                  <a:t>Purpose </a:t>
                </a:r>
                <a:r>
                  <a:rPr lang="en-US" b="1" baseline="0" dirty="0"/>
                  <a:t>of the Slide</a:t>
                </a:r>
                <a:r>
                  <a:rPr lang="en-US" baseline="0" dirty="0"/>
                  <a:t>: </a:t>
                </a:r>
                <a:r>
                  <a:rPr lang="en-US" b="0" baseline="0" dirty="0"/>
                  <a:t>To show the summary of Teacher Mary’s rating in KRA 1, Objective 1.</a:t>
                </a:r>
              </a:p>
              <a:p>
                <a:endParaRPr lang="en-US" baseline="0" dirty="0"/>
              </a:p>
              <a:p>
                <a:r>
                  <a:rPr lang="en-US" b="1" baseline="0" dirty="0"/>
                  <a:t>Notes to Presenter:</a:t>
                </a:r>
                <a:endParaRPr lang="en-US" b="1" dirty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Show the step-by-step process of computing the rating for KRA 1, Objective 1: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5 (Quality) + 5 (Efficiency) = 10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10 </a:t>
                </a:r>
                <a:r>
                  <a:rPr lang="en-PH" sz="1200" i="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PH" b="0" baseline="0" dirty="0" smtClean="0"/>
                  <a:t> 2 = 5.000</a:t>
                </a:r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Note </a:t>
                </a:r>
                <a:r>
                  <a:rPr lang="en-PH" b="0" baseline="0" dirty="0"/>
                  <a:t>that there is no Timeliness. Refer to the RPMS Tool for Proficient Teachers, Objective 1, page 146.</a:t>
                </a:r>
                <a:endParaRPr lang="en-PH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1973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 smtClean="0"/>
                  <a:t>Purpose</a:t>
                </a:r>
                <a:r>
                  <a:rPr lang="en-US" b="1" baseline="0" dirty="0" smtClean="0"/>
                  <a:t> of the Slide: </a:t>
                </a:r>
                <a:r>
                  <a:rPr lang="en-US" b="0" baseline="0" dirty="0" smtClean="0"/>
                  <a:t>To show the computation of Teacher Mary’s score in KRA 1, Objective 1 for her IPCRF.</a:t>
                </a:r>
              </a:p>
              <a:p>
                <a:endParaRPr lang="en-US" b="0" baseline="0" dirty="0" smtClean="0"/>
              </a:p>
              <a:p>
                <a:r>
                  <a:rPr lang="en-US" b="1" baseline="0" dirty="0" smtClean="0"/>
                  <a:t>Notes to the Presenter: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Show a step-by-step computation of Teacher Mary’s score in KRA 1, Objective 1: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5 (Quality) + 5 (Efficiency) = 10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10 </a:t>
                </a:r>
                <a14:m>
                  <m:oMath xmlns:m="http://schemas.openxmlformats.org/officeDocument/2006/math">
                    <m:r>
                      <a:rPr lang="en-PH" sz="1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US" b="0" baseline="0" dirty="0" smtClean="0"/>
                  <a:t> 2 = 5.000 (Average)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5.000 (Average) x 7.5% (Weight of Objective) = 0.375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Note that for the PPST-based RPMS, IPCRF tools are standardized. Weight per KRA and Objective is indicated and standardized.</a:t>
                </a:r>
                <a:endParaRPr lang="en-US" b="0" dirty="0" smtClean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 smtClean="0"/>
                  <a:t>Purpose</a:t>
                </a:r>
                <a:r>
                  <a:rPr lang="en-US" b="1" baseline="0" dirty="0" smtClean="0"/>
                  <a:t> of the Slide: </a:t>
                </a:r>
                <a:r>
                  <a:rPr lang="en-US" b="0" baseline="0" dirty="0" smtClean="0"/>
                  <a:t>To show the computation of Teacher Mary’s score in KRA 1, Objective 1 for her IPCRF.</a:t>
                </a:r>
              </a:p>
              <a:p>
                <a:endParaRPr lang="en-US" b="0" baseline="0" dirty="0" smtClean="0"/>
              </a:p>
              <a:p>
                <a:r>
                  <a:rPr lang="en-US" b="1" baseline="0" dirty="0" smtClean="0"/>
                  <a:t>Notes to the Presenter: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Show a step-by-step computation of Teacher Mary’s score in KRA 1, Objective </a:t>
                </a:r>
                <a:r>
                  <a:rPr lang="en-US" b="0" baseline="0" dirty="0" smtClean="0"/>
                  <a:t>1: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5 (Quality) + 5 (Efficiency) = 10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10 </a:t>
                </a:r>
                <a:r>
                  <a:rPr lang="en-PH" sz="1200" i="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US" b="0" baseline="0" dirty="0" smtClean="0"/>
                  <a:t> 2 = 5.000 (Average)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5.000 (Average) x 7.5% (Weight of Objective) = 0.375</a:t>
                </a:r>
                <a:endParaRPr lang="en-US" b="0" baseline="0" dirty="0" smtClean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Note that for the PPST-based RPMS, IPCRF tools are standardized. Weight per KRA and Objective is indicated and standardized.</a:t>
                </a:r>
                <a:endParaRPr lang="en-US" b="0" dirty="0" smtClean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8950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prompt participants on a scenario of Teacher I submitting MOV for Objective </a:t>
            </a:r>
            <a:r>
              <a:rPr lang="en-US" b="0" baseline="0" dirty="0" smtClean="0"/>
              <a:t>2.</a:t>
            </a:r>
            <a:endParaRPr lang="en-US" b="0" baseline="0" dirty="0"/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This </a:t>
            </a:r>
            <a:r>
              <a:rPr lang="en-PH" b="0" baseline="0" dirty="0" smtClean="0"/>
              <a:t>is a </a:t>
            </a:r>
            <a:r>
              <a:rPr lang="en-PH" b="0" baseline="0" dirty="0"/>
              <a:t>title slide.</a:t>
            </a:r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1355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show sample scenario of Teacher </a:t>
            </a:r>
            <a:r>
              <a:rPr lang="en-US" b="0" baseline="0" dirty="0" smtClean="0"/>
              <a:t>I collecting </a:t>
            </a:r>
            <a:r>
              <a:rPr lang="en-US" b="0" baseline="0" dirty="0"/>
              <a:t>MOV for Objective 2.</a:t>
            </a:r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Refer participants to page 147 of RPMS Manual Appendices.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Ask participants if each of the MOV Teacher </a:t>
            </a:r>
            <a:r>
              <a:rPr lang="en-PH" b="0" baseline="0" dirty="0" smtClean="0"/>
              <a:t>Mary </a:t>
            </a:r>
            <a:r>
              <a:rPr lang="en-PH" b="0" baseline="0" dirty="0"/>
              <a:t>included in </a:t>
            </a:r>
            <a:r>
              <a:rPr lang="en-PH" b="0" baseline="0" dirty="0" smtClean="0"/>
              <a:t>her </a:t>
            </a:r>
            <a:r>
              <a:rPr lang="en-PH" b="0" baseline="0" dirty="0"/>
              <a:t>portfolio is valid. To show validity of the MOV, click next for the appearance of check mark.</a:t>
            </a:r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9929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/>
                  <a:t>Purpose </a:t>
                </a:r>
                <a:r>
                  <a:rPr lang="en-US" b="1" baseline="0" dirty="0"/>
                  <a:t>of the Slide</a:t>
                </a:r>
                <a:r>
                  <a:rPr lang="en-US" baseline="0" dirty="0"/>
                  <a:t>: </a:t>
                </a:r>
                <a:r>
                  <a:rPr lang="en-US" b="0" baseline="0" dirty="0"/>
                  <a:t>To show the computation of Teacher </a:t>
                </a:r>
                <a:r>
                  <a:rPr lang="en-US" b="0" baseline="0" dirty="0" smtClean="0"/>
                  <a:t>Mary’s </a:t>
                </a:r>
                <a:r>
                  <a:rPr lang="en-US" b="0" baseline="0" dirty="0"/>
                  <a:t>performance for Quality.</a:t>
                </a:r>
              </a:p>
              <a:p>
                <a:endParaRPr lang="en-US" baseline="0" dirty="0"/>
              </a:p>
              <a:p>
                <a:r>
                  <a:rPr lang="en-US" b="1" baseline="0" dirty="0"/>
                  <a:t>Notes to Presenter:</a:t>
                </a:r>
                <a:endParaRPr lang="en-US" b="1" dirty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Show </a:t>
                </a:r>
                <a:r>
                  <a:rPr lang="en-PH" b="0" baseline="0" dirty="0"/>
                  <a:t>the step by step procedure of transmuting and </a:t>
                </a:r>
                <a:r>
                  <a:rPr lang="en-PH" b="0" baseline="0" dirty="0" smtClean="0"/>
                  <a:t>computing the rating of Teacher Mary for Quality, KRA 1, Objective 2: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Transmute each Classroom Observation Final Rating for Objective 2 with RPMS 5-point scale: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1 with a Final Rating of 5 has a transmuted RPMS 5-point scale of 3 (Satisfactory)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2 with a Final Rating of 6 has a transmuted RPMS 5-point scale of 4 (Very Satisfactory)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3 with a Final Rating of 6 has a transmuted RPMS 5-point scale of 4 (Very Satisfactory)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4 with a Final Rating of 7 has a transmuted RPMS 5-point scale of 5 (Outstanding)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Get the average transmuted rating: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3 + 4 + 4 + 5 = 16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16 </a:t>
                </a:r>
                <a14:m>
                  <m:oMath xmlns:m="http://schemas.openxmlformats.org/officeDocument/2006/math">
                    <m:r>
                      <a:rPr lang="en-PH" sz="1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PH" b="0" baseline="0" dirty="0" smtClean="0"/>
                  <a:t> 4 = 4.000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/>
                  <a:t>Purpose </a:t>
                </a:r>
                <a:r>
                  <a:rPr lang="en-US" b="1" baseline="0" dirty="0"/>
                  <a:t>of the Slide</a:t>
                </a:r>
                <a:r>
                  <a:rPr lang="en-US" baseline="0" dirty="0"/>
                  <a:t>: </a:t>
                </a:r>
                <a:r>
                  <a:rPr lang="en-US" b="0" baseline="0" dirty="0"/>
                  <a:t>To show the computation of Teacher </a:t>
                </a:r>
                <a:r>
                  <a:rPr lang="en-US" b="0" baseline="0" dirty="0" smtClean="0"/>
                  <a:t>Mary’s </a:t>
                </a:r>
                <a:r>
                  <a:rPr lang="en-US" b="0" baseline="0" dirty="0"/>
                  <a:t>performance for Quality.</a:t>
                </a:r>
              </a:p>
              <a:p>
                <a:endParaRPr lang="en-US" baseline="0" dirty="0"/>
              </a:p>
              <a:p>
                <a:r>
                  <a:rPr lang="en-US" b="1" baseline="0" dirty="0"/>
                  <a:t>Notes to Presenter:</a:t>
                </a:r>
                <a:endParaRPr lang="en-US" b="1" dirty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Show </a:t>
                </a:r>
                <a:r>
                  <a:rPr lang="en-PH" b="0" baseline="0" dirty="0"/>
                  <a:t>the step by step procedure of transmuting and </a:t>
                </a:r>
                <a:r>
                  <a:rPr lang="en-PH" b="0" baseline="0" dirty="0" smtClean="0"/>
                  <a:t>computing the rating of Teacher Mary for </a:t>
                </a:r>
                <a:r>
                  <a:rPr lang="en-PH" b="0" baseline="0" dirty="0" smtClean="0"/>
                  <a:t>Quality, KRA 1, Objective 2:</a:t>
                </a:r>
                <a:endParaRPr lang="en-PH" b="0" baseline="0" dirty="0" smtClean="0"/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Transmute each Classroom Observation Final Rating for Objective </a:t>
                </a:r>
                <a:r>
                  <a:rPr lang="en-PH" b="0" baseline="0" dirty="0" smtClean="0"/>
                  <a:t>2 </a:t>
                </a:r>
                <a:r>
                  <a:rPr lang="en-PH" b="0" baseline="0" dirty="0" smtClean="0"/>
                  <a:t>with RPMS 5-point scale: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1 with a Final Rating of </a:t>
                </a:r>
                <a:r>
                  <a:rPr lang="en-PH" b="0" baseline="0" dirty="0" smtClean="0"/>
                  <a:t>5 </a:t>
                </a:r>
                <a:r>
                  <a:rPr lang="en-PH" b="0" baseline="0" dirty="0" smtClean="0"/>
                  <a:t>has a transmuted RPMS 5-point scale of </a:t>
                </a:r>
                <a:r>
                  <a:rPr lang="en-PH" b="0" baseline="0" dirty="0" smtClean="0"/>
                  <a:t>3 (Satisfactory</a:t>
                </a:r>
                <a:r>
                  <a:rPr lang="en-PH" b="0" baseline="0" dirty="0" smtClean="0"/>
                  <a:t>)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2 with a Final Rating of </a:t>
                </a:r>
                <a:r>
                  <a:rPr lang="en-PH" b="0" baseline="0" dirty="0" smtClean="0"/>
                  <a:t>6 </a:t>
                </a:r>
                <a:r>
                  <a:rPr lang="en-PH" b="0" baseline="0" dirty="0" smtClean="0"/>
                  <a:t>has a transmuted RPMS 5-point scale of 4 (Very Satisfactory)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3 with a Final Rating of </a:t>
                </a:r>
                <a:r>
                  <a:rPr lang="en-PH" b="0" baseline="0" dirty="0" smtClean="0"/>
                  <a:t>6 </a:t>
                </a:r>
                <a:r>
                  <a:rPr lang="en-PH" b="0" baseline="0" dirty="0" smtClean="0"/>
                  <a:t>has a transmuted RPMS 5-point scale of </a:t>
                </a:r>
                <a:r>
                  <a:rPr lang="en-PH" b="0" baseline="0" dirty="0" smtClean="0"/>
                  <a:t>4 (Very Satisfactory)</a:t>
                </a:r>
                <a:endParaRPr lang="en-PH" b="0" baseline="0" dirty="0" smtClean="0"/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4 with a Final Rating of 7 has a transmuted RPMS 5-point scale of 5 (Outstanding)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Get the average transmuted rating: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3 </a:t>
                </a:r>
                <a:r>
                  <a:rPr lang="en-PH" b="0" baseline="0" dirty="0" smtClean="0"/>
                  <a:t>+ 4 + </a:t>
                </a:r>
                <a:r>
                  <a:rPr lang="en-PH" b="0" baseline="0" dirty="0" smtClean="0"/>
                  <a:t>4 </a:t>
                </a:r>
                <a:r>
                  <a:rPr lang="en-PH" b="0" baseline="0" dirty="0" smtClean="0"/>
                  <a:t>+ 5 = </a:t>
                </a:r>
                <a:r>
                  <a:rPr lang="en-PH" b="0" baseline="0" dirty="0" smtClean="0"/>
                  <a:t>16</a:t>
                </a:r>
                <a:endParaRPr lang="en-PH" b="0" baseline="0" dirty="0" smtClean="0"/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16 </a:t>
                </a:r>
                <a:r>
                  <a:rPr lang="en-PH" sz="1200" i="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PH" b="0" baseline="0" dirty="0" smtClean="0"/>
                  <a:t> 4 = </a:t>
                </a:r>
                <a:r>
                  <a:rPr lang="en-PH" b="0" baseline="0" dirty="0" smtClean="0"/>
                  <a:t>4.000</a:t>
                </a:r>
                <a:endParaRPr lang="en-PH" b="0" baseline="0" dirty="0" smtClean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75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show the average transmuted rating range with its corresponding RPMS 5-point Rating Scale.</a:t>
            </a:r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The Average Transmuted Rating of Teacher </a:t>
            </a:r>
            <a:r>
              <a:rPr lang="en-US" b="0" baseline="0" dirty="0" smtClean="0"/>
              <a:t>Mary </a:t>
            </a:r>
            <a:r>
              <a:rPr lang="en-US" b="0" baseline="0" dirty="0"/>
              <a:t>is 4. Referring to the RPMS 5-point Rating Scale it falls under 4, Very Satisfactory</a:t>
            </a:r>
            <a:r>
              <a:rPr lang="en-US" b="0" baseline="0" dirty="0" smtClean="0"/>
              <a:t>.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2300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show the description of Very Satisfactory Performance Indicator for Quality in KRA 1, Objective 2 of the RPMS Tool for Proficient Teachers.</a:t>
            </a:r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 smtClean="0"/>
              <a:t>Note </a:t>
            </a:r>
            <a:r>
              <a:rPr lang="en-PH" b="0" baseline="0" dirty="0"/>
              <a:t>the alignment of the description to Objective 2. MOV presented and submitted should be showing alignment and attainment of the objectives to be valid. In the case of Teacher </a:t>
            </a:r>
            <a:r>
              <a:rPr lang="en-PH" b="0" baseline="0" dirty="0" smtClean="0"/>
              <a:t>Mary, she </a:t>
            </a:r>
            <a:r>
              <a:rPr lang="en-PH" b="0" baseline="0" dirty="0"/>
              <a:t>showed this through </a:t>
            </a:r>
            <a:r>
              <a:rPr lang="en-PH" b="0" baseline="0" dirty="0" smtClean="0"/>
              <a:t>her </a:t>
            </a:r>
            <a:r>
              <a:rPr lang="en-PH" b="0" baseline="0" dirty="0"/>
              <a:t>Classroom Observations.</a:t>
            </a:r>
            <a:endParaRPr lang="en-PH" dirty="0"/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3239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identify the </a:t>
            </a:r>
            <a:r>
              <a:rPr lang="en-US" b="0" baseline="0" dirty="0" smtClean="0"/>
              <a:t>rating </a:t>
            </a:r>
            <a:r>
              <a:rPr lang="en-US" b="0" baseline="0" dirty="0"/>
              <a:t>of Teacher </a:t>
            </a:r>
            <a:r>
              <a:rPr lang="en-US" b="0" baseline="0" dirty="0" smtClean="0"/>
              <a:t>Mary </a:t>
            </a:r>
            <a:r>
              <a:rPr lang="en-US" b="0" baseline="0" dirty="0"/>
              <a:t>for Efficiency in KRA 1, Objective 2 of the RPMS Tool for Proficient Teachers.</a:t>
            </a:r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Decide for the validity of the MOV presented by Teacher </a:t>
            </a:r>
            <a:r>
              <a:rPr lang="en-PH" b="0" baseline="0" dirty="0" smtClean="0"/>
              <a:t>Mary. </a:t>
            </a:r>
            <a:r>
              <a:rPr lang="en-PH" b="0" baseline="0" dirty="0"/>
              <a:t>Click next button for the appearance of check marks.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Refer to the Performance Indicators for Efficiency. Identify the appropriate rating of Teacher </a:t>
            </a:r>
            <a:r>
              <a:rPr lang="en-PH" b="0" baseline="0" dirty="0" smtClean="0"/>
              <a:t>Mary </a:t>
            </a:r>
            <a:r>
              <a:rPr lang="en-PH" b="0" baseline="0" dirty="0"/>
              <a:t>based on the descriptions</a:t>
            </a:r>
            <a:r>
              <a:rPr lang="en-PH" b="0" baseline="0" dirty="0" smtClean="0"/>
              <a:t>.</a:t>
            </a:r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76940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/>
                  <a:t>Purpose </a:t>
                </a:r>
                <a:r>
                  <a:rPr lang="en-US" b="1" baseline="0" dirty="0"/>
                  <a:t>of the Slide</a:t>
                </a:r>
                <a:r>
                  <a:rPr lang="en-US" baseline="0" dirty="0"/>
                  <a:t>: </a:t>
                </a:r>
                <a:r>
                  <a:rPr lang="en-US" b="0" baseline="0" dirty="0"/>
                  <a:t>To show the summary of Teacher </a:t>
                </a:r>
                <a:r>
                  <a:rPr lang="en-US" b="0" baseline="0" dirty="0" smtClean="0"/>
                  <a:t>Mary’s </a:t>
                </a:r>
                <a:r>
                  <a:rPr lang="en-US" b="0" baseline="0" dirty="0"/>
                  <a:t>rating in KRA 1, Objective 2.</a:t>
                </a:r>
              </a:p>
              <a:p>
                <a:endParaRPr lang="en-US" baseline="0" dirty="0"/>
              </a:p>
              <a:p>
                <a:r>
                  <a:rPr lang="en-US" b="1" baseline="0" dirty="0"/>
                  <a:t>Notes to Presenter:</a:t>
                </a:r>
                <a:endParaRPr lang="en-US" b="1" dirty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Show the step-by-step process of computing the rating for KRA 1, Objective 2: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4 (Quality) + 5 (Efficiency) = 10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9 </a:t>
                </a:r>
                <a14:m>
                  <m:oMath xmlns:m="http://schemas.openxmlformats.org/officeDocument/2006/math">
                    <m:r>
                      <a:rPr lang="en-PH" sz="1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PH" b="0" baseline="0" dirty="0" smtClean="0"/>
                  <a:t> 2 = 4.500</a:t>
                </a:r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/>
                  <a:t>Note that there is no Timeliness. Refer to the RPMS Tool for Proficient Teachers, Objective 2, page 147.</a:t>
                </a:r>
                <a:endParaRPr lang="en-PH" dirty="0"/>
              </a:p>
              <a:p>
                <a:endParaRPr lang="en-PH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/>
                  <a:t>Purpose </a:t>
                </a:r>
                <a:r>
                  <a:rPr lang="en-US" b="1" baseline="0" dirty="0"/>
                  <a:t>of the Slide</a:t>
                </a:r>
                <a:r>
                  <a:rPr lang="en-US" baseline="0" dirty="0"/>
                  <a:t>: </a:t>
                </a:r>
                <a:r>
                  <a:rPr lang="en-US" b="0" baseline="0" dirty="0"/>
                  <a:t>To show the summary of Teacher </a:t>
                </a:r>
                <a:r>
                  <a:rPr lang="en-US" b="0" baseline="0" dirty="0" smtClean="0"/>
                  <a:t>Mary’s </a:t>
                </a:r>
                <a:r>
                  <a:rPr lang="en-US" b="0" baseline="0" dirty="0"/>
                  <a:t>rating in KRA 1, Objective 2.</a:t>
                </a:r>
              </a:p>
              <a:p>
                <a:endParaRPr lang="en-US" baseline="0" dirty="0"/>
              </a:p>
              <a:p>
                <a:r>
                  <a:rPr lang="en-US" b="1" baseline="0" dirty="0"/>
                  <a:t>Notes to Presenter:</a:t>
                </a:r>
                <a:endParaRPr lang="en-US" b="1" dirty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Show the step-by-step process of computing the rating for KRA 1, Objective 2: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4 (Quality) </a:t>
                </a:r>
                <a:r>
                  <a:rPr lang="en-PH" b="0" baseline="0" dirty="0" smtClean="0"/>
                  <a:t>+ 5 (Efficiency) = 10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9 </a:t>
                </a:r>
                <a:r>
                  <a:rPr lang="en-PH" sz="1200" i="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PH" b="0" baseline="0" dirty="0" smtClean="0"/>
                  <a:t> 2 = </a:t>
                </a:r>
                <a:r>
                  <a:rPr lang="en-PH" b="0" baseline="0" dirty="0" smtClean="0"/>
                  <a:t>4.500</a:t>
                </a:r>
                <a:endParaRPr lang="en-PH" b="0" baseline="0" dirty="0" smtClean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/>
                  <a:t>Note that there is no Timeliness. Refer to the RPMS Tool for Proficient Teachers, Objective 2, page 147.</a:t>
                </a:r>
                <a:endParaRPr lang="en-PH" dirty="0"/>
              </a:p>
              <a:p>
                <a:endParaRPr lang="en-PH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3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introduce the parts of the RPMS Tool.</a:t>
            </a:r>
            <a:endParaRPr lang="en-US" baseline="0" dirty="0"/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indent="-171450">
              <a:buFont typeface="Arial" pitchFamily="34" charset="0"/>
              <a:buChar char="•"/>
            </a:pPr>
            <a:r>
              <a:rPr lang="en-PH" dirty="0" smtClean="0"/>
              <a:t>Enumerate</a:t>
            </a:r>
            <a:r>
              <a:rPr lang="en-PH" baseline="0" dirty="0" smtClean="0"/>
              <a:t> </a:t>
            </a:r>
            <a:r>
              <a:rPr lang="en-PH" baseline="0" dirty="0"/>
              <a:t>the parts of the tools</a:t>
            </a:r>
            <a:r>
              <a:rPr lang="en-PH" baseline="0" dirty="0" smtClean="0"/>
              <a:t>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PH" baseline="0" dirty="0" smtClean="0"/>
              <a:t>Note that discussions will follow.</a:t>
            </a:r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0991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PH" b="1" dirty="0" smtClean="0"/>
                  <a:t>Purpose</a:t>
                </a:r>
                <a:r>
                  <a:rPr lang="en-PH" b="1" baseline="0" dirty="0" smtClean="0"/>
                  <a:t> of the Slide: </a:t>
                </a:r>
                <a:r>
                  <a:rPr lang="en-PH" b="0" baseline="0" dirty="0" smtClean="0"/>
                  <a:t>To show the computation of KRA 1 Objective 2 with the given ratings.</a:t>
                </a:r>
              </a:p>
              <a:p>
                <a:endParaRPr lang="en-PH" b="0" baseline="0" dirty="0" smtClean="0"/>
              </a:p>
              <a:p>
                <a:r>
                  <a:rPr lang="en-PH" b="1" baseline="0" dirty="0" smtClean="0"/>
                  <a:t>Notes to the Presenter: </a:t>
                </a:r>
                <a:endParaRPr lang="en-PH" b="0" baseline="0" dirty="0" smtClean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Show a step-by-step computation of Teacher Mary’s score in KRA 1, Objective 2: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4 (Quality) + 5 (Efficiency) = 9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9 </a:t>
                </a:r>
                <a14:m>
                  <m:oMath xmlns:m="http://schemas.openxmlformats.org/officeDocument/2006/math">
                    <m:r>
                      <a:rPr lang="en-PH" sz="1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US" b="0" baseline="0" dirty="0" smtClean="0"/>
                  <a:t> 2 = 4.500 (Average)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4.500 (Average) x 7.5% (Weight of Objective) = 0.337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Note that for the PPST-based RPMS, IPCRF tools are standardized. Weight per KRA and Objective is indicated and standardized.</a:t>
                </a:r>
                <a:endParaRPr lang="en-US" b="0" dirty="0" smtClean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PH" b="1" dirty="0" smtClean="0"/>
                  <a:t>Purpose</a:t>
                </a:r>
                <a:r>
                  <a:rPr lang="en-PH" b="1" baseline="0" dirty="0" smtClean="0"/>
                  <a:t> of the Slide: </a:t>
                </a:r>
                <a:r>
                  <a:rPr lang="en-PH" b="0" baseline="0" dirty="0" smtClean="0"/>
                  <a:t>To show the computation of KRA 1 Objective 2 with the given ratings.</a:t>
                </a:r>
              </a:p>
              <a:p>
                <a:endParaRPr lang="en-PH" b="0" baseline="0" dirty="0" smtClean="0"/>
              </a:p>
              <a:p>
                <a:r>
                  <a:rPr lang="en-PH" b="1" baseline="0" dirty="0" smtClean="0"/>
                  <a:t>Notes to the Presenter: </a:t>
                </a:r>
                <a:endParaRPr lang="en-PH" b="0" baseline="0" dirty="0" smtClean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Show a step-by-step computation of Teacher Mary’s score in KRA 1, Objective 2: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4 </a:t>
                </a:r>
                <a:r>
                  <a:rPr lang="en-US" b="0" baseline="0" dirty="0" smtClean="0"/>
                  <a:t>(Quality) + 5 (Efficiency) = </a:t>
                </a:r>
                <a:r>
                  <a:rPr lang="en-US" b="0" baseline="0" dirty="0" smtClean="0"/>
                  <a:t>9</a:t>
                </a:r>
                <a:endParaRPr lang="en-US" b="0" baseline="0" dirty="0" smtClean="0"/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9 </a:t>
                </a:r>
                <a:r>
                  <a:rPr lang="en-PH" sz="1200" i="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US" b="0" baseline="0" dirty="0" smtClean="0"/>
                  <a:t> 2 = </a:t>
                </a:r>
                <a:r>
                  <a:rPr lang="en-US" b="0" baseline="0" dirty="0" smtClean="0"/>
                  <a:t>4.500 </a:t>
                </a:r>
                <a:r>
                  <a:rPr lang="en-US" b="0" baseline="0" dirty="0" smtClean="0"/>
                  <a:t>(Average)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4.500 </a:t>
                </a:r>
                <a:r>
                  <a:rPr lang="en-US" b="0" baseline="0" dirty="0" smtClean="0"/>
                  <a:t>(Average) x 7.5% (Weight of Objective) = </a:t>
                </a:r>
                <a:r>
                  <a:rPr lang="en-US" b="0" baseline="0" dirty="0" smtClean="0"/>
                  <a:t>0.337</a:t>
                </a:r>
                <a:endParaRPr lang="en-US" b="0" baseline="0" dirty="0" smtClean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Note that for the PPST-based RPMS, IPCRF tools are standardized. Weight per KRA and Objective is indicated and standardized</a:t>
                </a:r>
                <a:r>
                  <a:rPr lang="en-US" b="0" baseline="0" dirty="0" smtClean="0"/>
                  <a:t>.</a:t>
                </a:r>
                <a:endParaRPr lang="en-US" b="0" dirty="0" smtClean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8439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prompt participants on a scenario of Teacher I submitting MOV for Objective </a:t>
            </a:r>
            <a:r>
              <a:rPr lang="en-US" b="0" baseline="0" dirty="0" smtClean="0"/>
              <a:t>8.</a:t>
            </a:r>
            <a:endParaRPr lang="en-US" b="0" baseline="0" dirty="0"/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This is </a:t>
            </a:r>
            <a:r>
              <a:rPr lang="en-PH" b="0" baseline="0" dirty="0" smtClean="0"/>
              <a:t>a </a:t>
            </a:r>
            <a:r>
              <a:rPr lang="en-PH" b="0" baseline="0" dirty="0"/>
              <a:t>title slide</a:t>
            </a:r>
            <a:r>
              <a:rPr lang="en-PH" b="0" baseline="0" dirty="0" smtClean="0"/>
              <a:t>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 smtClean="0"/>
              <a:t>Note that Objective 8 in the RPMS Proficient tool is non-classroom observable objective.</a:t>
            </a:r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2688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show sample scenario of Teacher </a:t>
            </a:r>
            <a:r>
              <a:rPr lang="en-US" b="0" baseline="0" dirty="0" smtClean="0"/>
              <a:t>I </a:t>
            </a:r>
            <a:r>
              <a:rPr lang="en-US" b="0" baseline="0" dirty="0"/>
              <a:t>submitting MOV for Objective 8, KRA 3.</a:t>
            </a:r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Refer participants to page 153 of RPMS Manual Appendices.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Ask participants if each of the MOV Teacher </a:t>
            </a:r>
            <a:r>
              <a:rPr lang="en-PH" b="0" baseline="0" dirty="0" smtClean="0"/>
              <a:t>Mary </a:t>
            </a:r>
            <a:r>
              <a:rPr lang="en-PH" b="0" baseline="0" dirty="0"/>
              <a:t>included in her portfolio is valid. To show validity of the MOV, click next for the appearance of check mark.</a:t>
            </a:r>
          </a:p>
          <a:p>
            <a:endParaRPr lang="en-PH" dirty="0"/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3403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identify the performance rating of Teacher </a:t>
            </a:r>
            <a:r>
              <a:rPr lang="en-US" b="0" baseline="0" dirty="0" smtClean="0"/>
              <a:t>Mary </a:t>
            </a:r>
            <a:r>
              <a:rPr lang="en-US" b="0" baseline="0" dirty="0"/>
              <a:t>for </a:t>
            </a:r>
            <a:r>
              <a:rPr lang="en-US" b="0" baseline="0" dirty="0" smtClean="0"/>
              <a:t>Quality and Efficiency.</a:t>
            </a:r>
            <a:endParaRPr lang="en-US" b="0" baseline="0" dirty="0"/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Note that this Objective is non-classroom observable. Ask the participants which Performance Rating will Teacher </a:t>
            </a:r>
            <a:r>
              <a:rPr lang="en-PH" b="0" baseline="0" dirty="0" smtClean="0"/>
              <a:t>Mary </a:t>
            </a:r>
            <a:r>
              <a:rPr lang="en-PH" b="0" baseline="0" dirty="0"/>
              <a:t>get</a:t>
            </a:r>
            <a:r>
              <a:rPr lang="en-PH" b="0" baseline="0" dirty="0" smtClean="0"/>
              <a:t>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PH" dirty="0"/>
          </a:p>
          <a:p>
            <a:endParaRPr lang="en-PH" dirty="0"/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63337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/>
                  <a:t>Purpose </a:t>
                </a:r>
                <a:r>
                  <a:rPr lang="en-US" b="1" baseline="0" dirty="0"/>
                  <a:t>of the Slide</a:t>
                </a:r>
                <a:r>
                  <a:rPr lang="en-US" baseline="0" dirty="0"/>
                  <a:t>: </a:t>
                </a:r>
                <a:r>
                  <a:rPr lang="en-US" b="0" baseline="0" dirty="0"/>
                  <a:t>To show the summary of Teacher </a:t>
                </a:r>
                <a:r>
                  <a:rPr lang="en-US" b="0" baseline="0" dirty="0" smtClean="0"/>
                  <a:t>Mary’s </a:t>
                </a:r>
                <a:r>
                  <a:rPr lang="en-US" b="0" baseline="0" dirty="0"/>
                  <a:t>rating in KRA 3, Objective 8.</a:t>
                </a:r>
              </a:p>
              <a:p>
                <a:endParaRPr lang="en-US" baseline="0" dirty="0"/>
              </a:p>
              <a:p>
                <a:r>
                  <a:rPr lang="en-US" b="1" baseline="0" dirty="0"/>
                  <a:t>Notes to Presenter:</a:t>
                </a:r>
                <a:endParaRPr lang="en-US" b="1" dirty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Show the step-by-step process of computing the rating for KRA 3, Objective 8: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4 (Quality) + 4 (Efficiency) = 8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8 </a:t>
                </a:r>
                <a14:m>
                  <m:oMath xmlns:m="http://schemas.openxmlformats.org/officeDocument/2006/math">
                    <m:r>
                      <a:rPr lang="en-PH" sz="1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PH" b="0" baseline="0" dirty="0" smtClean="0"/>
                  <a:t> 2 = 4.000</a:t>
                </a:r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Note that there is no Timeliness. Refer to the RPMS Tool for Proficient Teachers, Objective 8, page 153.</a:t>
                </a:r>
                <a:endParaRPr lang="en-PH" dirty="0" smtClean="0"/>
              </a:p>
              <a:p>
                <a:endParaRPr lang="en-PH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/>
                  <a:t>Purpose </a:t>
                </a:r>
                <a:r>
                  <a:rPr lang="en-US" b="1" baseline="0" dirty="0"/>
                  <a:t>of the Slide</a:t>
                </a:r>
                <a:r>
                  <a:rPr lang="en-US" baseline="0" dirty="0"/>
                  <a:t>: </a:t>
                </a:r>
                <a:r>
                  <a:rPr lang="en-US" b="0" baseline="0" dirty="0"/>
                  <a:t>To show the summary of Teacher </a:t>
                </a:r>
                <a:r>
                  <a:rPr lang="en-US" b="0" baseline="0" dirty="0" smtClean="0"/>
                  <a:t>Mary’s </a:t>
                </a:r>
                <a:r>
                  <a:rPr lang="en-US" b="0" baseline="0" dirty="0"/>
                  <a:t>rating in KRA 3, Objective 8.</a:t>
                </a:r>
              </a:p>
              <a:p>
                <a:endParaRPr lang="en-US" baseline="0" dirty="0"/>
              </a:p>
              <a:p>
                <a:r>
                  <a:rPr lang="en-US" b="1" baseline="0" dirty="0"/>
                  <a:t>Notes to Presenter:</a:t>
                </a:r>
                <a:endParaRPr lang="en-US" b="1" dirty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Show the step-by-step process of computing the rating for KRA 3, Objective 8: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4 (Quality) + </a:t>
                </a:r>
                <a:r>
                  <a:rPr lang="en-PH" b="0" baseline="0" dirty="0" smtClean="0"/>
                  <a:t>4 (</a:t>
                </a:r>
                <a:r>
                  <a:rPr lang="en-PH" b="0" baseline="0" dirty="0" smtClean="0"/>
                  <a:t>Efficiency) = </a:t>
                </a:r>
                <a:r>
                  <a:rPr lang="en-PH" b="0" baseline="0" dirty="0" smtClean="0"/>
                  <a:t>8</a:t>
                </a:r>
                <a:endParaRPr lang="en-PH" b="0" baseline="0" dirty="0" smtClean="0"/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8 </a:t>
                </a:r>
                <a:r>
                  <a:rPr lang="en-PH" sz="1200" i="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PH" b="0" baseline="0" dirty="0" smtClean="0"/>
                  <a:t> 2 = </a:t>
                </a:r>
                <a:r>
                  <a:rPr lang="en-PH" b="0" baseline="0" dirty="0" smtClean="0"/>
                  <a:t>4.000</a:t>
                </a:r>
                <a:endParaRPr lang="en-PH" b="0" baseline="0" dirty="0" smtClean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Note that there is no Timeliness. Refer to the RPMS Tool for Proficient Teachers, Objective 8, page 153.</a:t>
                </a:r>
                <a:endParaRPr lang="en-PH" dirty="0" smtClean="0"/>
              </a:p>
              <a:p>
                <a:endParaRPr lang="en-PH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18688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PH" b="1" dirty="0" smtClean="0"/>
                  <a:t>Purpose</a:t>
                </a:r>
                <a:r>
                  <a:rPr lang="en-PH" b="1" baseline="0" dirty="0" smtClean="0"/>
                  <a:t> of the Slide: </a:t>
                </a:r>
                <a:r>
                  <a:rPr lang="en-PH" b="0" baseline="0" dirty="0" smtClean="0"/>
                  <a:t>To show the computation of KRA 3 Objective 8 with the given ratings.</a:t>
                </a:r>
              </a:p>
              <a:p>
                <a:endParaRPr lang="en-PH" b="0" baseline="0" dirty="0" smtClean="0"/>
              </a:p>
              <a:p>
                <a:r>
                  <a:rPr lang="en-PH" b="1" baseline="0" dirty="0" smtClean="0"/>
                  <a:t>Notes to the Presenter: </a:t>
                </a:r>
                <a:endParaRPr lang="en-PH" b="0" baseline="0" dirty="0" smtClean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Show a step-by-step computation of Teacher Mary’s score in KRA 3, Objective 8: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4 (Quality) + 4 (Efficiency) = 8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8 </a:t>
                </a:r>
                <a14:m>
                  <m:oMath xmlns:m="http://schemas.openxmlformats.org/officeDocument/2006/math">
                    <m:r>
                      <a:rPr lang="en-PH" sz="1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US" b="0" baseline="0" dirty="0" smtClean="0"/>
                  <a:t> 2 = 4.000 (Average)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4.000 (Average) x 7.5% (Weight of Objective) = 0.300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PH" b="1" dirty="0" smtClean="0"/>
                  <a:t>Purpose</a:t>
                </a:r>
                <a:r>
                  <a:rPr lang="en-PH" b="1" baseline="0" dirty="0" smtClean="0"/>
                  <a:t> of the Slide: </a:t>
                </a:r>
                <a:r>
                  <a:rPr lang="en-PH" b="0" baseline="0" dirty="0" smtClean="0"/>
                  <a:t>To show the computation of KRA 3 Objective 8 with the given ratings.</a:t>
                </a:r>
              </a:p>
              <a:p>
                <a:endParaRPr lang="en-PH" b="0" baseline="0" dirty="0" smtClean="0"/>
              </a:p>
              <a:p>
                <a:r>
                  <a:rPr lang="en-PH" b="1" baseline="0" dirty="0" smtClean="0"/>
                  <a:t>Notes to the Presenter: </a:t>
                </a:r>
                <a:endParaRPr lang="en-PH" b="0" baseline="0" dirty="0" smtClean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Show a step-by-step computation of Teacher Mary’s score in KRA 3, Objective 8: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4 (Quality) + </a:t>
                </a:r>
                <a:r>
                  <a:rPr lang="en-US" b="0" baseline="0" dirty="0" smtClean="0"/>
                  <a:t>4 </a:t>
                </a:r>
                <a:r>
                  <a:rPr lang="en-US" b="0" baseline="0" dirty="0" smtClean="0"/>
                  <a:t>(Efficiency) = </a:t>
                </a:r>
                <a:r>
                  <a:rPr lang="en-US" b="0" baseline="0" dirty="0" smtClean="0"/>
                  <a:t>8</a:t>
                </a:r>
                <a:endParaRPr lang="en-US" b="0" baseline="0" dirty="0" smtClean="0"/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8 </a:t>
                </a:r>
                <a:r>
                  <a:rPr lang="en-PH" sz="1200" i="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US" b="0" baseline="0" dirty="0" smtClean="0"/>
                  <a:t> 2 = </a:t>
                </a:r>
                <a:r>
                  <a:rPr lang="en-US" b="0" baseline="0" dirty="0" smtClean="0"/>
                  <a:t>4.000 </a:t>
                </a:r>
                <a:r>
                  <a:rPr lang="en-US" b="0" baseline="0" dirty="0" smtClean="0"/>
                  <a:t>(Average)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4.000 </a:t>
                </a:r>
                <a:r>
                  <a:rPr lang="en-US" b="0" baseline="0" dirty="0" smtClean="0"/>
                  <a:t>(Average) x 7.5% (Weight of Objective) = </a:t>
                </a:r>
                <a:r>
                  <a:rPr lang="en-US" b="0" baseline="0" dirty="0" smtClean="0"/>
                  <a:t>0.300</a:t>
                </a:r>
                <a:endParaRPr lang="en-US" b="0" baseline="0" dirty="0" smtClean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8715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prompt participants on a scenario of Teacher I submitting MOV for Objective </a:t>
            </a:r>
            <a:r>
              <a:rPr lang="en-US" b="0" baseline="0" dirty="0" smtClean="0"/>
              <a:t>11.</a:t>
            </a:r>
            <a:endParaRPr lang="en-US" b="0" baseline="0" dirty="0"/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This is </a:t>
            </a:r>
            <a:r>
              <a:rPr lang="en-PH" b="0" baseline="0" dirty="0" smtClean="0"/>
              <a:t>a </a:t>
            </a:r>
            <a:r>
              <a:rPr lang="en-PH" b="0" baseline="0" dirty="0"/>
              <a:t>title slide</a:t>
            </a:r>
            <a:r>
              <a:rPr lang="en-PH" b="0" baseline="0" dirty="0" smtClean="0"/>
              <a:t>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 smtClean="0"/>
              <a:t>Note that Objective 11 is non-classroom observable objective.</a:t>
            </a:r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2041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show sample scenario of Teacher </a:t>
            </a:r>
            <a:r>
              <a:rPr lang="en-US" b="0" baseline="0" dirty="0" smtClean="0"/>
              <a:t>I </a:t>
            </a:r>
            <a:r>
              <a:rPr lang="en-US" b="0" baseline="0" dirty="0"/>
              <a:t>submitting MOV for Objective </a:t>
            </a:r>
            <a:r>
              <a:rPr lang="en-US" b="0" baseline="0" dirty="0" smtClean="0"/>
              <a:t>11, </a:t>
            </a:r>
            <a:r>
              <a:rPr lang="en-US" b="0" baseline="0" dirty="0"/>
              <a:t>KRA </a:t>
            </a:r>
            <a:r>
              <a:rPr lang="en-US" b="0" baseline="0" dirty="0" smtClean="0"/>
              <a:t>4.</a:t>
            </a:r>
            <a:endParaRPr lang="en-US" b="0" baseline="0" dirty="0"/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Refer participants to page </a:t>
            </a:r>
            <a:r>
              <a:rPr lang="en-PH" b="0" baseline="0" dirty="0" smtClean="0"/>
              <a:t>156 </a:t>
            </a:r>
            <a:r>
              <a:rPr lang="en-PH" b="0" baseline="0" dirty="0"/>
              <a:t>of RPMS Manual Appendices.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Ask participants if each of the MOV Teacher </a:t>
            </a:r>
            <a:r>
              <a:rPr lang="en-PH" b="0" baseline="0" dirty="0" smtClean="0"/>
              <a:t>Mary included </a:t>
            </a:r>
            <a:r>
              <a:rPr lang="en-PH" b="0" baseline="0" dirty="0"/>
              <a:t>in her portfolio is valid. To show validity of the MOV, click next for the appearance of check mark</a:t>
            </a:r>
            <a:r>
              <a:rPr lang="en-PH" b="0" baseline="0" dirty="0" smtClean="0"/>
              <a:t>.</a:t>
            </a:r>
            <a:endParaRPr lang="en-PH" b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95450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identify the performance rating of </a:t>
            </a:r>
            <a:r>
              <a:rPr lang="en-US" b="0" baseline="0" dirty="0" smtClean="0"/>
              <a:t>Teacher Mary </a:t>
            </a:r>
            <a:r>
              <a:rPr lang="en-US" b="0" baseline="0" dirty="0"/>
              <a:t>for </a:t>
            </a:r>
            <a:r>
              <a:rPr lang="en-US" b="0" baseline="0" dirty="0" smtClean="0"/>
              <a:t>Quality and Efficiency.</a:t>
            </a:r>
            <a:endParaRPr lang="en-US" b="0" baseline="0" dirty="0"/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Note that this Objective is non-classroom observable. Ask the participants which Performance Rating will Teacher </a:t>
            </a:r>
            <a:r>
              <a:rPr lang="en-PH" b="0" baseline="0" dirty="0" smtClean="0"/>
              <a:t>Mary </a:t>
            </a:r>
            <a:r>
              <a:rPr lang="en-PH" b="0" baseline="0" dirty="0"/>
              <a:t>get.</a:t>
            </a:r>
            <a:endParaRPr lang="en-PH" dirty="0"/>
          </a:p>
          <a:p>
            <a:endParaRPr lang="en-PH" dirty="0"/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78001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/>
                  <a:t>Purpose </a:t>
                </a:r>
                <a:r>
                  <a:rPr lang="en-US" b="1" baseline="0" dirty="0" smtClean="0"/>
                  <a:t>of the Slide</a:t>
                </a:r>
                <a:r>
                  <a:rPr lang="en-US" baseline="0" dirty="0" smtClean="0"/>
                  <a:t>: </a:t>
                </a:r>
                <a:r>
                  <a:rPr lang="en-US" b="0" baseline="0" dirty="0" smtClean="0"/>
                  <a:t>To show the summary of Teacher Mary’s rating in KRA 3, Objective 11.</a:t>
                </a:r>
              </a:p>
              <a:p>
                <a:endParaRPr lang="en-US" b="0" baseline="0" dirty="0" smtClean="0"/>
              </a:p>
              <a:p>
                <a:r>
                  <a:rPr lang="en-US" b="1" baseline="0" dirty="0" smtClean="0"/>
                  <a:t>Notes to Presenter:</a:t>
                </a:r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Show the step-by-step process of computing the rating for KRA 4, Objective 11: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5 (Quality) + 5 (Efficiency) + 5 (Timeliness) = 15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15 </a:t>
                </a:r>
                <a14:m>
                  <m:oMath xmlns:m="http://schemas.openxmlformats.org/officeDocument/2006/math">
                    <m:r>
                      <a:rPr lang="en-PH" sz="1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PH" b="0" baseline="0" dirty="0" smtClean="0"/>
                  <a:t> 3 = 5.000</a:t>
                </a:r>
              </a:p>
              <a:p>
                <a:endParaRPr lang="en-US" b="0" baseline="0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/>
                  <a:t>Purpose </a:t>
                </a:r>
                <a:r>
                  <a:rPr lang="en-US" b="1" baseline="0" dirty="0" smtClean="0"/>
                  <a:t>of the Slide</a:t>
                </a:r>
                <a:r>
                  <a:rPr lang="en-US" baseline="0" dirty="0" smtClean="0"/>
                  <a:t>: </a:t>
                </a:r>
                <a:r>
                  <a:rPr lang="en-US" b="0" baseline="0" dirty="0" smtClean="0"/>
                  <a:t>To show the summary of Teacher Mary’s rating in KRA 3, Objective 11.</a:t>
                </a:r>
              </a:p>
              <a:p>
                <a:endParaRPr lang="en-US" b="0" baseline="0" dirty="0" smtClean="0"/>
              </a:p>
              <a:p>
                <a:r>
                  <a:rPr lang="en-US" b="1" baseline="0" dirty="0" smtClean="0"/>
                  <a:t>Notes to Presenter:</a:t>
                </a:r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Show the step-by-step process of computing the rating for KRA 4, Objective 11: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5 </a:t>
                </a:r>
                <a:r>
                  <a:rPr lang="en-PH" b="0" baseline="0" dirty="0" smtClean="0"/>
                  <a:t>(Quality) + </a:t>
                </a:r>
                <a:r>
                  <a:rPr lang="en-PH" b="0" baseline="0" dirty="0" smtClean="0"/>
                  <a:t>5 </a:t>
                </a:r>
                <a:r>
                  <a:rPr lang="en-PH" b="0" baseline="0" dirty="0" smtClean="0"/>
                  <a:t>(Efficiency</a:t>
                </a:r>
                <a:r>
                  <a:rPr lang="en-PH" b="0" baseline="0" dirty="0" smtClean="0"/>
                  <a:t>) + 5 (Timeliness) </a:t>
                </a:r>
                <a:r>
                  <a:rPr lang="en-PH" b="0" baseline="0" dirty="0" smtClean="0"/>
                  <a:t>= </a:t>
                </a:r>
                <a:r>
                  <a:rPr lang="en-PH" b="0" baseline="0" dirty="0" smtClean="0"/>
                  <a:t>15</a:t>
                </a:r>
                <a:endParaRPr lang="en-PH" b="0" baseline="0" dirty="0" smtClean="0"/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15 </a:t>
                </a:r>
                <a:r>
                  <a:rPr lang="en-PH" sz="1200" i="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PH" b="0" baseline="0" dirty="0" smtClean="0"/>
                  <a:t> </a:t>
                </a:r>
                <a:r>
                  <a:rPr lang="en-PH" b="0" baseline="0" dirty="0" smtClean="0"/>
                  <a:t>3 </a:t>
                </a:r>
                <a:r>
                  <a:rPr lang="en-PH" b="0" baseline="0" dirty="0" smtClean="0"/>
                  <a:t>= </a:t>
                </a:r>
                <a:r>
                  <a:rPr lang="en-PH" b="0" baseline="0" dirty="0" smtClean="0"/>
                  <a:t>5.000</a:t>
                </a:r>
                <a:endParaRPr lang="en-PH" b="0" baseline="0" dirty="0" smtClean="0"/>
              </a:p>
              <a:p>
                <a:endParaRPr lang="en-US" b="0" baseline="0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3422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Purpose</a:t>
            </a:r>
            <a:r>
              <a:rPr lang="en-US" b="1" baseline="0" dirty="0" smtClean="0"/>
              <a:t> of the Slide: </a:t>
            </a:r>
            <a:r>
              <a:rPr lang="en-US" b="0" baseline="0" dirty="0" smtClean="0"/>
              <a:t>To show the alignment of RPMS to PPST particularly the Key Results Areas and Objectives.</a:t>
            </a:r>
            <a:endParaRPr lang="en-US" b="1" baseline="0" dirty="0" smtClean="0"/>
          </a:p>
          <a:p>
            <a:endParaRPr lang="en-US" baseline="0" dirty="0" smtClean="0"/>
          </a:p>
          <a:p>
            <a:r>
              <a:rPr lang="en-US" b="1" baseline="0" dirty="0" smtClean="0"/>
              <a:t>Notes to Presenter:</a:t>
            </a:r>
            <a:endParaRPr lang="en-US" b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Refer participants</a:t>
            </a:r>
            <a:r>
              <a:rPr lang="en-US" baseline="0" dirty="0" smtClean="0"/>
              <a:t> to RPMS Tool’s KRAs and PPST’s Domains.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Emphasize that: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Key Results Areas in RPMS are Domains in the PPST;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Objectives in the RPMS are Indicators in the PPST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24BFD3-2B00-B747-9997-63A8D29D215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23748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PH" b="1" dirty="0" smtClean="0"/>
                  <a:t>Purpose</a:t>
                </a:r>
                <a:r>
                  <a:rPr lang="en-PH" b="1" baseline="0" dirty="0" smtClean="0"/>
                  <a:t> of the Slide: </a:t>
                </a:r>
                <a:r>
                  <a:rPr lang="en-PH" b="0" baseline="0" dirty="0" smtClean="0"/>
                  <a:t>To show the computation of KRA 4 Objective 11 with the given ratings.</a:t>
                </a:r>
              </a:p>
              <a:p>
                <a:endParaRPr lang="en-PH" b="0" baseline="0" dirty="0" smtClean="0"/>
              </a:p>
              <a:p>
                <a:r>
                  <a:rPr lang="en-PH" b="1" baseline="0" dirty="0" smtClean="0"/>
                  <a:t>Notes to the Presenter: </a:t>
                </a:r>
                <a:endParaRPr lang="en-PH" b="0" baseline="0" dirty="0" smtClean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Show a step-by-step computation of Teacher Mary’s score in KRA 4, Objective 11: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5 (Quality) + 5 (Efficiency) + (Timeliness) = 15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15 </a:t>
                </a:r>
                <a14:m>
                  <m:oMath xmlns:m="http://schemas.openxmlformats.org/officeDocument/2006/math">
                    <m:r>
                      <a:rPr lang="en-PH" sz="1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US" b="0" baseline="0" dirty="0" smtClean="0"/>
                  <a:t> 3 = 5.000 (Average)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5.000 (Average) x 7.5% (Weight of Objective) = 0.375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PH" b="1" dirty="0" smtClean="0"/>
                  <a:t>Purpose</a:t>
                </a:r>
                <a:r>
                  <a:rPr lang="en-PH" b="1" baseline="0" dirty="0" smtClean="0"/>
                  <a:t> of the Slide: </a:t>
                </a:r>
                <a:r>
                  <a:rPr lang="en-PH" b="0" baseline="0" dirty="0" smtClean="0"/>
                  <a:t>To show the computation of KRA 4 Objective 11 with the given ratings.</a:t>
                </a:r>
              </a:p>
              <a:p>
                <a:endParaRPr lang="en-PH" b="0" baseline="0" dirty="0" smtClean="0"/>
              </a:p>
              <a:p>
                <a:r>
                  <a:rPr lang="en-PH" b="1" baseline="0" dirty="0" smtClean="0"/>
                  <a:t>Notes to the Presenter: </a:t>
                </a:r>
                <a:endParaRPr lang="en-PH" b="0" baseline="0" dirty="0" smtClean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Show a step-by-step computation of Teacher Mary’s score in KRA 4, Objective 11: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5 </a:t>
                </a:r>
                <a:r>
                  <a:rPr lang="en-US" b="0" baseline="0" dirty="0" smtClean="0"/>
                  <a:t>(Quality) + </a:t>
                </a:r>
                <a:r>
                  <a:rPr lang="en-US" b="0" baseline="0" dirty="0" smtClean="0"/>
                  <a:t>5 </a:t>
                </a:r>
                <a:r>
                  <a:rPr lang="en-US" b="0" baseline="0" dirty="0" smtClean="0"/>
                  <a:t>(Efficiency</a:t>
                </a:r>
                <a:r>
                  <a:rPr lang="en-US" b="0" baseline="0" dirty="0" smtClean="0"/>
                  <a:t>) + (Timeliness) </a:t>
                </a:r>
                <a:r>
                  <a:rPr lang="en-US" b="0" baseline="0" dirty="0" smtClean="0"/>
                  <a:t>= </a:t>
                </a:r>
                <a:r>
                  <a:rPr lang="en-US" b="0" baseline="0" dirty="0" smtClean="0"/>
                  <a:t>15</a:t>
                </a:r>
                <a:endParaRPr lang="en-US" b="0" baseline="0" dirty="0" smtClean="0"/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15 </a:t>
                </a:r>
                <a:r>
                  <a:rPr lang="en-PH" sz="1200" i="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US" b="0" baseline="0" dirty="0" smtClean="0"/>
                  <a:t> </a:t>
                </a:r>
                <a:r>
                  <a:rPr lang="en-US" b="0" baseline="0" dirty="0" smtClean="0"/>
                  <a:t>3 </a:t>
                </a:r>
                <a:r>
                  <a:rPr lang="en-US" b="0" baseline="0" dirty="0" smtClean="0"/>
                  <a:t>= </a:t>
                </a:r>
                <a:r>
                  <a:rPr lang="en-US" b="0" baseline="0" dirty="0" smtClean="0"/>
                  <a:t>5.000 </a:t>
                </a:r>
                <a:r>
                  <a:rPr lang="en-US" b="0" baseline="0" dirty="0" smtClean="0"/>
                  <a:t>(Average)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5.000 </a:t>
                </a:r>
                <a:r>
                  <a:rPr lang="en-US" b="0" baseline="0" dirty="0" smtClean="0"/>
                  <a:t>(Average) x 7.5% (Weight of Objective) = </a:t>
                </a:r>
                <a:r>
                  <a:rPr lang="en-US" b="0" baseline="0" dirty="0" smtClean="0"/>
                  <a:t>0.375</a:t>
                </a:r>
                <a:endParaRPr lang="en-US" b="0" baseline="0" dirty="0" smtClean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50347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prompt participants on a scenario of Teacher I submitting MOV for Objective </a:t>
            </a:r>
            <a:r>
              <a:rPr lang="en-US" b="0" baseline="0" dirty="0" smtClean="0"/>
              <a:t>12.</a:t>
            </a:r>
            <a:endParaRPr lang="en-US" b="0" baseline="0" dirty="0"/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This </a:t>
            </a:r>
            <a:r>
              <a:rPr lang="en-PH" b="0" baseline="0" dirty="0" smtClean="0"/>
              <a:t>is </a:t>
            </a:r>
            <a:r>
              <a:rPr lang="en-PH" b="0" baseline="0" dirty="0"/>
              <a:t>a title slide</a:t>
            </a:r>
            <a:r>
              <a:rPr lang="en-PH" b="0" baseline="0" dirty="0" smtClean="0"/>
              <a:t>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 smtClean="0"/>
              <a:t>Note that Objective 12 is a non-classroom observable objective.</a:t>
            </a:r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62906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show sample scenario of Teacher </a:t>
            </a:r>
            <a:r>
              <a:rPr lang="en-US" b="0" baseline="0" dirty="0" smtClean="0"/>
              <a:t>I submitting </a:t>
            </a:r>
            <a:r>
              <a:rPr lang="en-US" b="0" baseline="0" dirty="0"/>
              <a:t>MOV for Objective </a:t>
            </a:r>
            <a:r>
              <a:rPr lang="en-US" b="0" baseline="0" dirty="0" smtClean="0"/>
              <a:t>12, KRA 4.</a:t>
            </a:r>
            <a:endParaRPr lang="en-US" b="0" baseline="0" dirty="0"/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Refer participants to page </a:t>
            </a:r>
            <a:r>
              <a:rPr lang="en-PH" b="0" baseline="0" dirty="0" smtClean="0"/>
              <a:t>157 </a:t>
            </a:r>
            <a:r>
              <a:rPr lang="en-PH" b="0" baseline="0" dirty="0"/>
              <a:t>of RPMS Manual Appendices.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Ask participants if each of the MOV Teacher </a:t>
            </a:r>
            <a:r>
              <a:rPr lang="en-PH" b="0" baseline="0" dirty="0" smtClean="0"/>
              <a:t>Mary included </a:t>
            </a:r>
            <a:r>
              <a:rPr lang="en-PH" b="0" baseline="0" dirty="0"/>
              <a:t>in her portfolio is valid. To show validity of the MOV, click next for the appearance of check mark.</a:t>
            </a:r>
          </a:p>
          <a:p>
            <a:endParaRPr lang="en-PH" dirty="0"/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8916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identify the performance rating of Teacher </a:t>
            </a:r>
            <a:r>
              <a:rPr lang="en-US" b="0" baseline="0" dirty="0" smtClean="0"/>
              <a:t>Mary for Quality, Efficiency and Timeliness.</a:t>
            </a:r>
            <a:endParaRPr lang="en-US" b="0" baseline="0" dirty="0"/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Note that this Objective is </a:t>
            </a:r>
            <a:r>
              <a:rPr lang="en-PH" b="0" baseline="0" dirty="0" smtClean="0"/>
              <a:t>a non-classroom </a:t>
            </a:r>
            <a:r>
              <a:rPr lang="en-PH" b="0" baseline="0" dirty="0"/>
              <a:t>observable. Ask the participants which Performance Rating will Teacher </a:t>
            </a:r>
            <a:r>
              <a:rPr lang="en-PH" b="0" baseline="0" dirty="0" smtClean="0"/>
              <a:t>Mary </a:t>
            </a:r>
            <a:r>
              <a:rPr lang="en-PH" b="0" baseline="0" dirty="0"/>
              <a:t>get.</a:t>
            </a:r>
            <a:endParaRPr lang="en-PH" dirty="0"/>
          </a:p>
          <a:p>
            <a:endParaRPr lang="en-PH" dirty="0"/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31201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/>
                  <a:t>Purpose </a:t>
                </a:r>
                <a:r>
                  <a:rPr lang="en-US" b="1" baseline="0" dirty="0"/>
                  <a:t>of the Slide</a:t>
                </a:r>
                <a:r>
                  <a:rPr lang="en-US" baseline="0" dirty="0"/>
                  <a:t>: </a:t>
                </a:r>
                <a:r>
                  <a:rPr lang="en-US" b="0" baseline="0" dirty="0"/>
                  <a:t>To show the summary of Teacher </a:t>
                </a:r>
                <a:r>
                  <a:rPr lang="en-US" b="0" baseline="0" dirty="0" smtClean="0"/>
                  <a:t>Mary’s </a:t>
                </a:r>
                <a:r>
                  <a:rPr lang="en-US" b="0" baseline="0" dirty="0"/>
                  <a:t>rating in KRA </a:t>
                </a:r>
                <a:r>
                  <a:rPr lang="en-US" b="0" baseline="0" dirty="0" smtClean="0"/>
                  <a:t>4, </a:t>
                </a:r>
                <a:r>
                  <a:rPr lang="en-US" b="0" baseline="0" dirty="0"/>
                  <a:t>Objective </a:t>
                </a:r>
                <a:r>
                  <a:rPr lang="en-US" b="0" baseline="0" dirty="0" smtClean="0"/>
                  <a:t>12.</a:t>
                </a:r>
                <a:endParaRPr lang="en-US" b="0" baseline="0" dirty="0"/>
              </a:p>
              <a:p>
                <a:endParaRPr lang="en-US" baseline="0" dirty="0"/>
              </a:p>
              <a:p>
                <a:r>
                  <a:rPr lang="en-US" b="1" baseline="0" dirty="0"/>
                  <a:t>Notes to Presenter:</a:t>
                </a:r>
                <a:endParaRPr lang="en-US" b="1" dirty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Refer </a:t>
                </a:r>
                <a:r>
                  <a:rPr lang="en-PH" b="0" baseline="0" dirty="0"/>
                  <a:t>to the RPMS Tool for Proficient Teachers, Objective </a:t>
                </a:r>
                <a:r>
                  <a:rPr lang="en-PH" b="0" baseline="0" dirty="0" smtClean="0"/>
                  <a:t>12, page 157.</a:t>
                </a:r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Show the step-by-step process of computing the rating for KRA 4, Objective 12: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5 (Quality) + 5 (Efficiency) + 5 (Timeliness) = 15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15 </a:t>
                </a:r>
                <a14:m>
                  <m:oMath xmlns:m="http://schemas.openxmlformats.org/officeDocument/2006/math">
                    <m:r>
                      <a:rPr lang="en-PH" sz="1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PH" b="0" baseline="0" dirty="0" smtClean="0"/>
                  <a:t> 3 = 5.000</a:t>
                </a:r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endParaRPr lang="en-PH" dirty="0"/>
              </a:p>
              <a:p>
                <a:endParaRPr lang="en-PH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/>
                  <a:t>Purpose </a:t>
                </a:r>
                <a:r>
                  <a:rPr lang="en-US" b="1" baseline="0" dirty="0"/>
                  <a:t>of the Slide</a:t>
                </a:r>
                <a:r>
                  <a:rPr lang="en-US" baseline="0" dirty="0"/>
                  <a:t>: </a:t>
                </a:r>
                <a:r>
                  <a:rPr lang="en-US" b="0" baseline="0" dirty="0"/>
                  <a:t>To show the summary of Teacher </a:t>
                </a:r>
                <a:r>
                  <a:rPr lang="en-US" b="0" baseline="0" dirty="0" smtClean="0"/>
                  <a:t>Mary’s </a:t>
                </a:r>
                <a:r>
                  <a:rPr lang="en-US" b="0" baseline="0" dirty="0"/>
                  <a:t>rating in KRA </a:t>
                </a:r>
                <a:r>
                  <a:rPr lang="en-US" b="0" baseline="0" dirty="0" smtClean="0"/>
                  <a:t>4, </a:t>
                </a:r>
                <a:r>
                  <a:rPr lang="en-US" b="0" baseline="0" dirty="0"/>
                  <a:t>Objective </a:t>
                </a:r>
                <a:r>
                  <a:rPr lang="en-US" b="0" baseline="0" dirty="0" smtClean="0"/>
                  <a:t>12.</a:t>
                </a:r>
                <a:endParaRPr lang="en-US" b="0" baseline="0" dirty="0"/>
              </a:p>
              <a:p>
                <a:endParaRPr lang="en-US" baseline="0" dirty="0"/>
              </a:p>
              <a:p>
                <a:r>
                  <a:rPr lang="en-US" b="1" baseline="0" dirty="0"/>
                  <a:t>Notes to Presenter:</a:t>
                </a:r>
                <a:endParaRPr lang="en-US" b="1" dirty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Refer </a:t>
                </a:r>
                <a:r>
                  <a:rPr lang="en-PH" b="0" baseline="0" dirty="0"/>
                  <a:t>to the RPMS Tool for Proficient Teachers, Objective </a:t>
                </a:r>
                <a:r>
                  <a:rPr lang="en-PH" b="0" baseline="0" dirty="0" smtClean="0"/>
                  <a:t>12, </a:t>
                </a:r>
                <a:r>
                  <a:rPr lang="en-PH" b="0" baseline="0" dirty="0" smtClean="0"/>
                  <a:t>page 157.</a:t>
                </a:r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Show the step-by-step process of computing the rating for KRA 4, Objective 12: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5 (Quality) + 5 (Efficiency) + </a:t>
                </a:r>
                <a:r>
                  <a:rPr lang="en-PH" b="0" baseline="0" dirty="0" smtClean="0"/>
                  <a:t>5 (Timeliness</a:t>
                </a:r>
                <a:r>
                  <a:rPr lang="en-PH" b="0" baseline="0" dirty="0" smtClean="0"/>
                  <a:t>) = 15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15 </a:t>
                </a:r>
                <a:r>
                  <a:rPr lang="en-PH" sz="1200" i="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PH" b="0" baseline="0" dirty="0" smtClean="0"/>
                  <a:t> </a:t>
                </a:r>
                <a:r>
                  <a:rPr lang="en-PH" b="0" baseline="0" dirty="0" smtClean="0"/>
                  <a:t>3 </a:t>
                </a:r>
                <a:r>
                  <a:rPr lang="en-PH" b="0" baseline="0" dirty="0" smtClean="0"/>
                  <a:t>= 5.000</a:t>
                </a:r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endParaRPr lang="en-PH" dirty="0"/>
              </a:p>
              <a:p>
                <a:endParaRPr lang="en-PH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03165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PH" b="1" dirty="0" smtClean="0"/>
                  <a:t>Purpose</a:t>
                </a:r>
                <a:r>
                  <a:rPr lang="en-PH" b="1" baseline="0" dirty="0" smtClean="0"/>
                  <a:t> of the Slide: </a:t>
                </a:r>
                <a:r>
                  <a:rPr lang="en-PH" b="0" baseline="0" dirty="0" smtClean="0"/>
                  <a:t>To show the computation of KRA 4 Objective 12 with the given ratings.</a:t>
                </a:r>
              </a:p>
              <a:p>
                <a:endParaRPr lang="en-PH" b="0" baseline="0" dirty="0" smtClean="0"/>
              </a:p>
              <a:p>
                <a:r>
                  <a:rPr lang="en-PH" b="1" baseline="0" dirty="0" smtClean="0"/>
                  <a:t>Notes to the Presenter: </a:t>
                </a:r>
                <a:endParaRPr lang="en-PH" b="0" baseline="0" dirty="0" smtClean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Show a step-by-step computation of Teacher Mary’s score in KRA 4, Objective 12: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5 (Quality) + 5 (Efficiency) + 5 (Timeliness) = 15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15 </a:t>
                </a:r>
                <a14:m>
                  <m:oMath xmlns:m="http://schemas.openxmlformats.org/officeDocument/2006/math">
                    <m:r>
                      <a:rPr lang="en-PH" sz="1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US" b="0" baseline="0" dirty="0" smtClean="0"/>
                  <a:t> 3 = 5.000 (Average)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5.000 (Average) x 7.5% (Weight of Objective) = 0.375</a:t>
                </a:r>
              </a:p>
              <a:p>
                <a:endParaRPr lang="en-PH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PH" b="1" dirty="0" smtClean="0"/>
                  <a:t>Purpose</a:t>
                </a:r>
                <a:r>
                  <a:rPr lang="en-PH" b="1" baseline="0" dirty="0" smtClean="0"/>
                  <a:t> of the Slide: </a:t>
                </a:r>
                <a:r>
                  <a:rPr lang="en-PH" b="0" baseline="0" dirty="0" smtClean="0"/>
                  <a:t>To show the computation of KRA 4 Objective 12 with the given ratings.</a:t>
                </a:r>
              </a:p>
              <a:p>
                <a:endParaRPr lang="en-PH" b="0" baseline="0" dirty="0" smtClean="0"/>
              </a:p>
              <a:p>
                <a:r>
                  <a:rPr lang="en-PH" b="1" baseline="0" dirty="0" smtClean="0"/>
                  <a:t>Notes to the Presenter: </a:t>
                </a:r>
                <a:endParaRPr lang="en-PH" b="0" baseline="0" dirty="0" smtClean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Show a step-by-step computation of Teacher Mary’s score in KRA 4, Objective 12: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5 (Quality) + </a:t>
                </a:r>
                <a:r>
                  <a:rPr lang="en-US" b="0" baseline="0" dirty="0" smtClean="0"/>
                  <a:t>5 </a:t>
                </a:r>
                <a:r>
                  <a:rPr lang="en-US" b="0" baseline="0" dirty="0" smtClean="0"/>
                  <a:t>(Efficiency) + </a:t>
                </a:r>
                <a:r>
                  <a:rPr lang="en-US" b="0" baseline="0" dirty="0" smtClean="0"/>
                  <a:t>5 (Timeliness</a:t>
                </a:r>
                <a:r>
                  <a:rPr lang="en-US" b="0" baseline="0" dirty="0" smtClean="0"/>
                  <a:t>) = 15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15 </a:t>
                </a:r>
                <a:r>
                  <a:rPr lang="en-PH" sz="1200" i="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US" b="0" baseline="0" dirty="0" smtClean="0"/>
                  <a:t> 3 = 5.000 (Average)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5.000 (Average) x 7.5% (Weight of Objective) = 0.375</a:t>
                </a:r>
              </a:p>
              <a:p>
                <a:endParaRPr lang="en-PH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41690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prompt participants on a scenario of Teacher I submitting MOV for Objective </a:t>
            </a:r>
            <a:r>
              <a:rPr lang="en-US" b="0" baseline="0" dirty="0" smtClean="0"/>
              <a:t>12.</a:t>
            </a:r>
            <a:endParaRPr lang="en-US" b="0" baseline="0" dirty="0"/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This is just a title slide</a:t>
            </a:r>
            <a:r>
              <a:rPr lang="en-PH" b="0" baseline="0" dirty="0" smtClean="0"/>
              <a:t>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 smtClean="0"/>
              <a:t>Note that Objective 13 is Plus Factor.</a:t>
            </a:r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68563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show sample scenario of Teacher </a:t>
            </a:r>
            <a:r>
              <a:rPr lang="en-US" b="0" baseline="0" dirty="0" smtClean="0"/>
              <a:t>I submitting </a:t>
            </a:r>
            <a:r>
              <a:rPr lang="en-US" b="0" baseline="0" dirty="0"/>
              <a:t>MOV for Objective </a:t>
            </a:r>
            <a:r>
              <a:rPr lang="en-US" b="0" baseline="0" dirty="0" smtClean="0"/>
              <a:t>13, KRA 5.</a:t>
            </a:r>
            <a:endParaRPr lang="en-US" b="0" baseline="0" dirty="0"/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Refer participants to page </a:t>
            </a:r>
            <a:r>
              <a:rPr lang="en-PH" b="0" baseline="0" dirty="0" smtClean="0"/>
              <a:t>183 of </a:t>
            </a:r>
            <a:r>
              <a:rPr lang="en-PH" b="0" baseline="0" dirty="0"/>
              <a:t>RPMS Manual Appendices.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Ask participants if each of the MOV Teacher </a:t>
            </a:r>
            <a:r>
              <a:rPr lang="en-PH" b="0" baseline="0" dirty="0" smtClean="0"/>
              <a:t>Mary included </a:t>
            </a:r>
            <a:r>
              <a:rPr lang="en-PH" b="0" baseline="0" dirty="0"/>
              <a:t>in her portfolio is valid. To show validity of the MOV, click next for the appearance of check mark.</a:t>
            </a:r>
          </a:p>
          <a:p>
            <a:endParaRPr lang="en-PH" dirty="0"/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08836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identify the performance rating of Teacher </a:t>
            </a:r>
            <a:r>
              <a:rPr lang="en-US" b="0" baseline="0" dirty="0" smtClean="0"/>
              <a:t>Mary for Quality and Efficiency.</a:t>
            </a:r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Note that this Objective is </a:t>
            </a:r>
            <a:r>
              <a:rPr lang="en-PH" b="0" baseline="0" dirty="0" smtClean="0"/>
              <a:t>non-classroom </a:t>
            </a:r>
            <a:r>
              <a:rPr lang="en-PH" b="0" baseline="0" dirty="0"/>
              <a:t>observable. Ask the participants which Performance Rating will Teacher </a:t>
            </a:r>
            <a:r>
              <a:rPr lang="en-PH" b="0" baseline="0" dirty="0" smtClean="0"/>
              <a:t>Mary </a:t>
            </a:r>
            <a:r>
              <a:rPr lang="en-PH" b="0" baseline="0" dirty="0"/>
              <a:t>get.</a:t>
            </a:r>
            <a:endParaRPr lang="en-PH" dirty="0"/>
          </a:p>
          <a:p>
            <a:endParaRPr lang="en-PH" dirty="0"/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83066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/>
                  <a:t>Purpose </a:t>
                </a:r>
                <a:r>
                  <a:rPr lang="en-US" b="1" baseline="0" dirty="0"/>
                  <a:t>of the Slide</a:t>
                </a:r>
                <a:r>
                  <a:rPr lang="en-US" baseline="0" dirty="0"/>
                  <a:t>: </a:t>
                </a:r>
                <a:r>
                  <a:rPr lang="en-US" b="0" baseline="0" dirty="0"/>
                  <a:t>To show the summary of Teacher </a:t>
                </a:r>
                <a:r>
                  <a:rPr lang="en-US" b="0" baseline="0" dirty="0" smtClean="0"/>
                  <a:t>Mary’s </a:t>
                </a:r>
                <a:r>
                  <a:rPr lang="en-US" b="0" baseline="0" dirty="0"/>
                  <a:t>rating in KRA </a:t>
                </a:r>
                <a:r>
                  <a:rPr lang="en-US" b="0" baseline="0" dirty="0" smtClean="0"/>
                  <a:t>5, Objective 13.</a:t>
                </a:r>
                <a:endParaRPr lang="en-US" b="0" baseline="0" dirty="0"/>
              </a:p>
              <a:p>
                <a:endParaRPr lang="en-US" baseline="0" dirty="0"/>
              </a:p>
              <a:p>
                <a:r>
                  <a:rPr lang="en-US" b="1" baseline="0" dirty="0"/>
                  <a:t>Notes to Presenter:</a:t>
                </a:r>
                <a:endParaRPr lang="en-US" b="1" dirty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Refer </a:t>
                </a:r>
                <a:r>
                  <a:rPr lang="en-PH" b="0" baseline="0" dirty="0"/>
                  <a:t>to the RPMS Tool for Proficient Teachers, Objective </a:t>
                </a:r>
                <a:r>
                  <a:rPr lang="en-PH" b="0" baseline="0" dirty="0" smtClean="0"/>
                  <a:t>13, page 183. </a:t>
                </a:r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Show the step-by-step process of computing the rating for KRA 5, Objective 13: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5 (Quality) + 5 (Efficiency) = 10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10 </a:t>
                </a:r>
                <a14:m>
                  <m:oMath xmlns:m="http://schemas.openxmlformats.org/officeDocument/2006/math">
                    <m:r>
                      <a:rPr lang="en-PH" sz="1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PH" b="0" baseline="0" dirty="0" smtClean="0"/>
                  <a:t> 2 = 5.000</a:t>
                </a:r>
                <a:endParaRPr lang="en-PH" dirty="0"/>
              </a:p>
              <a:p>
                <a:endParaRPr lang="en-PH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/>
                  <a:t>Purpose </a:t>
                </a:r>
                <a:r>
                  <a:rPr lang="en-US" b="1" baseline="0" dirty="0"/>
                  <a:t>of the Slide</a:t>
                </a:r>
                <a:r>
                  <a:rPr lang="en-US" baseline="0" dirty="0"/>
                  <a:t>: </a:t>
                </a:r>
                <a:r>
                  <a:rPr lang="en-US" b="0" baseline="0" dirty="0"/>
                  <a:t>To show the summary of Teacher </a:t>
                </a:r>
                <a:r>
                  <a:rPr lang="en-US" b="0" baseline="0" dirty="0" smtClean="0"/>
                  <a:t>Mary’s </a:t>
                </a:r>
                <a:r>
                  <a:rPr lang="en-US" b="0" baseline="0" dirty="0"/>
                  <a:t>rating in KRA </a:t>
                </a:r>
                <a:r>
                  <a:rPr lang="en-US" b="0" baseline="0" dirty="0" smtClean="0"/>
                  <a:t>5, Objective 13.</a:t>
                </a:r>
                <a:endParaRPr lang="en-US" b="0" baseline="0" dirty="0"/>
              </a:p>
              <a:p>
                <a:endParaRPr lang="en-US" baseline="0" dirty="0"/>
              </a:p>
              <a:p>
                <a:r>
                  <a:rPr lang="en-US" b="1" baseline="0" dirty="0"/>
                  <a:t>Notes to Presenter:</a:t>
                </a:r>
                <a:endParaRPr lang="en-US" b="1" dirty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Refer </a:t>
                </a:r>
                <a:r>
                  <a:rPr lang="en-PH" b="0" baseline="0" dirty="0"/>
                  <a:t>to the RPMS Tool for Proficient Teachers, Objective </a:t>
                </a:r>
                <a:r>
                  <a:rPr lang="en-PH" b="0" baseline="0" dirty="0" smtClean="0"/>
                  <a:t>13, page 183. </a:t>
                </a:r>
                <a:endParaRPr lang="en-PH" b="0" baseline="0" dirty="0" smtClean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Show the step-by-step process of computing the rating for KRA 5, Objective 13: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5 (Quality) + 5 (Efficiency) </a:t>
                </a:r>
                <a:r>
                  <a:rPr lang="en-PH" b="0" baseline="0" dirty="0" smtClean="0"/>
                  <a:t>= 10</a:t>
                </a:r>
                <a:endParaRPr lang="en-PH" b="0" baseline="0" dirty="0" smtClean="0"/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10 </a:t>
                </a:r>
                <a:r>
                  <a:rPr lang="en-PH" sz="1200" i="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PH" b="0" baseline="0" dirty="0" smtClean="0"/>
                  <a:t> </a:t>
                </a:r>
                <a:r>
                  <a:rPr lang="en-PH" b="0" baseline="0" dirty="0" smtClean="0"/>
                  <a:t>2 </a:t>
                </a:r>
                <a:r>
                  <a:rPr lang="en-PH" b="0" baseline="0" dirty="0" smtClean="0"/>
                  <a:t>= </a:t>
                </a:r>
                <a:r>
                  <a:rPr lang="en-PH" b="0" baseline="0" dirty="0" smtClean="0"/>
                  <a:t>5.000</a:t>
                </a:r>
                <a:endParaRPr lang="en-PH" dirty="0"/>
              </a:p>
              <a:p>
                <a:endParaRPr lang="en-PH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4545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discuss Means of Verification and Performance Indicators.</a:t>
            </a:r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 smtClean="0"/>
              <a:t>Emphasize that: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 smtClean="0"/>
              <a:t>The </a:t>
            </a:r>
            <a:r>
              <a:rPr lang="en-PH" b="0" baseline="0" dirty="0"/>
              <a:t>MOVs are </a:t>
            </a:r>
            <a:r>
              <a:rPr lang="en-PH" b="0" baseline="0" dirty="0" smtClean="0"/>
              <a:t>already </a:t>
            </a:r>
            <a:r>
              <a:rPr lang="en-PH" b="0" baseline="0" dirty="0"/>
              <a:t>listed to guide ratees in providing appropriate and valid evidence of attainment of the </a:t>
            </a:r>
            <a:r>
              <a:rPr lang="en-PH" b="0" baseline="0" dirty="0" smtClean="0"/>
              <a:t>objectives.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1" baseline="0" dirty="0" smtClean="0"/>
              <a:t>NOT ALL </a:t>
            </a:r>
            <a:r>
              <a:rPr lang="en-PH" b="1" baseline="0" dirty="0"/>
              <a:t>MOV listed are </a:t>
            </a:r>
            <a:r>
              <a:rPr lang="en-PH" b="1" baseline="0" dirty="0" smtClean="0"/>
              <a:t>required </a:t>
            </a:r>
            <a:r>
              <a:rPr lang="en-PH" b="1" baseline="0" dirty="0"/>
              <a:t>to be included in the Portfolio</a:t>
            </a:r>
            <a:r>
              <a:rPr lang="en-PH" b="1" baseline="0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24BFD3-2B00-B747-9997-63A8D29D215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45463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PH" b="1" dirty="0" smtClean="0"/>
                  <a:t>Purpose</a:t>
                </a:r>
                <a:r>
                  <a:rPr lang="en-PH" b="1" baseline="0" dirty="0" smtClean="0"/>
                  <a:t> of the Slide: </a:t>
                </a:r>
                <a:r>
                  <a:rPr lang="en-PH" b="0" baseline="0" dirty="0" smtClean="0"/>
                  <a:t>To show the computation of KRA 5 Objective 13 with the given ratings.</a:t>
                </a:r>
              </a:p>
              <a:p>
                <a:endParaRPr lang="en-PH" b="0" baseline="0" dirty="0" smtClean="0"/>
              </a:p>
              <a:p>
                <a:r>
                  <a:rPr lang="en-PH" b="1" baseline="0" dirty="0" smtClean="0"/>
                  <a:t>Notes to the Presenter: </a:t>
                </a:r>
                <a:endParaRPr lang="en-PH" b="0" baseline="0" dirty="0" smtClean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Show a step-by-step computation of Teacher Mary’s score in KRA 5, Objective 13: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5 (Quality) + 5 (Efficiency) = 10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10 </a:t>
                </a:r>
                <a14:m>
                  <m:oMath xmlns:m="http://schemas.openxmlformats.org/officeDocument/2006/math">
                    <m:r>
                      <a:rPr lang="en-PH" sz="1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US" b="0" baseline="0" dirty="0" smtClean="0"/>
                  <a:t> 2 = 5.000 (Average)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5.000 (Average) x 10% (Weight of Objective) = 0.500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PH" b="0" baseline="0" dirty="0" smtClean="0"/>
                  <a:t>Note that Objective 13, Plus Factor, has a weight of 10%.</a:t>
                </a:r>
                <a:endParaRPr lang="en-PH" b="1" dirty="0" smtClean="0"/>
              </a:p>
              <a:p>
                <a:endParaRPr lang="en-PH" dirty="0" smtClean="0"/>
              </a:p>
              <a:p>
                <a:endParaRPr lang="en-PH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PH" b="1" dirty="0" smtClean="0"/>
                  <a:t>Purpose</a:t>
                </a:r>
                <a:r>
                  <a:rPr lang="en-PH" b="1" baseline="0" dirty="0" smtClean="0"/>
                  <a:t> of the Slide: </a:t>
                </a:r>
                <a:r>
                  <a:rPr lang="en-PH" b="0" baseline="0" dirty="0" smtClean="0"/>
                  <a:t>To show the computation of KRA 5 Objective 13 with the given ratings.</a:t>
                </a:r>
              </a:p>
              <a:p>
                <a:endParaRPr lang="en-PH" b="0" baseline="0" dirty="0" smtClean="0"/>
              </a:p>
              <a:p>
                <a:r>
                  <a:rPr lang="en-PH" b="1" baseline="0" dirty="0" smtClean="0"/>
                  <a:t>Notes to the Presenter: </a:t>
                </a:r>
                <a:endParaRPr lang="en-PH" b="0" baseline="0" dirty="0" smtClean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Show a step-by-step computation of Teacher Mary’s score in KRA 5, Objective 13: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5 (Quality) + 5 (Efficiency) </a:t>
                </a:r>
                <a:r>
                  <a:rPr lang="en-US" b="0" baseline="0" dirty="0" smtClean="0"/>
                  <a:t>= 10</a:t>
                </a:r>
                <a:endParaRPr lang="en-US" b="0" baseline="0" dirty="0" smtClean="0"/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10 </a:t>
                </a:r>
                <a:r>
                  <a:rPr lang="en-PH" sz="1200" i="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US" b="0" baseline="0" dirty="0" smtClean="0"/>
                  <a:t> </a:t>
                </a:r>
                <a:r>
                  <a:rPr lang="en-US" b="0" baseline="0" dirty="0" smtClean="0"/>
                  <a:t>2 </a:t>
                </a:r>
                <a:r>
                  <a:rPr lang="en-US" b="0" baseline="0" dirty="0" smtClean="0"/>
                  <a:t>= 5.000 (Average)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5.000 (Average) x </a:t>
                </a:r>
                <a:r>
                  <a:rPr lang="en-US" b="0" baseline="0" dirty="0" smtClean="0"/>
                  <a:t>10% </a:t>
                </a:r>
                <a:r>
                  <a:rPr lang="en-US" b="0" baseline="0" dirty="0" smtClean="0"/>
                  <a:t>(Weight of Objective) = </a:t>
                </a:r>
                <a:r>
                  <a:rPr lang="en-US" b="0" baseline="0" dirty="0" smtClean="0"/>
                  <a:t>0.500</a:t>
                </a:r>
                <a:endParaRPr lang="en-US" b="0" baseline="0" dirty="0" smtClean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PH" b="0" baseline="0" dirty="0" smtClean="0"/>
                  <a:t>Note </a:t>
                </a:r>
                <a:r>
                  <a:rPr lang="en-PH" b="0" baseline="0" dirty="0" smtClean="0"/>
                  <a:t>that Objective 13, Plus Factor, has a weight of 10%.</a:t>
                </a:r>
                <a:endParaRPr lang="en-PH" b="1" dirty="0" smtClean="0"/>
              </a:p>
              <a:p>
                <a:endParaRPr lang="en-PH" dirty="0" smtClean="0"/>
              </a:p>
              <a:p>
                <a:endParaRPr lang="en-PH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60733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PH" b="1" dirty="0" smtClean="0"/>
              <a:t>Purpose</a:t>
            </a:r>
            <a:r>
              <a:rPr lang="en-PH" b="1" baseline="0" dirty="0" smtClean="0"/>
              <a:t> of the Slide: </a:t>
            </a:r>
            <a:r>
              <a:rPr lang="en-PH" b="0" baseline="0" dirty="0" smtClean="0"/>
              <a:t>To show a computation for Portfolio Rating.</a:t>
            </a:r>
          </a:p>
          <a:p>
            <a:endParaRPr lang="en-PH" b="0" baseline="0" dirty="0" smtClean="0"/>
          </a:p>
          <a:p>
            <a:r>
              <a:rPr lang="en-PH" b="1" baseline="0" dirty="0" smtClean="0"/>
              <a:t>Notes to the Presenter:</a:t>
            </a:r>
            <a:endParaRPr lang="en-PH" b="1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PH" dirty="0" smtClean="0"/>
              <a:t>Emphasize</a:t>
            </a:r>
            <a:r>
              <a:rPr lang="en-PH" baseline="0" dirty="0" smtClean="0"/>
              <a:t> that each objective shall be assigned with 7.5% weight, which means each KRA will have an equal weight of 22.5%. The Plus Factor KRA, which consists of only one objective, will be assigned with 10% weight.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PH" baseline="0" dirty="0" smtClean="0"/>
              <a:t>Show the step-by-step computation of Portfolio Rating: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PH" baseline="0" dirty="0" smtClean="0"/>
              <a:t>Under the column Numerical Ratings, write your ratings for QET.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PH" baseline="0" dirty="0" smtClean="0"/>
              <a:t>Get the average of QET.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PH" baseline="0" dirty="0" smtClean="0"/>
              <a:t>Multiply the weight per Objective with the QET average to fill in the SCORE column. The scores shall be three (3) decimal places.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PH" baseline="0" dirty="0" smtClean="0"/>
              <a:t>Add all the scores to compute for the Final Rating, which is also in three (3) decimal places.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PH" baseline="0" dirty="0" smtClean="0"/>
              <a:t>Determine the adjectival rating equivalent of the Final Rating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5551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PH" b="1" dirty="0" smtClean="0"/>
              <a:t>Purpose</a:t>
            </a:r>
            <a:r>
              <a:rPr lang="en-PH" b="1" baseline="0" dirty="0" smtClean="0"/>
              <a:t> of the Slide: </a:t>
            </a:r>
            <a:r>
              <a:rPr lang="en-PH" b="0" baseline="0" dirty="0" smtClean="0"/>
              <a:t>To show a computation for Portfolio Rating.</a:t>
            </a:r>
          </a:p>
          <a:p>
            <a:endParaRPr lang="en-PH" b="0" baseline="0" dirty="0" smtClean="0"/>
          </a:p>
          <a:p>
            <a:r>
              <a:rPr lang="en-PH" b="1" baseline="0" dirty="0" smtClean="0"/>
              <a:t>Notes to the Presenter:</a:t>
            </a:r>
            <a:endParaRPr lang="en-PH" b="1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PH" baseline="0" dirty="0" smtClean="0"/>
              <a:t>Show the step-by-step computation of Portfolio Rating: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PH" baseline="0" dirty="0" smtClean="0"/>
              <a:t>Under the column Numerical Ratings, write your ratings for QET.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PH" baseline="0" dirty="0" smtClean="0"/>
              <a:t>Get the average of QET.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PH" baseline="0" dirty="0" smtClean="0"/>
              <a:t>Multiply the weight per Objective with the QET average to fill in the SCORE column. The scores shall be three (3) decimal places.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PH" baseline="0" dirty="0" smtClean="0"/>
              <a:t>Add all the scores to compute for the Final Rating, which is also in three (3) decimal places.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PH" baseline="0" dirty="0" smtClean="0"/>
              <a:t>Determine the adjectival rating equivalent of the Final Rating</a:t>
            </a:r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5551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give another scenario understanding the Performance Indicators. </a:t>
            </a:r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This is </a:t>
            </a:r>
            <a:r>
              <a:rPr lang="en-PH" b="0" baseline="0" dirty="0" smtClean="0"/>
              <a:t>a </a:t>
            </a:r>
            <a:r>
              <a:rPr lang="en-PH" b="0" baseline="0" dirty="0"/>
              <a:t>title slide.</a:t>
            </a:r>
            <a:endParaRPr lang="en-PH" dirty="0"/>
          </a:p>
          <a:p>
            <a:endParaRPr lang="en-PH" dirty="0"/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74573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show sample scenario of Master Teacher I collecting MOV for Objective 4.</a:t>
            </a:r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Refer participants to page 173 of RPMS Manual Appendices.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Ask participants if each of the MOV Teacher Gerlie included in her portfolio is valid. To show validity of the MOV, click next for the appearance of check mark.</a:t>
            </a:r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83557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/>
                  <a:t>Purpose </a:t>
                </a:r>
                <a:r>
                  <a:rPr lang="en-US" b="1" baseline="0" dirty="0"/>
                  <a:t>of the Slide</a:t>
                </a:r>
                <a:r>
                  <a:rPr lang="en-US" baseline="0" dirty="0"/>
                  <a:t>: </a:t>
                </a:r>
                <a:r>
                  <a:rPr lang="en-US" b="0" baseline="0" dirty="0"/>
                  <a:t>To show the computation of Teacher </a:t>
                </a:r>
                <a:r>
                  <a:rPr lang="en-US" b="0" baseline="0" dirty="0" err="1"/>
                  <a:t>Gerlie’s</a:t>
                </a:r>
                <a:r>
                  <a:rPr lang="en-US" b="0" baseline="0" dirty="0"/>
                  <a:t> performance for Quality.</a:t>
                </a:r>
              </a:p>
              <a:p>
                <a:endParaRPr lang="en-US" baseline="0" dirty="0"/>
              </a:p>
              <a:p>
                <a:r>
                  <a:rPr lang="en-US" b="1" baseline="0" dirty="0"/>
                  <a:t>Notes to Presenter:</a:t>
                </a:r>
                <a:endParaRPr lang="en-US" b="1" dirty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Show </a:t>
                </a:r>
                <a:r>
                  <a:rPr lang="en-PH" b="0" baseline="0" dirty="0"/>
                  <a:t>the step by step procedure of transmuting and </a:t>
                </a:r>
                <a:r>
                  <a:rPr lang="en-PH" b="0" baseline="0" dirty="0" smtClean="0"/>
                  <a:t>computing the rating of Teacher Gerlie for Quality, KRA 2, Objective 4: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Transmute each Classroom Observation Final Rating for Objective 4 with RPMS 5-point scale: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1 with a Final Rating of 7 has a transmuted RPMS 5-point scale rating of 4 (Very Satisfactory)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2 with a Final Rating of 8 has a transmuted RPMS 5-point scale rating of 5 (Outstanding)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3 with a Final Rating of 8 has a transmuted RPMS 5-point scale rating of 5 (Outstanding)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4 with a Final Rating of 8 has a transmuted RPMS 5-point scale rating of 5 (Outstanding)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Get the average transmuted rating: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4 + 5 + 5 + 5 = 19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19 </a:t>
                </a:r>
                <a14:m>
                  <m:oMath xmlns:m="http://schemas.openxmlformats.org/officeDocument/2006/math">
                    <m:r>
                      <a:rPr lang="en-PH" sz="1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PH" b="0" baseline="0" dirty="0" smtClean="0"/>
                  <a:t> 4 = 4.750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/>
                  <a:t>Purpose </a:t>
                </a:r>
                <a:r>
                  <a:rPr lang="en-US" b="1" baseline="0" dirty="0"/>
                  <a:t>of the Slide</a:t>
                </a:r>
                <a:r>
                  <a:rPr lang="en-US" baseline="0" dirty="0"/>
                  <a:t>: </a:t>
                </a:r>
                <a:r>
                  <a:rPr lang="en-US" b="0" baseline="0" dirty="0"/>
                  <a:t>To show the computation of Teacher </a:t>
                </a:r>
                <a:r>
                  <a:rPr lang="en-US" b="0" baseline="0" dirty="0" err="1"/>
                  <a:t>Gerlie’s</a:t>
                </a:r>
                <a:r>
                  <a:rPr lang="en-US" b="0" baseline="0" dirty="0"/>
                  <a:t> performance for Quality.</a:t>
                </a:r>
              </a:p>
              <a:p>
                <a:endParaRPr lang="en-US" baseline="0" dirty="0"/>
              </a:p>
              <a:p>
                <a:r>
                  <a:rPr lang="en-US" b="1" baseline="0" dirty="0"/>
                  <a:t>Notes to Presenter:</a:t>
                </a:r>
                <a:endParaRPr lang="en-US" b="1" dirty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Show </a:t>
                </a:r>
                <a:r>
                  <a:rPr lang="en-PH" b="0" baseline="0" dirty="0"/>
                  <a:t>the step by step procedure of transmuting and </a:t>
                </a:r>
                <a:r>
                  <a:rPr lang="en-PH" b="0" baseline="0" dirty="0" smtClean="0"/>
                  <a:t>computing the rating of Teacher </a:t>
                </a:r>
                <a:r>
                  <a:rPr lang="en-PH" b="0" baseline="0" dirty="0" smtClean="0"/>
                  <a:t>Gerlie </a:t>
                </a:r>
                <a:r>
                  <a:rPr lang="en-PH" b="0" baseline="0" dirty="0" smtClean="0"/>
                  <a:t>for Quality, KRA </a:t>
                </a:r>
                <a:r>
                  <a:rPr lang="en-PH" b="0" baseline="0" dirty="0" smtClean="0"/>
                  <a:t>2, </a:t>
                </a:r>
                <a:r>
                  <a:rPr lang="en-PH" b="0" baseline="0" dirty="0" smtClean="0"/>
                  <a:t>Objective </a:t>
                </a:r>
                <a:r>
                  <a:rPr lang="en-PH" b="0" baseline="0" dirty="0" smtClean="0"/>
                  <a:t>4:</a:t>
                </a:r>
                <a:endParaRPr lang="en-PH" b="0" baseline="0" dirty="0" smtClean="0"/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Transmute each Classroom Observation Final Rating for Objective </a:t>
                </a:r>
                <a:r>
                  <a:rPr lang="en-PH" b="0" baseline="0" dirty="0" smtClean="0"/>
                  <a:t>4 </a:t>
                </a:r>
                <a:r>
                  <a:rPr lang="en-PH" b="0" baseline="0" dirty="0" smtClean="0"/>
                  <a:t>with RPMS 5-point scale: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1 with a Final Rating of </a:t>
                </a:r>
                <a:r>
                  <a:rPr lang="en-PH" b="0" baseline="0" dirty="0" smtClean="0"/>
                  <a:t>7 </a:t>
                </a:r>
                <a:r>
                  <a:rPr lang="en-PH" b="0" baseline="0" dirty="0" smtClean="0"/>
                  <a:t>has a transmuted RPMS 5-point scale </a:t>
                </a:r>
                <a:r>
                  <a:rPr lang="en-PH" b="0" baseline="0" dirty="0" smtClean="0"/>
                  <a:t>rating of 4 (Very Satisfactory</a:t>
                </a:r>
                <a:r>
                  <a:rPr lang="en-PH" b="0" baseline="0" dirty="0" smtClean="0"/>
                  <a:t>)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2 with a Final Rating of </a:t>
                </a:r>
                <a:r>
                  <a:rPr lang="en-PH" b="0" baseline="0" dirty="0" smtClean="0"/>
                  <a:t>8 </a:t>
                </a:r>
                <a:r>
                  <a:rPr lang="en-PH" b="0" baseline="0" dirty="0" smtClean="0"/>
                  <a:t>has a transmuted RPMS 5-point </a:t>
                </a:r>
                <a:r>
                  <a:rPr lang="en-PH" b="0" baseline="0" dirty="0" smtClean="0"/>
                  <a:t>scale rating </a:t>
                </a:r>
                <a:r>
                  <a:rPr lang="en-PH" b="0" baseline="0" dirty="0" smtClean="0"/>
                  <a:t>of </a:t>
                </a:r>
                <a:r>
                  <a:rPr lang="en-PH" b="0" baseline="0" dirty="0" smtClean="0"/>
                  <a:t>5 (Outstanding)</a:t>
                </a:r>
                <a:endParaRPr lang="en-PH" b="0" baseline="0" dirty="0" smtClean="0"/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3 with a Final Rating of </a:t>
                </a:r>
                <a:r>
                  <a:rPr lang="en-PH" b="0" baseline="0" dirty="0" smtClean="0"/>
                  <a:t>8 </a:t>
                </a:r>
                <a:r>
                  <a:rPr lang="en-PH" b="0" baseline="0" dirty="0" smtClean="0"/>
                  <a:t>has a transmuted RPMS 5-point scale </a:t>
                </a:r>
                <a:r>
                  <a:rPr lang="en-PH" b="0" baseline="0" dirty="0" smtClean="0"/>
                  <a:t>rating of 5 (Outstanding)</a:t>
                </a:r>
                <a:endParaRPr lang="en-PH" b="0" baseline="0" dirty="0" smtClean="0"/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Observation 4 with a Final Rating of </a:t>
                </a:r>
                <a:r>
                  <a:rPr lang="en-PH" b="0" baseline="0" dirty="0" smtClean="0"/>
                  <a:t>8 </a:t>
                </a:r>
                <a:r>
                  <a:rPr lang="en-PH" b="0" baseline="0" dirty="0" smtClean="0"/>
                  <a:t>has a transmuted RPMS 5-point scale </a:t>
                </a:r>
                <a:r>
                  <a:rPr lang="en-PH" b="0" baseline="0" dirty="0" smtClean="0"/>
                  <a:t>rating of </a:t>
                </a:r>
                <a:r>
                  <a:rPr lang="en-PH" b="0" baseline="0" dirty="0" smtClean="0"/>
                  <a:t>5 (Outstanding)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Get the average transmuted rating:</a:t>
                </a:r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4 </a:t>
                </a:r>
                <a:r>
                  <a:rPr lang="en-PH" b="0" baseline="0" dirty="0" smtClean="0"/>
                  <a:t>+ </a:t>
                </a:r>
                <a:r>
                  <a:rPr lang="en-PH" b="0" baseline="0" dirty="0" smtClean="0"/>
                  <a:t>5 </a:t>
                </a:r>
                <a:r>
                  <a:rPr lang="en-PH" b="0" baseline="0" dirty="0" smtClean="0"/>
                  <a:t>+ </a:t>
                </a:r>
                <a:r>
                  <a:rPr lang="en-PH" b="0" baseline="0" dirty="0" smtClean="0"/>
                  <a:t>5 </a:t>
                </a:r>
                <a:r>
                  <a:rPr lang="en-PH" b="0" baseline="0" dirty="0" smtClean="0"/>
                  <a:t>+ 5 = </a:t>
                </a:r>
                <a:r>
                  <a:rPr lang="en-PH" b="0" baseline="0" dirty="0" smtClean="0"/>
                  <a:t>19</a:t>
                </a:r>
                <a:endParaRPr lang="en-PH" b="0" baseline="0" dirty="0" smtClean="0"/>
              </a:p>
              <a:p>
                <a:pPr marL="1085850" marR="0" lvl="2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19 </a:t>
                </a:r>
                <a:r>
                  <a:rPr lang="en-PH" sz="1200" i="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PH" b="0" baseline="0" dirty="0" smtClean="0"/>
                  <a:t> 4 = </a:t>
                </a:r>
                <a:r>
                  <a:rPr lang="en-PH" b="0" baseline="0" dirty="0" smtClean="0"/>
                  <a:t>4.750</a:t>
                </a:r>
                <a:endParaRPr lang="en-PH" b="0" baseline="0" dirty="0" smtClean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42511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show the average transmuted rating range with its corresponding RPMS 5-point Rating Scale.</a:t>
            </a:r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The Average Transmuted Rating of Teacher </a:t>
            </a:r>
            <a:r>
              <a:rPr lang="en-US" b="0" baseline="0" dirty="0" err="1"/>
              <a:t>Gerlie</a:t>
            </a:r>
            <a:r>
              <a:rPr lang="en-US" b="0" baseline="0" dirty="0"/>
              <a:t> is </a:t>
            </a:r>
            <a:r>
              <a:rPr lang="en-US" b="0" baseline="0" dirty="0" smtClean="0"/>
              <a:t>4.750. </a:t>
            </a:r>
            <a:r>
              <a:rPr lang="en-US" b="0" baseline="0" dirty="0"/>
              <a:t>Referring to the RPMS 5-point Rating </a:t>
            </a:r>
            <a:r>
              <a:rPr lang="en-US" b="0" baseline="0" dirty="0" smtClean="0"/>
              <a:t>Scale, </a:t>
            </a:r>
            <a:r>
              <a:rPr lang="en-US" b="0" baseline="0" dirty="0"/>
              <a:t>it falls under </a:t>
            </a:r>
            <a:r>
              <a:rPr lang="en-US" b="0" baseline="0" dirty="0" smtClean="0"/>
              <a:t>5, Outstanding.</a:t>
            </a:r>
            <a:endParaRPr lang="en-US" b="0" dirty="0"/>
          </a:p>
          <a:p>
            <a:endParaRPr lang="en-PH" dirty="0"/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87204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show the description of Very Satisfactory Performance Indicator for Quality in KRA 2, Objective 4 of the RPMS Tool for Highly Proficient Teachers.</a:t>
            </a:r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 smtClean="0"/>
              <a:t>Emphasize that the MOV </a:t>
            </a:r>
            <a:r>
              <a:rPr lang="en-PH" b="0" baseline="0" dirty="0"/>
              <a:t>presented and submitted should be showing alignment and attainment of the objectives to be valid. In the case of Teacher Gerlie, she showed this through her Classroom Observations.</a:t>
            </a:r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1986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identify the Rating of Teacher </a:t>
            </a:r>
            <a:r>
              <a:rPr lang="en-US" b="0" baseline="0" dirty="0" err="1"/>
              <a:t>Gerlie</a:t>
            </a:r>
            <a:r>
              <a:rPr lang="en-US" b="0" baseline="0" dirty="0"/>
              <a:t> for Efficiency in KRA 2, Objective 4 of the RPMS Tool for Highly Proficient Teachers.</a:t>
            </a:r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Decide for the validity of the MOV presented by Teacher </a:t>
            </a:r>
            <a:r>
              <a:rPr lang="en-PH" b="0" baseline="0" dirty="0" err="1"/>
              <a:t>Gelie</a:t>
            </a:r>
            <a:r>
              <a:rPr lang="en-PH" b="0" baseline="0" dirty="0"/>
              <a:t>. Click next button for the appearance of check marks.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Refer to the Performance Indicators for Efficiency. Identify the appropriate rating of Teacher Gerlie based on the descriptions.</a:t>
            </a:r>
            <a:endParaRPr lang="en-PH" dirty="0"/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36978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/>
                  <a:t>Purpose </a:t>
                </a:r>
                <a:r>
                  <a:rPr lang="en-US" b="1" baseline="0" dirty="0"/>
                  <a:t>of the Slide</a:t>
                </a:r>
                <a:r>
                  <a:rPr lang="en-US" baseline="0" dirty="0"/>
                  <a:t>: </a:t>
                </a:r>
                <a:r>
                  <a:rPr lang="en-US" b="0" baseline="0" dirty="0"/>
                  <a:t>To show the summary of Teacher </a:t>
                </a:r>
                <a:r>
                  <a:rPr lang="en-US" b="0" baseline="0" dirty="0" err="1"/>
                  <a:t>Gerlie’s</a:t>
                </a:r>
                <a:r>
                  <a:rPr lang="en-US" b="0" baseline="0" dirty="0"/>
                  <a:t> rating in KRA 2, Objective 4.</a:t>
                </a:r>
              </a:p>
              <a:p>
                <a:endParaRPr lang="en-US" baseline="0" dirty="0"/>
              </a:p>
              <a:p>
                <a:r>
                  <a:rPr lang="en-US" b="1" baseline="0" dirty="0"/>
                  <a:t>Notes to Presenter:</a:t>
                </a:r>
                <a:endParaRPr lang="en-US" b="1" dirty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/>
                  <a:t>Note that there is no Timeliness. Refer to the RPMS Tool for Highly Proficient Teachers, Objective 4, page 173</a:t>
                </a:r>
                <a:r>
                  <a:rPr lang="en-PH" b="0" baseline="0" dirty="0" smtClean="0"/>
                  <a:t>.</a:t>
                </a:r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Show the step-by-step process of computing the rating for KRA 2, Objective 4: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5 (Quality) + 4 (Efficiency) = 9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9 </a:t>
                </a:r>
                <a14:m>
                  <m:oMath xmlns:m="http://schemas.openxmlformats.org/officeDocument/2006/math">
                    <m:r>
                      <a:rPr lang="en-PH" sz="1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PH" b="0" baseline="0" dirty="0" smtClean="0"/>
                  <a:t> 2 = 4.500</a:t>
                </a:r>
                <a:endParaRPr lang="en-PH" dirty="0"/>
              </a:p>
              <a:p>
                <a:endParaRPr lang="en-PH" dirty="0"/>
              </a:p>
              <a:p>
                <a:endParaRPr lang="en-PH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/>
                  <a:t>Purpose </a:t>
                </a:r>
                <a:r>
                  <a:rPr lang="en-US" b="1" baseline="0" dirty="0"/>
                  <a:t>of the Slide</a:t>
                </a:r>
                <a:r>
                  <a:rPr lang="en-US" baseline="0" dirty="0"/>
                  <a:t>: </a:t>
                </a:r>
                <a:r>
                  <a:rPr lang="en-US" b="0" baseline="0" dirty="0"/>
                  <a:t>To show the summary of Teacher </a:t>
                </a:r>
                <a:r>
                  <a:rPr lang="en-US" b="0" baseline="0" dirty="0" err="1"/>
                  <a:t>Gerlie’s</a:t>
                </a:r>
                <a:r>
                  <a:rPr lang="en-US" b="0" baseline="0" dirty="0"/>
                  <a:t> rating in KRA 2, Objective 4.</a:t>
                </a:r>
              </a:p>
              <a:p>
                <a:endParaRPr lang="en-US" baseline="0" dirty="0"/>
              </a:p>
              <a:p>
                <a:r>
                  <a:rPr lang="en-US" b="1" baseline="0" dirty="0"/>
                  <a:t>Notes to Presenter:</a:t>
                </a:r>
                <a:endParaRPr lang="en-US" b="1" dirty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/>
                  <a:t>Note that there is no Timeliness. Refer to the RPMS Tool for Highly Proficient Teachers, Objective 4, page 173</a:t>
                </a:r>
                <a:r>
                  <a:rPr lang="en-PH" b="0" baseline="0" dirty="0" smtClean="0"/>
                  <a:t>.</a:t>
                </a:r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Show the step-by-step process of computing the rating for KRA 2, Objective 4: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5 (Quality) + </a:t>
                </a:r>
                <a:r>
                  <a:rPr lang="en-PH" b="0" baseline="0" dirty="0" smtClean="0"/>
                  <a:t>4 </a:t>
                </a:r>
                <a:r>
                  <a:rPr lang="en-PH" b="0" baseline="0" dirty="0" smtClean="0"/>
                  <a:t>(Efficiency) = </a:t>
                </a:r>
                <a:r>
                  <a:rPr lang="en-PH" b="0" baseline="0" dirty="0" smtClean="0"/>
                  <a:t>9</a:t>
                </a:r>
                <a:endParaRPr lang="en-PH" b="0" baseline="0" dirty="0" smtClean="0"/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9 </a:t>
                </a:r>
                <a:r>
                  <a:rPr lang="en-PH" sz="1200" i="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PH" b="0" baseline="0" dirty="0" smtClean="0"/>
                  <a:t> 2 = </a:t>
                </a:r>
                <a:r>
                  <a:rPr lang="en-PH" b="0" baseline="0" dirty="0" smtClean="0"/>
                  <a:t>4.500</a:t>
                </a:r>
                <a:endParaRPr lang="en-PH" dirty="0"/>
              </a:p>
              <a:p>
                <a:endParaRPr lang="en-PH" dirty="0"/>
              </a:p>
              <a:p>
                <a:endParaRPr lang="en-PH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3468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Purpose</a:t>
            </a:r>
            <a:r>
              <a:rPr lang="en-US" b="1" baseline="0" dirty="0" smtClean="0"/>
              <a:t> of the Slide: </a:t>
            </a:r>
            <a:r>
              <a:rPr lang="en-US" b="0" baseline="0" dirty="0" smtClean="0"/>
              <a:t>To prompt participants on the discussion on Understanding Means of Verification.</a:t>
            </a:r>
          </a:p>
          <a:p>
            <a:endParaRPr lang="en-US" b="0" baseline="0" dirty="0" smtClean="0"/>
          </a:p>
          <a:p>
            <a:r>
              <a:rPr lang="en-US" b="1" baseline="0" dirty="0" smtClean="0"/>
              <a:t>Note to the Presenter: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 smtClean="0"/>
              <a:t>This is a title slide.</a:t>
            </a:r>
            <a:endParaRPr lang="en-US" b="0" dirty="0" smtClean="0"/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91980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PH" b="1" dirty="0" smtClean="0"/>
                  <a:t>Purpose</a:t>
                </a:r>
                <a:r>
                  <a:rPr lang="en-PH" b="1" baseline="0" dirty="0" smtClean="0"/>
                  <a:t> of the Slide: </a:t>
                </a:r>
                <a:r>
                  <a:rPr lang="en-PH" b="0" baseline="0" dirty="0" smtClean="0"/>
                  <a:t>To show the computation of KRA 2 Objective 4 with the given ratings.</a:t>
                </a:r>
              </a:p>
              <a:p>
                <a:endParaRPr lang="en-PH" b="0" baseline="0" dirty="0" smtClean="0"/>
              </a:p>
              <a:p>
                <a:r>
                  <a:rPr lang="en-PH" b="1" baseline="0" dirty="0" smtClean="0"/>
                  <a:t>Notes to the Presenter: </a:t>
                </a:r>
                <a:endParaRPr lang="en-PH" b="0" baseline="0" dirty="0" smtClean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Show a step-by-step computation of Teacher Mary’s score in KRA 2, Objective 4: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5 (Quality) + 4 (Efficiency) = 9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9 </a:t>
                </a:r>
                <a14:m>
                  <m:oMath xmlns:m="http://schemas.openxmlformats.org/officeDocument/2006/math">
                    <m:r>
                      <a:rPr lang="en-PH" sz="1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US" b="0" baseline="0" dirty="0" smtClean="0"/>
                  <a:t> 2 = 4.500 (Average)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4.500 (Average) x 7.5% (Weight of Objective) = 0.337</a:t>
                </a:r>
              </a:p>
              <a:p>
                <a:endParaRPr lang="en-PH" dirty="0" smtClean="0"/>
              </a:p>
              <a:p>
                <a:endParaRPr lang="en-PH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PH" b="1" dirty="0" smtClean="0"/>
                  <a:t>Purpose</a:t>
                </a:r>
                <a:r>
                  <a:rPr lang="en-PH" b="1" baseline="0" dirty="0" smtClean="0"/>
                  <a:t> of the Slide: </a:t>
                </a:r>
                <a:r>
                  <a:rPr lang="en-PH" b="0" baseline="0" dirty="0" smtClean="0"/>
                  <a:t>To show the computation of KRA 2 Objective 4 with the given ratings.</a:t>
                </a:r>
              </a:p>
              <a:p>
                <a:endParaRPr lang="en-PH" b="0" baseline="0" dirty="0" smtClean="0"/>
              </a:p>
              <a:p>
                <a:r>
                  <a:rPr lang="en-PH" b="1" baseline="0" dirty="0" smtClean="0"/>
                  <a:t>Notes to the Presenter: </a:t>
                </a:r>
                <a:endParaRPr lang="en-PH" b="0" baseline="0" dirty="0" smtClean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Show a step-by-step computation of Teacher Mary’s score in KRA 2, Objective 4: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5 (Quality) + </a:t>
                </a:r>
                <a:r>
                  <a:rPr lang="en-US" b="0" baseline="0" dirty="0" smtClean="0"/>
                  <a:t>4 </a:t>
                </a:r>
                <a:r>
                  <a:rPr lang="en-US" b="0" baseline="0" dirty="0" smtClean="0"/>
                  <a:t>(Efficiency) = </a:t>
                </a:r>
                <a:r>
                  <a:rPr lang="en-US" b="0" baseline="0" dirty="0" smtClean="0"/>
                  <a:t>9</a:t>
                </a:r>
                <a:endParaRPr lang="en-US" b="0" baseline="0" dirty="0" smtClean="0"/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9 </a:t>
                </a:r>
                <a:r>
                  <a:rPr lang="en-PH" sz="1200" i="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US" b="0" baseline="0" dirty="0" smtClean="0"/>
                  <a:t> 2 = </a:t>
                </a:r>
                <a:r>
                  <a:rPr lang="en-US" b="0" baseline="0" dirty="0" smtClean="0"/>
                  <a:t>4.500 </a:t>
                </a:r>
                <a:r>
                  <a:rPr lang="en-US" b="0" baseline="0" dirty="0" smtClean="0"/>
                  <a:t>(Average)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4.500 </a:t>
                </a:r>
                <a:r>
                  <a:rPr lang="en-US" b="0" baseline="0" dirty="0" smtClean="0"/>
                  <a:t>(Average) x </a:t>
                </a:r>
                <a:r>
                  <a:rPr lang="en-US" b="0" baseline="0" dirty="0" smtClean="0"/>
                  <a:t>7.5% </a:t>
                </a:r>
                <a:r>
                  <a:rPr lang="en-US" b="0" baseline="0" dirty="0" smtClean="0"/>
                  <a:t>(Weight of Objective) = </a:t>
                </a:r>
                <a:r>
                  <a:rPr lang="en-US" b="0" baseline="0" dirty="0" smtClean="0"/>
                  <a:t>0.337</a:t>
                </a:r>
                <a:endParaRPr lang="en-US" b="0" baseline="0" dirty="0" smtClean="0"/>
              </a:p>
              <a:p>
                <a:endParaRPr lang="en-PH" dirty="0" smtClean="0"/>
              </a:p>
              <a:p>
                <a:endParaRPr lang="en-PH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51317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prompt participants on a scenario of </a:t>
            </a:r>
            <a:r>
              <a:rPr lang="en-US" b="0" baseline="0" dirty="0" smtClean="0"/>
              <a:t>Master Teacher </a:t>
            </a:r>
            <a:r>
              <a:rPr lang="en-US" b="0" baseline="0" dirty="0"/>
              <a:t>I submitting MOV for Objective </a:t>
            </a:r>
            <a:r>
              <a:rPr lang="en-US" b="0" baseline="0" dirty="0" smtClean="0"/>
              <a:t>9.</a:t>
            </a:r>
            <a:endParaRPr lang="en-US" b="0" baseline="0" dirty="0"/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This is </a:t>
            </a:r>
            <a:r>
              <a:rPr lang="en-PH" b="0" baseline="0" dirty="0" smtClean="0"/>
              <a:t>a </a:t>
            </a:r>
            <a:r>
              <a:rPr lang="en-PH" b="0" baseline="0" dirty="0"/>
              <a:t>title slide</a:t>
            </a:r>
            <a:r>
              <a:rPr lang="en-PH" b="0" baseline="0" dirty="0" smtClean="0"/>
              <a:t>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 smtClean="0"/>
              <a:t>Note that Objective 9 is a non-classroom observable objective.</a:t>
            </a:r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38318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show sample scenario of </a:t>
            </a:r>
            <a:r>
              <a:rPr lang="en-US" b="0" baseline="0" dirty="0" smtClean="0"/>
              <a:t>Master Teacher I </a:t>
            </a:r>
            <a:r>
              <a:rPr lang="en-US" b="0" baseline="0" dirty="0"/>
              <a:t>submitting MOV for Objective </a:t>
            </a:r>
            <a:r>
              <a:rPr lang="en-US" b="0" baseline="0" dirty="0" smtClean="0"/>
              <a:t>9, </a:t>
            </a:r>
            <a:r>
              <a:rPr lang="en-US" b="0" baseline="0" dirty="0"/>
              <a:t>KRA 3.</a:t>
            </a:r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Refer participants to page </a:t>
            </a:r>
            <a:r>
              <a:rPr lang="en-PH" b="0" baseline="0" dirty="0" smtClean="0"/>
              <a:t>178 of </a:t>
            </a:r>
            <a:r>
              <a:rPr lang="en-PH" b="0" baseline="0" dirty="0"/>
              <a:t>RPMS Manual Appendices.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Ask participants if each of the MOV Teacher </a:t>
            </a:r>
            <a:r>
              <a:rPr lang="en-PH" b="0" baseline="0" dirty="0" smtClean="0"/>
              <a:t>Gerlie </a:t>
            </a:r>
            <a:r>
              <a:rPr lang="en-PH" b="0" baseline="0" dirty="0"/>
              <a:t>included in her portfolio is valid. To show validity of the MOV, click next for the appearance of check mark</a:t>
            </a:r>
            <a:r>
              <a:rPr lang="en-PH" b="0" baseline="0" dirty="0" smtClean="0"/>
              <a:t>.</a:t>
            </a:r>
            <a:endParaRPr lang="en-PH" dirty="0"/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57062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identify the performance rating of Teacher </a:t>
            </a:r>
            <a:r>
              <a:rPr lang="en-US" b="0" baseline="0" dirty="0" err="1" smtClean="0"/>
              <a:t>Gerlie</a:t>
            </a:r>
            <a:r>
              <a:rPr lang="en-US" b="0" baseline="0" dirty="0" smtClean="0"/>
              <a:t> </a:t>
            </a:r>
            <a:r>
              <a:rPr lang="en-US" b="0" baseline="0" dirty="0"/>
              <a:t>for </a:t>
            </a:r>
            <a:r>
              <a:rPr lang="en-US" b="0" baseline="0" dirty="0" smtClean="0"/>
              <a:t>Quality and Efficiency.</a:t>
            </a:r>
            <a:endParaRPr lang="en-US" b="0" baseline="0" dirty="0"/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Note that this Objective is non-classroom observable. Ask the participants which Performance Rating will Teacher </a:t>
            </a:r>
            <a:r>
              <a:rPr lang="en-PH" b="0" baseline="0" dirty="0" smtClean="0"/>
              <a:t>Gerlie get</a:t>
            </a:r>
            <a:r>
              <a:rPr lang="en-PH" b="0" baseline="0" dirty="0"/>
              <a:t>.</a:t>
            </a:r>
            <a:endParaRPr lang="en-PH" dirty="0"/>
          </a:p>
          <a:p>
            <a:endParaRPr lang="en-PH" dirty="0"/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72774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show the summary of Teacher </a:t>
            </a:r>
            <a:r>
              <a:rPr lang="en-US" b="0" baseline="0" dirty="0" err="1" smtClean="0"/>
              <a:t>Gerlie’s</a:t>
            </a:r>
            <a:r>
              <a:rPr lang="en-US" b="0" baseline="0" dirty="0" smtClean="0"/>
              <a:t> </a:t>
            </a:r>
            <a:r>
              <a:rPr lang="en-US" b="0" baseline="0" dirty="0"/>
              <a:t>rating in KRA 3, Objective </a:t>
            </a:r>
            <a:r>
              <a:rPr lang="en-US" b="0" baseline="0" dirty="0" smtClean="0"/>
              <a:t>9.</a:t>
            </a:r>
            <a:endParaRPr lang="en-US" b="0" baseline="0" dirty="0"/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Note that there is no Timeliness. Refer to the RPMS Tool for </a:t>
            </a:r>
            <a:r>
              <a:rPr lang="en-PH" b="0" baseline="0" dirty="0" smtClean="0"/>
              <a:t>Highly Proficient </a:t>
            </a:r>
            <a:r>
              <a:rPr lang="en-PH" b="0" baseline="0" dirty="0"/>
              <a:t>Teachers, Objective </a:t>
            </a:r>
            <a:r>
              <a:rPr lang="en-PH" b="0" baseline="0" dirty="0" smtClean="0"/>
              <a:t>9, page 178.</a:t>
            </a:r>
            <a:endParaRPr lang="en-PH" dirty="0"/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86575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PH" b="1" dirty="0" smtClean="0"/>
                  <a:t>Purpose</a:t>
                </a:r>
                <a:r>
                  <a:rPr lang="en-PH" b="1" baseline="0" dirty="0" smtClean="0"/>
                  <a:t> of the Slide: </a:t>
                </a:r>
                <a:r>
                  <a:rPr lang="en-PH" b="0" baseline="0" dirty="0" smtClean="0"/>
                  <a:t>To show the computation of KRA 3 Objective 9 with the given ratings.</a:t>
                </a:r>
              </a:p>
              <a:p>
                <a:endParaRPr lang="en-PH" b="0" baseline="0" dirty="0" smtClean="0"/>
              </a:p>
              <a:p>
                <a:r>
                  <a:rPr lang="en-PH" b="1" baseline="0" dirty="0" smtClean="0"/>
                  <a:t>Notes to the Presenter: </a:t>
                </a:r>
                <a:endParaRPr lang="en-PH" b="0" baseline="0" dirty="0" smtClean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Show a step-by-step computation of Teacher Mary’s score in KRA 3, Objective 9: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5 (Quality) + 5 (Efficiency) = 10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10 </a:t>
                </a:r>
                <a14:m>
                  <m:oMath xmlns:m="http://schemas.openxmlformats.org/officeDocument/2006/math">
                    <m:r>
                      <a:rPr lang="en-PH" sz="1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US" b="0" baseline="0" dirty="0" smtClean="0"/>
                  <a:t> 2 = 5.000 (Average)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5.000 (Average) x 7.5% (Weight of Objective) = 0.375</a:t>
                </a:r>
                <a:endParaRPr lang="en-PH" dirty="0" smtClean="0"/>
              </a:p>
              <a:p>
                <a:endParaRPr lang="en-PH" dirty="0" smtClean="0"/>
              </a:p>
              <a:p>
                <a:endParaRPr lang="en-PH" dirty="0" smtClean="0"/>
              </a:p>
              <a:p>
                <a:endParaRPr lang="en-PH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PH" b="1" dirty="0" smtClean="0"/>
                  <a:t>Purpose</a:t>
                </a:r>
                <a:r>
                  <a:rPr lang="en-PH" b="1" baseline="0" dirty="0" smtClean="0"/>
                  <a:t> of the Slide: </a:t>
                </a:r>
                <a:r>
                  <a:rPr lang="en-PH" b="0" baseline="0" dirty="0" smtClean="0"/>
                  <a:t>To show the computation of KRA 3 Objective 9 with the given ratings.</a:t>
                </a:r>
              </a:p>
              <a:p>
                <a:endParaRPr lang="en-PH" b="0" baseline="0" dirty="0" smtClean="0"/>
              </a:p>
              <a:p>
                <a:r>
                  <a:rPr lang="en-PH" b="1" baseline="0" dirty="0" smtClean="0"/>
                  <a:t>Notes to the Presenter: </a:t>
                </a:r>
                <a:endParaRPr lang="en-PH" b="0" baseline="0" dirty="0" smtClean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Show a step-by-step computation of Teacher Mary’s score in KRA 3, Objective 9: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5 (Quality) + </a:t>
                </a:r>
                <a:r>
                  <a:rPr lang="en-US" b="0" baseline="0" dirty="0" smtClean="0"/>
                  <a:t>5 </a:t>
                </a:r>
                <a:r>
                  <a:rPr lang="en-US" b="0" baseline="0" dirty="0" smtClean="0"/>
                  <a:t>(Efficiency) = </a:t>
                </a:r>
                <a:r>
                  <a:rPr lang="en-US" b="0" baseline="0" dirty="0" smtClean="0"/>
                  <a:t>10</a:t>
                </a:r>
                <a:endParaRPr lang="en-US" b="0" baseline="0" dirty="0" smtClean="0"/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10 </a:t>
                </a:r>
                <a:r>
                  <a:rPr lang="en-PH" sz="1200" i="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US" b="0" baseline="0" dirty="0" smtClean="0"/>
                  <a:t> 2 = </a:t>
                </a:r>
                <a:r>
                  <a:rPr lang="en-US" b="0" baseline="0" dirty="0" smtClean="0"/>
                  <a:t>5.000 </a:t>
                </a:r>
                <a:r>
                  <a:rPr lang="en-US" b="0" baseline="0" dirty="0" smtClean="0"/>
                  <a:t>(Average)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5.000 </a:t>
                </a:r>
                <a:r>
                  <a:rPr lang="en-US" b="0" baseline="0" dirty="0" smtClean="0"/>
                  <a:t>(Average) x 7.5% (Weight of Objective) = </a:t>
                </a:r>
                <a:r>
                  <a:rPr lang="en-US" b="0" baseline="0" dirty="0" smtClean="0"/>
                  <a:t>0.375</a:t>
                </a:r>
                <a:endParaRPr lang="en-PH" dirty="0" smtClean="0"/>
              </a:p>
              <a:p>
                <a:endParaRPr lang="en-PH" dirty="0" smtClean="0"/>
              </a:p>
              <a:p>
                <a:endParaRPr lang="en-PH" dirty="0" smtClean="0"/>
              </a:p>
              <a:p>
                <a:endParaRPr lang="en-PH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19441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prompt participants on a scenario of </a:t>
            </a:r>
            <a:r>
              <a:rPr lang="en-US" b="0" baseline="0" dirty="0" smtClean="0"/>
              <a:t>Master Teacher </a:t>
            </a:r>
            <a:r>
              <a:rPr lang="en-US" b="0" baseline="0" dirty="0"/>
              <a:t>I submitting MOV for Objective </a:t>
            </a:r>
            <a:r>
              <a:rPr lang="en-US" b="0" baseline="0" dirty="0" smtClean="0"/>
              <a:t>10.</a:t>
            </a:r>
            <a:endParaRPr lang="en-US" b="0" baseline="0" dirty="0"/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This is just a title slide</a:t>
            </a:r>
            <a:r>
              <a:rPr lang="en-PH" b="0" baseline="0" dirty="0" smtClean="0"/>
              <a:t>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 smtClean="0"/>
              <a:t>Note that Objective 10 is non-classroom observable objective.</a:t>
            </a:r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17053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show sample scenario of </a:t>
            </a:r>
            <a:r>
              <a:rPr lang="en-US" b="0" baseline="0" dirty="0" smtClean="0"/>
              <a:t>Master Teacher I </a:t>
            </a:r>
            <a:r>
              <a:rPr lang="en-US" b="0" baseline="0" dirty="0"/>
              <a:t>submitting MOV for Objective </a:t>
            </a:r>
            <a:r>
              <a:rPr lang="en-US" b="0" baseline="0" dirty="0" smtClean="0"/>
              <a:t>10, </a:t>
            </a:r>
            <a:r>
              <a:rPr lang="en-US" b="0" baseline="0" dirty="0"/>
              <a:t>KRA </a:t>
            </a:r>
            <a:r>
              <a:rPr lang="en-US" b="0" baseline="0" dirty="0" smtClean="0"/>
              <a:t>4.</a:t>
            </a:r>
            <a:endParaRPr lang="en-US" b="0" baseline="0" dirty="0"/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Refer participants to page </a:t>
            </a:r>
            <a:r>
              <a:rPr lang="en-PH" b="0" baseline="0" dirty="0" smtClean="0"/>
              <a:t>179 </a:t>
            </a:r>
            <a:r>
              <a:rPr lang="en-PH" b="0" baseline="0" dirty="0"/>
              <a:t>of RPMS Manual Appendices.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Ask participants if each of the MOV Teacher </a:t>
            </a:r>
            <a:r>
              <a:rPr lang="en-PH" b="0" baseline="0" dirty="0" smtClean="0"/>
              <a:t>Gerlie </a:t>
            </a:r>
            <a:r>
              <a:rPr lang="en-PH" b="0" baseline="0" dirty="0"/>
              <a:t>included in her portfolio is valid. To show validity of the MOV, click next for the appearance of check mark</a:t>
            </a:r>
            <a:r>
              <a:rPr lang="en-PH" b="0" baseline="0" dirty="0" smtClean="0"/>
              <a:t>.</a:t>
            </a:r>
            <a:endParaRPr lang="en-PH" b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935889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identify the performance rating of Teacher </a:t>
            </a:r>
            <a:r>
              <a:rPr lang="en-US" b="0" baseline="0" dirty="0" smtClean="0"/>
              <a:t>Gerlie </a:t>
            </a:r>
            <a:r>
              <a:rPr lang="en-US" b="0" baseline="0" dirty="0"/>
              <a:t>for Quality.</a:t>
            </a:r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Note that this Objective is non-classroom observable. Ask the participants which Performance Rating will Teacher </a:t>
            </a:r>
            <a:r>
              <a:rPr lang="en-PH" b="0" baseline="0" dirty="0" smtClean="0"/>
              <a:t>Gerlie get</a:t>
            </a:r>
            <a:r>
              <a:rPr lang="en-PH" b="0" baseline="0" dirty="0"/>
              <a:t>.</a:t>
            </a:r>
            <a:endParaRPr lang="en-PH" dirty="0"/>
          </a:p>
          <a:p>
            <a:endParaRPr lang="en-PH" dirty="0"/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01052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/>
                  <a:t>Purpose </a:t>
                </a:r>
                <a:r>
                  <a:rPr lang="en-US" b="1" baseline="0" dirty="0"/>
                  <a:t>of the Slide</a:t>
                </a:r>
                <a:r>
                  <a:rPr lang="en-US" baseline="0" dirty="0"/>
                  <a:t>: </a:t>
                </a:r>
                <a:r>
                  <a:rPr lang="en-US" b="0" baseline="0" dirty="0"/>
                  <a:t>To show the summary of Teacher </a:t>
                </a:r>
                <a:r>
                  <a:rPr lang="en-US" b="0" baseline="0" dirty="0" err="1" smtClean="0"/>
                  <a:t>Gerlie’s</a:t>
                </a:r>
                <a:r>
                  <a:rPr lang="en-US" b="0" baseline="0" dirty="0" smtClean="0"/>
                  <a:t> </a:t>
                </a:r>
                <a:r>
                  <a:rPr lang="en-US" b="0" baseline="0" dirty="0"/>
                  <a:t>rating in KRA </a:t>
                </a:r>
                <a:r>
                  <a:rPr lang="en-US" b="0" baseline="0" dirty="0" smtClean="0"/>
                  <a:t>4, </a:t>
                </a:r>
                <a:r>
                  <a:rPr lang="en-US" b="0" baseline="0" dirty="0"/>
                  <a:t>Objective </a:t>
                </a:r>
                <a:r>
                  <a:rPr lang="en-US" b="0" baseline="0" dirty="0" smtClean="0"/>
                  <a:t>10.</a:t>
                </a:r>
                <a:endParaRPr lang="en-US" b="0" baseline="0" dirty="0"/>
              </a:p>
              <a:p>
                <a:endParaRPr lang="en-US" baseline="0" dirty="0"/>
              </a:p>
              <a:p>
                <a:r>
                  <a:rPr lang="en-US" b="1" baseline="0" dirty="0"/>
                  <a:t>Notes to Presenter:</a:t>
                </a:r>
                <a:endParaRPr lang="en-US" b="1" dirty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/>
                  <a:t>Note that there is no Timeliness. Refer to the RPMS Tool for </a:t>
                </a:r>
                <a:r>
                  <a:rPr lang="en-PH" b="0" baseline="0" dirty="0" smtClean="0"/>
                  <a:t>Highly Proficient </a:t>
                </a:r>
                <a:r>
                  <a:rPr lang="en-PH" b="0" baseline="0" dirty="0"/>
                  <a:t>Teachers, Objective </a:t>
                </a:r>
                <a:r>
                  <a:rPr lang="en-PH" b="0" baseline="0" dirty="0" smtClean="0"/>
                  <a:t>10, </a:t>
                </a:r>
                <a:r>
                  <a:rPr lang="en-PH" b="0" baseline="0" dirty="0"/>
                  <a:t>page </a:t>
                </a:r>
                <a:r>
                  <a:rPr lang="en-PH" b="0" baseline="0" dirty="0" smtClean="0"/>
                  <a:t>179.</a:t>
                </a:r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Show the step-by-step process of computing the rating for KRA 4, Objective 10: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5 (Quality) + 5 (Efficiency) = 10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10 </a:t>
                </a:r>
                <a14:m>
                  <m:oMath xmlns:m="http://schemas.openxmlformats.org/officeDocument/2006/math">
                    <m:r>
                      <a:rPr lang="en-PH" sz="1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PH" b="0" baseline="0" dirty="0" smtClean="0"/>
                  <a:t> 2 = 5.000</a:t>
                </a:r>
                <a:endParaRPr lang="en-PH" dirty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endParaRPr lang="en-PH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1" dirty="0"/>
                  <a:t>Purpose </a:t>
                </a:r>
                <a:r>
                  <a:rPr lang="en-US" b="1" baseline="0" dirty="0"/>
                  <a:t>of the Slide</a:t>
                </a:r>
                <a:r>
                  <a:rPr lang="en-US" baseline="0" dirty="0"/>
                  <a:t>: </a:t>
                </a:r>
                <a:r>
                  <a:rPr lang="en-US" b="0" baseline="0" dirty="0"/>
                  <a:t>To show the summary of Teacher </a:t>
                </a:r>
                <a:r>
                  <a:rPr lang="en-US" b="0" baseline="0" dirty="0" err="1" smtClean="0"/>
                  <a:t>Gerlie’s</a:t>
                </a:r>
                <a:r>
                  <a:rPr lang="en-US" b="0" baseline="0" dirty="0" smtClean="0"/>
                  <a:t> </a:t>
                </a:r>
                <a:r>
                  <a:rPr lang="en-US" b="0" baseline="0" dirty="0"/>
                  <a:t>rating in KRA </a:t>
                </a:r>
                <a:r>
                  <a:rPr lang="en-US" b="0" baseline="0" dirty="0" smtClean="0"/>
                  <a:t>4, </a:t>
                </a:r>
                <a:r>
                  <a:rPr lang="en-US" b="0" baseline="0" dirty="0"/>
                  <a:t>Objective </a:t>
                </a:r>
                <a:r>
                  <a:rPr lang="en-US" b="0" baseline="0" dirty="0" smtClean="0"/>
                  <a:t>10.</a:t>
                </a:r>
                <a:endParaRPr lang="en-US" b="0" baseline="0" dirty="0"/>
              </a:p>
              <a:p>
                <a:endParaRPr lang="en-US" baseline="0" dirty="0"/>
              </a:p>
              <a:p>
                <a:r>
                  <a:rPr lang="en-US" b="1" baseline="0" dirty="0"/>
                  <a:t>Notes to Presenter:</a:t>
                </a:r>
                <a:endParaRPr lang="en-US" b="1" dirty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/>
                  <a:t>Note that there is no Timeliness. Refer to the RPMS Tool for </a:t>
                </a:r>
                <a:r>
                  <a:rPr lang="en-PH" b="0" baseline="0" dirty="0" smtClean="0"/>
                  <a:t>Highly Proficient </a:t>
                </a:r>
                <a:r>
                  <a:rPr lang="en-PH" b="0" baseline="0" dirty="0"/>
                  <a:t>Teachers, Objective </a:t>
                </a:r>
                <a:r>
                  <a:rPr lang="en-PH" b="0" baseline="0" dirty="0" smtClean="0"/>
                  <a:t>10, </a:t>
                </a:r>
                <a:r>
                  <a:rPr lang="en-PH" b="0" baseline="0" dirty="0"/>
                  <a:t>page </a:t>
                </a:r>
                <a:r>
                  <a:rPr lang="en-PH" b="0" baseline="0" dirty="0" smtClean="0"/>
                  <a:t>179</a:t>
                </a:r>
                <a:r>
                  <a:rPr lang="en-PH" b="0" baseline="0" dirty="0" smtClean="0"/>
                  <a:t>.</a:t>
                </a:r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Show the step-by-step process of computing the rating for KRA 4, Objective 10:</a:t>
                </a:r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5 (Quality) + </a:t>
                </a:r>
                <a:r>
                  <a:rPr lang="en-PH" b="0" baseline="0" dirty="0" smtClean="0"/>
                  <a:t>5 </a:t>
                </a:r>
                <a:r>
                  <a:rPr lang="en-PH" b="0" baseline="0" dirty="0" smtClean="0"/>
                  <a:t>(Efficiency) = </a:t>
                </a:r>
                <a:r>
                  <a:rPr lang="en-PH" b="0" baseline="0" dirty="0" smtClean="0"/>
                  <a:t>10</a:t>
                </a:r>
                <a:endParaRPr lang="en-PH" b="0" baseline="0" dirty="0" smtClean="0"/>
              </a:p>
              <a:p>
                <a:pPr marL="628650" marR="0" lvl="1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lang="en-PH" b="0" baseline="0" dirty="0" smtClean="0"/>
                  <a:t>10 </a:t>
                </a:r>
                <a:r>
                  <a:rPr lang="en-PH" sz="1200" i="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PH" b="0" baseline="0" dirty="0" smtClean="0"/>
                  <a:t> 2 = </a:t>
                </a:r>
                <a:r>
                  <a:rPr lang="en-PH" b="0" baseline="0" dirty="0" smtClean="0"/>
                  <a:t>5.000</a:t>
                </a:r>
                <a:endParaRPr lang="en-PH" dirty="0"/>
              </a:p>
              <a:p>
                <a:pPr marL="171450" marR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endParaRPr lang="en-PH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4982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discuss the two types of MOV.</a:t>
            </a:r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0" baseline="0" dirty="0"/>
              <a:t>Emphasize </a:t>
            </a:r>
            <a:r>
              <a:rPr lang="en-US" b="0" baseline="0" dirty="0" smtClean="0"/>
              <a:t>that: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1" baseline="0" dirty="0" smtClean="0"/>
              <a:t>MAIN </a:t>
            </a:r>
            <a:r>
              <a:rPr lang="en-US" b="1" baseline="0" dirty="0"/>
              <a:t>MOV</a:t>
            </a:r>
            <a:r>
              <a:rPr lang="en-US" b="0" baseline="0" dirty="0"/>
              <a:t> is </a:t>
            </a:r>
            <a:r>
              <a:rPr lang="en-US" b="1" baseline="0" dirty="0"/>
              <a:t>NON-NEGOTIABLE. </a:t>
            </a:r>
            <a:r>
              <a:rPr lang="en-US" b="0" baseline="0" dirty="0"/>
              <a:t>For Classroom Observable objectives, the COT Rating Sheet/Inter-rater Agreement Form is considered as the Main MOV.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 smtClean="0"/>
              <a:t>The list </a:t>
            </a:r>
            <a:r>
              <a:rPr lang="en-PH" b="0" baseline="0" dirty="0"/>
              <a:t>of </a:t>
            </a:r>
            <a:r>
              <a:rPr lang="en-PH" b="1" baseline="0" dirty="0"/>
              <a:t>Supporting MOV </a:t>
            </a:r>
            <a:r>
              <a:rPr lang="en-PH" b="0" baseline="0" dirty="0"/>
              <a:t>is like a “menu” in which ratees could choose the appropriate and available MOV to show attainment of objective. </a:t>
            </a:r>
            <a:endParaRPr lang="en-US" b="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06059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PH" b="1" dirty="0" smtClean="0"/>
                  <a:t>Purpose</a:t>
                </a:r>
                <a:r>
                  <a:rPr lang="en-PH" b="1" baseline="0" dirty="0" smtClean="0"/>
                  <a:t> of the Slide: </a:t>
                </a:r>
                <a:r>
                  <a:rPr lang="en-PH" b="0" baseline="0" dirty="0" smtClean="0"/>
                  <a:t>To show the computation of KRA 3 Objective 9 with the given ratings.</a:t>
                </a:r>
              </a:p>
              <a:p>
                <a:endParaRPr lang="en-PH" b="0" baseline="0" dirty="0" smtClean="0"/>
              </a:p>
              <a:p>
                <a:r>
                  <a:rPr lang="en-PH" b="1" baseline="0" dirty="0" smtClean="0"/>
                  <a:t>Notes to the Presenter: </a:t>
                </a:r>
                <a:endParaRPr lang="en-PH" b="0" baseline="0" dirty="0" smtClean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PH" b="0" baseline="0" dirty="0" smtClean="0"/>
                  <a:t>Show the step by step computation to get the score of Teacher Gerlie in KRA 3, Objective 9: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4 (Quality) + 4 (Efficiency) = 8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8 </a:t>
                </a:r>
                <a14:m>
                  <m:oMath xmlns:m="http://schemas.openxmlformats.org/officeDocument/2006/math">
                    <m:r>
                      <a:rPr lang="en-PH" sz="1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US" b="0" baseline="0" dirty="0" smtClean="0"/>
                  <a:t> 2 = 4.000 (Average)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4.000 (Average) x 7.5% (Weight of Objective) = 0.300</a:t>
                </a:r>
                <a:endParaRPr lang="en-PH" dirty="0" smtClean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endParaRPr lang="en-PH" dirty="0" smtClean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PH" b="1" dirty="0" smtClean="0"/>
                  <a:t>Purpose</a:t>
                </a:r>
                <a:r>
                  <a:rPr lang="en-PH" b="1" baseline="0" dirty="0" smtClean="0"/>
                  <a:t> of the Slide: </a:t>
                </a:r>
                <a:r>
                  <a:rPr lang="en-PH" b="0" baseline="0" dirty="0" smtClean="0"/>
                  <a:t>To show the computation of KRA 3 Objective 9 with the given ratings.</a:t>
                </a:r>
              </a:p>
              <a:p>
                <a:endParaRPr lang="en-PH" b="0" baseline="0" dirty="0" smtClean="0"/>
              </a:p>
              <a:p>
                <a:r>
                  <a:rPr lang="en-PH" b="1" baseline="0" dirty="0" smtClean="0"/>
                  <a:t>Notes to the Presenter: </a:t>
                </a:r>
                <a:endParaRPr lang="en-PH" b="0" baseline="0" dirty="0" smtClean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PH" b="0" baseline="0" dirty="0" smtClean="0"/>
                  <a:t>Show the step by step computation to get the score of Teacher Gerlie in KRA 3, Objective </a:t>
                </a:r>
                <a:r>
                  <a:rPr lang="en-PH" b="0" baseline="0" dirty="0" smtClean="0"/>
                  <a:t>9: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4 (Quality) + 4 (Efficiency) = 8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8 </a:t>
                </a:r>
                <a:r>
                  <a:rPr lang="en-PH" sz="1200" i="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US" b="0" baseline="0" dirty="0" smtClean="0"/>
                  <a:t> 2 = </a:t>
                </a:r>
                <a:r>
                  <a:rPr lang="en-US" b="0" baseline="0" dirty="0" smtClean="0"/>
                  <a:t>4.000 </a:t>
                </a:r>
                <a:r>
                  <a:rPr lang="en-US" b="0" baseline="0" dirty="0" smtClean="0"/>
                  <a:t>(Average)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b="0" baseline="0" dirty="0" smtClean="0"/>
                  <a:t>4.000 </a:t>
                </a:r>
                <a:r>
                  <a:rPr lang="en-US" b="0" baseline="0" dirty="0" smtClean="0"/>
                  <a:t>(Average) x 7.5% (Weight of Objective) = </a:t>
                </a:r>
                <a:r>
                  <a:rPr lang="en-US" b="0" baseline="0" dirty="0" smtClean="0"/>
                  <a:t>0.300</a:t>
                </a:r>
                <a:endParaRPr lang="en-PH" dirty="0" smtClean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endParaRPr lang="en-PH" dirty="0" smtClean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546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discuss MAIN </a:t>
            </a:r>
            <a:r>
              <a:rPr lang="en-US" b="0" baseline="0" dirty="0" smtClean="0"/>
              <a:t>MOV.</a:t>
            </a:r>
            <a:endParaRPr lang="en-US" b="0" baseline="0" dirty="0"/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0" baseline="0" dirty="0"/>
              <a:t>Emphasize </a:t>
            </a:r>
            <a:r>
              <a:rPr lang="en-US" b="0" baseline="0" dirty="0" smtClean="0"/>
              <a:t>that </a:t>
            </a:r>
            <a:r>
              <a:rPr lang="en-US" b="1" baseline="0" dirty="0" smtClean="0"/>
              <a:t>MAIN </a:t>
            </a:r>
            <a:r>
              <a:rPr lang="en-US" b="1" baseline="0" dirty="0"/>
              <a:t>MOV</a:t>
            </a:r>
            <a:r>
              <a:rPr lang="en-US" b="0" baseline="0" dirty="0"/>
              <a:t> is </a:t>
            </a:r>
            <a:r>
              <a:rPr lang="en-US" b="1" baseline="0" dirty="0"/>
              <a:t>NON-NEGOTIABLE. </a:t>
            </a:r>
            <a:r>
              <a:rPr lang="en-US" b="0" baseline="0" dirty="0"/>
              <a:t>For Classroom Observable objectives, the COT Rating Sheet/Inter-rater Agreement Form is considered as the Main MOV.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958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</a:t>
            </a:r>
            <a:r>
              <a:rPr lang="en-US" b="1" baseline="0" dirty="0"/>
              <a:t>of the Slide</a:t>
            </a:r>
            <a:r>
              <a:rPr lang="en-US" baseline="0" dirty="0"/>
              <a:t>: </a:t>
            </a:r>
            <a:r>
              <a:rPr lang="en-US" b="0" baseline="0" dirty="0"/>
              <a:t>To discuss the Supporting </a:t>
            </a:r>
            <a:r>
              <a:rPr lang="en-US" b="0" baseline="0" dirty="0" smtClean="0"/>
              <a:t>MOV.</a:t>
            </a:r>
            <a:endParaRPr lang="en-US" b="0" baseline="0" dirty="0"/>
          </a:p>
          <a:p>
            <a:endParaRPr lang="en-US" baseline="0" dirty="0"/>
          </a:p>
          <a:p>
            <a:r>
              <a:rPr lang="en-US" b="1" baseline="0" dirty="0"/>
              <a:t>Notes to Presenter:</a:t>
            </a: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/>
              <a:t>Emphasize </a:t>
            </a:r>
            <a:r>
              <a:rPr lang="en-PH" b="0" baseline="0" dirty="0" smtClean="0"/>
              <a:t>that: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 smtClean="0"/>
              <a:t>The </a:t>
            </a:r>
            <a:r>
              <a:rPr lang="en-PH" b="0" baseline="0" dirty="0"/>
              <a:t>list of </a:t>
            </a:r>
            <a:r>
              <a:rPr lang="en-PH" b="1" baseline="0" dirty="0"/>
              <a:t>Supporting MOV </a:t>
            </a:r>
            <a:r>
              <a:rPr lang="en-PH" b="0" baseline="0" dirty="0"/>
              <a:t>is like a “menu” in which ratees could choose the appropriate and available MOV to show attainment of objective. </a:t>
            </a:r>
            <a:endParaRPr lang="en-PH" b="0" baseline="0" dirty="0" smtClean="0"/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PH" b="0" baseline="0" dirty="0" smtClean="0"/>
              <a:t>Ratees </a:t>
            </a:r>
            <a:r>
              <a:rPr lang="en-PH" b="1" baseline="0" dirty="0"/>
              <a:t>could show other MOV not listed in the tool. </a:t>
            </a:r>
            <a:r>
              <a:rPr lang="en-PH" b="0" baseline="0" dirty="0"/>
              <a:t>Just remind them that they have to accompany </a:t>
            </a:r>
            <a:r>
              <a:rPr lang="en-PH" b="0" baseline="0" dirty="0" smtClean="0"/>
              <a:t>these </a:t>
            </a:r>
            <a:r>
              <a:rPr lang="en-PH" b="0" baseline="0" dirty="0"/>
              <a:t>with Annotations to justify its validity.</a:t>
            </a:r>
            <a:endParaRPr lang="en-US" b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CF6F8-3E42-4DEA-88EF-77D3779B66C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751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162" y="2130426"/>
            <a:ext cx="10360501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274639"/>
            <a:ext cx="2742486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441" y="274639"/>
            <a:ext cx="802431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833" y="4406901"/>
            <a:ext cx="103605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441" y="1600201"/>
            <a:ext cx="538339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5986" y="1600201"/>
            <a:ext cx="538339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535113"/>
            <a:ext cx="53855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41" y="2174875"/>
            <a:ext cx="53855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1754" y="1535113"/>
            <a:ext cx="538763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754" y="2174875"/>
            <a:ext cx="538763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2" y="273050"/>
            <a:ext cx="401003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492" y="273051"/>
            <a:ext cx="681389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42" y="1435101"/>
            <a:ext cx="401003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095" y="4800600"/>
            <a:ext cx="73132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095" y="612775"/>
            <a:ext cx="73132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095" y="5367338"/>
            <a:ext cx="73132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jp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1" y="838200"/>
            <a:ext cx="10969943" cy="6110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600201"/>
            <a:ext cx="10969943" cy="445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2" y="-1172865"/>
            <a:ext cx="12188825" cy="2694126"/>
            <a:chOff x="-62268" y="-267594"/>
            <a:chExt cx="9144000" cy="897165"/>
          </a:xfrm>
        </p:grpSpPr>
        <p:sp>
          <p:nvSpPr>
            <p:cNvPr id="20" name="Rectangle 19"/>
            <p:cNvSpPr/>
            <p:nvPr/>
          </p:nvSpPr>
          <p:spPr>
            <a:xfrm>
              <a:off x="-62268" y="114584"/>
              <a:ext cx="9144000" cy="276997"/>
            </a:xfrm>
            <a:prstGeom prst="rect">
              <a:avLst/>
            </a:prstGeom>
            <a:gradFill flip="none" rotWithShape="1">
              <a:gsLst>
                <a:gs pos="4000">
                  <a:srgbClr val="144F8A"/>
                </a:gs>
                <a:gs pos="54000">
                  <a:srgbClr val="86BAEE"/>
                </a:gs>
                <a:gs pos="100000">
                  <a:srgbClr val="144F8A"/>
                </a:gs>
              </a:gsLst>
              <a:lin ang="0" scaled="1"/>
              <a:tileRect/>
            </a:gradFill>
            <a:ln w="25400" cap="flat">
              <a:noFill/>
              <a:prstDash val="solid"/>
              <a:round/>
            </a:ln>
            <a:effectLst>
              <a:outerShdw blurRad="38100" dist="23000" dir="5400000" rotWithShape="0">
                <a:srgbClr val="000000">
                  <a:alpha val="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4289" tIns="34289" rIns="34289" bIns="34289" numCol="1" spcCol="38100" rtlCol="0" anchor="ctr">
              <a:spAutoFit/>
            </a:bodyPr>
            <a:lstStyle/>
            <a:p>
              <a:pPr defTabSz="342900" hangingPunct="0"/>
              <a:endParaRPr lang="en-PH" sz="135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endParaRPr>
            </a:p>
          </p:txBody>
        </p:sp>
        <p:pic>
          <p:nvPicPr>
            <p:cNvPr id="21" name="Picture 4" descr="Related image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44574" y="122979"/>
              <a:ext cx="838820" cy="246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Parallelogram 21"/>
            <p:cNvSpPr/>
            <p:nvPr userDrawn="1"/>
          </p:nvSpPr>
          <p:spPr>
            <a:xfrm>
              <a:off x="1285044" y="-267594"/>
              <a:ext cx="3028013" cy="662807"/>
            </a:xfrm>
            <a:prstGeom prst="parallelogram">
              <a:avLst>
                <a:gd name="adj" fmla="val 129034"/>
              </a:avLst>
            </a:prstGeom>
            <a:solidFill>
              <a:srgbClr val="144F8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Parallelogram 8"/>
            <p:cNvSpPr/>
            <p:nvPr userDrawn="1"/>
          </p:nvSpPr>
          <p:spPr>
            <a:xfrm rot="2202100">
              <a:off x="3708530" y="-206559"/>
              <a:ext cx="2162073" cy="836130"/>
            </a:xfrm>
            <a:custGeom>
              <a:avLst/>
              <a:gdLst>
                <a:gd name="connsiteX0" fmla="*/ 0 w 2444370"/>
                <a:gd name="connsiteY0" fmla="*/ 602369 h 602369"/>
                <a:gd name="connsiteX1" fmla="*/ 777261 w 2444370"/>
                <a:gd name="connsiteY1" fmla="*/ 0 h 602369"/>
                <a:gd name="connsiteX2" fmla="*/ 2444370 w 2444370"/>
                <a:gd name="connsiteY2" fmla="*/ 0 h 602369"/>
                <a:gd name="connsiteX3" fmla="*/ 1667109 w 2444370"/>
                <a:gd name="connsiteY3" fmla="*/ 602369 h 602369"/>
                <a:gd name="connsiteX4" fmla="*/ 0 w 2444370"/>
                <a:gd name="connsiteY4" fmla="*/ 602369 h 602369"/>
                <a:gd name="connsiteX0" fmla="*/ 0 w 2444370"/>
                <a:gd name="connsiteY0" fmla="*/ 602369 h 602369"/>
                <a:gd name="connsiteX1" fmla="*/ 777261 w 2444370"/>
                <a:gd name="connsiteY1" fmla="*/ 0 h 602369"/>
                <a:gd name="connsiteX2" fmla="*/ 2444370 w 2444370"/>
                <a:gd name="connsiteY2" fmla="*/ 0 h 602369"/>
                <a:gd name="connsiteX3" fmla="*/ 1481346 w 2444370"/>
                <a:gd name="connsiteY3" fmla="*/ 272639 h 602369"/>
                <a:gd name="connsiteX4" fmla="*/ 0 w 2444370"/>
                <a:gd name="connsiteY4" fmla="*/ 602369 h 602369"/>
                <a:gd name="connsiteX0" fmla="*/ 0 w 2162073"/>
                <a:gd name="connsiteY0" fmla="*/ 836130 h 836130"/>
                <a:gd name="connsiteX1" fmla="*/ 777261 w 2162073"/>
                <a:gd name="connsiteY1" fmla="*/ 233761 h 836130"/>
                <a:gd name="connsiteX2" fmla="*/ 2162073 w 2162073"/>
                <a:gd name="connsiteY2" fmla="*/ 0 h 836130"/>
                <a:gd name="connsiteX3" fmla="*/ 1481346 w 2162073"/>
                <a:gd name="connsiteY3" fmla="*/ 506400 h 836130"/>
                <a:gd name="connsiteX4" fmla="*/ 0 w 2162073"/>
                <a:gd name="connsiteY4" fmla="*/ 836130 h 83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2073" h="836130">
                  <a:moveTo>
                    <a:pt x="0" y="836130"/>
                  </a:moveTo>
                  <a:lnTo>
                    <a:pt x="777261" y="233761"/>
                  </a:lnTo>
                  <a:lnTo>
                    <a:pt x="2162073" y="0"/>
                  </a:lnTo>
                  <a:lnTo>
                    <a:pt x="1481346" y="506400"/>
                  </a:lnTo>
                  <a:lnTo>
                    <a:pt x="0" y="836130"/>
                  </a:lnTo>
                  <a:close/>
                </a:path>
              </a:pathLst>
            </a:custGeom>
            <a:solidFill>
              <a:srgbClr val="144F8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Parallelogram 9"/>
            <p:cNvSpPr/>
            <p:nvPr/>
          </p:nvSpPr>
          <p:spPr>
            <a:xfrm rot="2202100">
              <a:off x="1909878" y="-224318"/>
              <a:ext cx="1864004" cy="571445"/>
            </a:xfrm>
            <a:custGeom>
              <a:avLst/>
              <a:gdLst>
                <a:gd name="connsiteX0" fmla="*/ 0 w 2485854"/>
                <a:gd name="connsiteY0" fmla="*/ 571445 h 571445"/>
                <a:gd name="connsiteX1" fmla="*/ 737358 w 2485854"/>
                <a:gd name="connsiteY1" fmla="*/ 0 h 571445"/>
                <a:gd name="connsiteX2" fmla="*/ 2485854 w 2485854"/>
                <a:gd name="connsiteY2" fmla="*/ 0 h 571445"/>
                <a:gd name="connsiteX3" fmla="*/ 1748496 w 2485854"/>
                <a:gd name="connsiteY3" fmla="*/ 571445 h 571445"/>
                <a:gd name="connsiteX4" fmla="*/ 0 w 2485854"/>
                <a:gd name="connsiteY4" fmla="*/ 571445 h 571445"/>
                <a:gd name="connsiteX0" fmla="*/ 0 w 2485854"/>
                <a:gd name="connsiteY0" fmla="*/ 571445 h 571445"/>
                <a:gd name="connsiteX1" fmla="*/ 737358 w 2485854"/>
                <a:gd name="connsiteY1" fmla="*/ 0 h 571445"/>
                <a:gd name="connsiteX2" fmla="*/ 2485854 w 2485854"/>
                <a:gd name="connsiteY2" fmla="*/ 0 h 571445"/>
                <a:gd name="connsiteX3" fmla="*/ 1535935 w 2485854"/>
                <a:gd name="connsiteY3" fmla="*/ 189660 h 571445"/>
                <a:gd name="connsiteX4" fmla="*/ 0 w 2485854"/>
                <a:gd name="connsiteY4" fmla="*/ 571445 h 571445"/>
                <a:gd name="connsiteX0" fmla="*/ 0 w 1864004"/>
                <a:gd name="connsiteY0" fmla="*/ 571445 h 571445"/>
                <a:gd name="connsiteX1" fmla="*/ 737358 w 1864004"/>
                <a:gd name="connsiteY1" fmla="*/ 0 h 571445"/>
                <a:gd name="connsiteX2" fmla="*/ 1864004 w 1864004"/>
                <a:gd name="connsiteY2" fmla="*/ 19349 h 571445"/>
                <a:gd name="connsiteX3" fmla="*/ 1535935 w 1864004"/>
                <a:gd name="connsiteY3" fmla="*/ 189660 h 571445"/>
                <a:gd name="connsiteX4" fmla="*/ 0 w 1864004"/>
                <a:gd name="connsiteY4" fmla="*/ 571445 h 57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4004" h="571445">
                  <a:moveTo>
                    <a:pt x="0" y="571445"/>
                  </a:moveTo>
                  <a:lnTo>
                    <a:pt x="737358" y="0"/>
                  </a:lnTo>
                  <a:lnTo>
                    <a:pt x="1864004" y="19349"/>
                  </a:lnTo>
                  <a:lnTo>
                    <a:pt x="1535935" y="189660"/>
                  </a:lnTo>
                  <a:lnTo>
                    <a:pt x="0" y="571445"/>
                  </a:lnTo>
                  <a:close/>
                </a:path>
              </a:pathLst>
            </a:custGeom>
            <a:solidFill>
              <a:srgbClr val="144F8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303278" y="21065"/>
            <a:ext cx="627772" cy="58853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1022548" y="609600"/>
            <a:ext cx="1189232" cy="542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</a:rPr>
              <a:t>RCTQ 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8BEA1C44-A462-4098-BD96-A6280C03B95E}"/>
              </a:ext>
            </a:extLst>
          </p:cNvPr>
          <p:cNvGrpSpPr/>
          <p:nvPr/>
        </p:nvGrpSpPr>
        <p:grpSpPr>
          <a:xfrm>
            <a:off x="133487" y="6060118"/>
            <a:ext cx="3903525" cy="874082"/>
            <a:chOff x="128966" y="6072755"/>
            <a:chExt cx="3177331" cy="787193"/>
          </a:xfrm>
        </p:grpSpPr>
        <p:pic>
          <p:nvPicPr>
            <p:cNvPr id="26" name="Picture 25">
              <a:extLst>
                <a:ext uri="{FF2B5EF4-FFF2-40B4-BE49-F238E27FC236}">
                  <a16:creationId xmlns="" xmlns:a16="http://schemas.microsoft.com/office/drawing/2014/main" id="{60786B31-5FD1-4DAD-959C-D2BD034B6D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966" y="6235721"/>
              <a:ext cx="1030152" cy="461263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="" xmlns:a16="http://schemas.microsoft.com/office/drawing/2014/main" id="{C8572592-E692-4189-A2A6-7D0EDE51CD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774" y="6072755"/>
              <a:ext cx="787193" cy="787193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="" xmlns:a16="http://schemas.microsoft.com/office/drawing/2014/main" id="{20B93EB2-46B4-485B-9EAD-A76847751B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9967" y="6188186"/>
              <a:ext cx="556330" cy="556330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="" xmlns:a16="http://schemas.microsoft.com/office/drawing/2014/main" id="{31F8954E-90BA-4A82-8AD2-8AABDD6525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2065" y="6216969"/>
              <a:ext cx="545202" cy="545202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rgbClr val="0000FF"/>
          </a:solidFill>
          <a:latin typeface="Helvetica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Helvetica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Helvetica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Helvetica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Helvetica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Helvetica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tm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m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tm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tm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6.tmp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tmp"/><Relationship Id="rId10" Type="http://schemas.openxmlformats.org/officeDocument/2006/relationships/image" Target="../media/image30.png"/><Relationship Id="rId4" Type="http://schemas.openxmlformats.org/officeDocument/2006/relationships/image" Target="../media/image17.tmp"/><Relationship Id="rId9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tm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mp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mp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tmp"/><Relationship Id="rId4" Type="http://schemas.openxmlformats.org/officeDocument/2006/relationships/image" Target="../media/image20.tm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6.tmp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8.tmp"/><Relationship Id="rId4" Type="http://schemas.openxmlformats.org/officeDocument/2006/relationships/image" Target="../media/image17.tmp"/><Relationship Id="rId9" Type="http://schemas.openxmlformats.org/officeDocument/2006/relationships/image" Target="../media/image21.tmp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mp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6.tmp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18.tmp"/><Relationship Id="rId10" Type="http://schemas.openxmlformats.org/officeDocument/2006/relationships/image" Target="../media/image24.tmp"/><Relationship Id="rId4" Type="http://schemas.openxmlformats.org/officeDocument/2006/relationships/image" Target="../media/image17.tmp"/><Relationship Id="rId9" Type="http://schemas.openxmlformats.org/officeDocument/2006/relationships/image" Target="../media/image23.tmp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8" Type="http://schemas.openxmlformats.org/officeDocument/2006/relationships/image" Target="../media/image26.tmp"/><Relationship Id="rId3" Type="http://schemas.openxmlformats.org/officeDocument/2006/relationships/image" Target="../media/image16.tmp"/><Relationship Id="rId21" Type="http://schemas.openxmlformats.org/officeDocument/2006/relationships/image" Target="../media/image28.tmp"/><Relationship Id="rId17" Type="http://schemas.openxmlformats.org/officeDocument/2006/relationships/image" Target="../media/image30.png"/><Relationship Id="rId2" Type="http://schemas.openxmlformats.org/officeDocument/2006/relationships/notesSlide" Target="../notesSlides/notesSlide40.xml"/><Relationship Id="rId16" Type="http://schemas.openxmlformats.org/officeDocument/2006/relationships/image" Target="../media/image49.png"/><Relationship Id="rId20" Type="http://schemas.openxmlformats.org/officeDocument/2006/relationships/image" Target="../media/image27.tmp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44.png"/><Relationship Id="rId5" Type="http://schemas.openxmlformats.org/officeDocument/2006/relationships/image" Target="../media/image18.tmp"/><Relationship Id="rId19" Type="http://schemas.openxmlformats.org/officeDocument/2006/relationships/image" Target="../media/image24.tmp"/><Relationship Id="rId4" Type="http://schemas.openxmlformats.org/officeDocument/2006/relationships/image" Target="../media/image17.tmp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mp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6.tmp"/><Relationship Id="rId7" Type="http://schemas.openxmlformats.org/officeDocument/2006/relationships/image" Target="../media/image39.png"/><Relationship Id="rId12" Type="http://schemas.openxmlformats.org/officeDocument/2006/relationships/image" Target="../media/image28.tmp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30.tmp"/><Relationship Id="rId5" Type="http://schemas.openxmlformats.org/officeDocument/2006/relationships/image" Target="../media/image18.tmp"/><Relationship Id="rId10" Type="http://schemas.openxmlformats.org/officeDocument/2006/relationships/image" Target="../media/image24.tmp"/><Relationship Id="rId4" Type="http://schemas.openxmlformats.org/officeDocument/2006/relationships/image" Target="../media/image17.tmp"/><Relationship Id="rId9" Type="http://schemas.openxmlformats.org/officeDocument/2006/relationships/image" Target="../media/image26.tmp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mp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6.tmp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11" Type="http://schemas.openxmlformats.org/officeDocument/2006/relationships/image" Target="../media/image33.tmp"/><Relationship Id="rId5" Type="http://schemas.openxmlformats.org/officeDocument/2006/relationships/image" Target="../media/image18.tmp"/><Relationship Id="rId10" Type="http://schemas.openxmlformats.org/officeDocument/2006/relationships/image" Target="../media/image32.tmp"/><Relationship Id="rId4" Type="http://schemas.openxmlformats.org/officeDocument/2006/relationships/image" Target="../media/image17.tmp"/><Relationship Id="rId9" Type="http://schemas.openxmlformats.org/officeDocument/2006/relationships/image" Target="../media/image26.tmp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mp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tmp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mp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mp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tmp"/><Relationship Id="rId4" Type="http://schemas.openxmlformats.org/officeDocument/2006/relationships/image" Target="../media/image37.tmp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43.tmp"/><Relationship Id="rId3" Type="http://schemas.openxmlformats.org/officeDocument/2006/relationships/image" Target="../media/image16.tmp"/><Relationship Id="rId7" Type="http://schemas.openxmlformats.org/officeDocument/2006/relationships/image" Target="../media/image32.png"/><Relationship Id="rId12" Type="http://schemas.openxmlformats.org/officeDocument/2006/relationships/image" Target="../media/image42.tmp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0.png"/><Relationship Id="rId11" Type="http://schemas.openxmlformats.org/officeDocument/2006/relationships/image" Target="../media/image41.tmp"/><Relationship Id="rId5" Type="http://schemas.openxmlformats.org/officeDocument/2006/relationships/image" Target="../media/image18.tmp"/><Relationship Id="rId10" Type="http://schemas.openxmlformats.org/officeDocument/2006/relationships/image" Target="../media/image40.tmp"/><Relationship Id="rId4" Type="http://schemas.openxmlformats.org/officeDocument/2006/relationships/image" Target="../media/image17.tmp"/><Relationship Id="rId9" Type="http://schemas.openxmlformats.org/officeDocument/2006/relationships/image" Target="../media/image39.tmp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mp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tmp"/><Relationship Id="rId3" Type="http://schemas.openxmlformats.org/officeDocument/2006/relationships/image" Target="../media/image380.png"/><Relationship Id="rId7" Type="http://schemas.openxmlformats.org/officeDocument/2006/relationships/image" Target="../media/image40.tmp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tmp"/><Relationship Id="rId11" Type="http://schemas.openxmlformats.org/officeDocument/2006/relationships/image" Target="../media/image47.tmp"/><Relationship Id="rId5" Type="http://schemas.openxmlformats.org/officeDocument/2006/relationships/image" Target="../media/image41.png"/><Relationship Id="rId10" Type="http://schemas.openxmlformats.org/officeDocument/2006/relationships/image" Target="../media/image46.tmp"/><Relationship Id="rId4" Type="http://schemas.openxmlformats.org/officeDocument/2006/relationships/image" Target="../media/image390.png"/><Relationship Id="rId9" Type="http://schemas.openxmlformats.org/officeDocument/2006/relationships/image" Target="../media/image41.tmp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tmp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tmp"/><Relationship Id="rId3" Type="http://schemas.openxmlformats.org/officeDocument/2006/relationships/image" Target="../media/image51.png"/><Relationship Id="rId7" Type="http://schemas.openxmlformats.org/officeDocument/2006/relationships/image" Target="../media/image40.tmp"/><Relationship Id="rId12" Type="http://schemas.openxmlformats.org/officeDocument/2006/relationships/image" Target="../media/image51.tmp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tmp"/><Relationship Id="rId11" Type="http://schemas.openxmlformats.org/officeDocument/2006/relationships/image" Target="../media/image50.tmp"/><Relationship Id="rId5" Type="http://schemas.openxmlformats.org/officeDocument/2006/relationships/image" Target="../media/image53.png"/><Relationship Id="rId10" Type="http://schemas.openxmlformats.org/officeDocument/2006/relationships/image" Target="../media/image49.tmp"/><Relationship Id="rId4" Type="http://schemas.openxmlformats.org/officeDocument/2006/relationships/image" Target="../media/image52.png"/><Relationship Id="rId9" Type="http://schemas.openxmlformats.org/officeDocument/2006/relationships/image" Target="../media/image41.tmp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tm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912812" y="1295400"/>
            <a:ext cx="10360501" cy="4137025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cs typeface="Helvetica" panose="020B0604020202020204" pitchFamily="34" charset="0"/>
              </a:rPr>
              <a:t>Understanding </a:t>
            </a:r>
            <a:r>
              <a:rPr lang="en-US" sz="5400" b="1" dirty="0">
                <a:cs typeface="Helvetica" panose="020B0604020202020204" pitchFamily="34" charset="0"/>
              </a:rPr>
              <a:t>RPMS </a:t>
            </a:r>
            <a:r>
              <a:rPr lang="en-US" sz="5400" b="1" dirty="0" smtClean="0">
                <a:cs typeface="Helvetica" panose="020B0604020202020204" pitchFamily="34" charset="0"/>
              </a:rPr>
              <a:t>Tools, MOV and Performance Indicators</a:t>
            </a:r>
            <a:endParaRPr lang="en-US" sz="2000" dirty="0">
              <a:solidFill>
                <a:schemeClr val="tx1"/>
              </a:solidFill>
              <a:cs typeface="Helvetica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7012" y="76200"/>
            <a:ext cx="8532178" cy="137160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>
                <a:solidFill>
                  <a:schemeClr val="bg1"/>
                </a:solidFill>
              </a:rPr>
              <a:t>Session 1</a:t>
            </a:r>
          </a:p>
        </p:txBody>
      </p:sp>
    </p:spTree>
    <p:extLst>
      <p:ext uri="{BB962C8B-B14F-4D97-AF65-F5344CB8AC3E}">
        <p14:creationId xmlns:p14="http://schemas.microsoft.com/office/powerpoint/2010/main" val="358910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" y="-100013"/>
            <a:ext cx="12188826" cy="6958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7982398"/>
              </p:ext>
            </p:extLst>
          </p:nvPr>
        </p:nvGraphicFramePr>
        <p:xfrm>
          <a:off x="308687" y="38634"/>
          <a:ext cx="11418297" cy="6065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23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771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426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9979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5694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56248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64263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19428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1189566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</a:t>
                      </a:r>
                    </a:p>
                  </a:txBody>
                  <a:tcPr marL="91416" marR="91416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Helvetica" charset="0"/>
                          <a:ea typeface="Helvetica" charset="0"/>
                          <a:cs typeface="Helvetica" charset="0"/>
                        </a:rPr>
                        <a:t>COT</a:t>
                      </a:r>
                    </a:p>
                  </a:txBody>
                  <a:tcPr marL="91416" marR="91416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Helvetica" charset="0"/>
                          <a:ea typeface="Helvetica" charset="0"/>
                          <a:cs typeface="Helvetica" charset="0"/>
                        </a:rPr>
                        <a:t>DLP</a:t>
                      </a:r>
                    </a:p>
                  </a:txBody>
                  <a:tcPr marL="91416" marR="91416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Helvetica" charset="0"/>
                          <a:ea typeface="Helvetica" charset="0"/>
                          <a:cs typeface="Helvetica" charset="0"/>
                        </a:rPr>
                        <a:t>Instruction</a:t>
                      </a:r>
                      <a:r>
                        <a:rPr lang="en-US" sz="1600" b="1" baseline="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al Materials</a:t>
                      </a:r>
                      <a:endParaRPr lang="en-US" sz="1600" b="1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Helvetica" charset="0"/>
                          <a:ea typeface="Helvetica" charset="0"/>
                          <a:cs typeface="Helvetica" charset="0"/>
                        </a:rPr>
                        <a:t>Performance</a:t>
                      </a:r>
                      <a:r>
                        <a:rPr lang="en-US" sz="1600" b="1" baseline="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 Tasks/ </a:t>
                      </a:r>
                      <a:r>
                        <a:rPr lang="en-US" sz="1600" b="1" dirty="0">
                          <a:latin typeface="Helvetica" charset="0"/>
                          <a:ea typeface="Helvetica" charset="0"/>
                          <a:cs typeface="Helvetica" charset="0"/>
                        </a:rPr>
                        <a:t>Assessment Tools</a:t>
                      </a:r>
                    </a:p>
                  </a:txBody>
                  <a:tcPr marL="91416" marR="91416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Helvetica" charset="0"/>
                          <a:ea typeface="Helvetica" charset="0"/>
                          <a:cs typeface="Helvetica" charset="0"/>
                        </a:rPr>
                        <a:t>Sample/ Compilation</a:t>
                      </a:r>
                      <a:r>
                        <a:rPr lang="en-US" sz="1600" b="1" baseline="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 of Student Outputs</a:t>
                      </a:r>
                      <a:endParaRPr lang="en-US" sz="1600" b="1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Helvetica" charset="0"/>
                          <a:ea typeface="Helvetica" charset="0"/>
                          <a:cs typeface="Helvetica" charset="0"/>
                        </a:rPr>
                        <a:t>Certificates/ Minutes and other Evidence of Participation</a:t>
                      </a:r>
                      <a:r>
                        <a:rPr lang="en-US" sz="1600" b="1" baseline="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 </a:t>
                      </a:r>
                      <a:endParaRPr lang="en-US" sz="1600" b="1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Helvetica" charset="0"/>
                          <a:ea typeface="Helvetica" charset="0"/>
                          <a:cs typeface="Helvetica" charset="0"/>
                        </a:rPr>
                        <a:t>Class</a:t>
                      </a:r>
                      <a:r>
                        <a:rPr lang="en-US" sz="1600" b="1" baseline="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 Records/Report Cards</a:t>
                      </a:r>
                      <a:endParaRPr lang="en-US" sz="1600" b="1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1</a:t>
                      </a: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0391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2</a:t>
                      </a: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3</a:t>
                      </a: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7534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4</a:t>
                      </a: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5</a:t>
                      </a: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6</a:t>
                      </a: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27529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7</a:t>
                      </a: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47239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8</a:t>
                      </a: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47239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9</a:t>
                      </a: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10</a:t>
                      </a: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47239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11</a:t>
                      </a: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47239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12</a:t>
                      </a: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47239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13</a:t>
                      </a: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91416" marR="91416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0119" y="6118442"/>
            <a:ext cx="12132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432FF"/>
                </a:solidFill>
                <a:latin typeface="Helvetica" charset="0"/>
                <a:ea typeface="Helvetica" charset="0"/>
                <a:cs typeface="Helvetica" charset="0"/>
              </a:rPr>
              <a:t>Remember that one document may be used as MOV or evidence of performance for other objectives.</a:t>
            </a:r>
          </a:p>
        </p:txBody>
      </p:sp>
    </p:spTree>
    <p:extLst>
      <p:ext uri="{BB962C8B-B14F-4D97-AF65-F5344CB8AC3E}">
        <p14:creationId xmlns:p14="http://schemas.microsoft.com/office/powerpoint/2010/main" val="297250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55612" y="7203"/>
            <a:ext cx="97775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If an MOV (e.g. COT, DLP/DLL) can be used for </a:t>
            </a:r>
            <a:r>
              <a:rPr lang="en-US" sz="2400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other objective</a:t>
            </a:r>
            <a:endParaRPr lang="en-US" sz="2400" b="1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7461938"/>
              </p:ext>
            </p:extLst>
          </p:nvPr>
        </p:nvGraphicFramePr>
        <p:xfrm>
          <a:off x="541627" y="499784"/>
          <a:ext cx="11023601" cy="63582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53858"/>
                <a:gridCol w="3013028"/>
                <a:gridCol w="3136639"/>
                <a:gridCol w="2320076"/>
              </a:tblGrid>
              <a:tr h="568364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</a:t>
                      </a:r>
                      <a:endParaRPr lang="en-US" sz="2000" b="1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Main MOV</a:t>
                      </a:r>
                      <a:endParaRPr lang="en-US" sz="2000" b="1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Supporting MOV</a:t>
                      </a:r>
                      <a:endParaRPr lang="en-US" sz="2000" b="1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Total</a:t>
                      </a:r>
                      <a:r>
                        <a:rPr lang="en-US" sz="2000" b="1" baseline="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 Number of Documents</a:t>
                      </a:r>
                      <a:endParaRPr lang="en-US" sz="2000" b="1" dirty="0" smtClean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404084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1</a:t>
                      </a:r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rowSpan="9"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4 COT</a:t>
                      </a:r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  <a:p>
                      <a:pPr algn="ctr"/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9"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4</a:t>
                      </a:r>
                      <a:r>
                        <a:rPr lang="en-US" sz="2000" baseline="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 DLP/DLL </a:t>
                      </a:r>
                    </a:p>
                    <a:p>
                      <a:pPr algn="ctr"/>
                      <a:r>
                        <a:rPr lang="en-US" sz="2000" baseline="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or </a:t>
                      </a:r>
                    </a:p>
                    <a:p>
                      <a:pPr algn="ctr"/>
                      <a:r>
                        <a:rPr lang="en-US" sz="2000" baseline="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other MOV/documents </a:t>
                      </a:r>
                    </a:p>
                    <a:p>
                      <a:pPr algn="ctr"/>
                      <a:r>
                        <a:rPr lang="en-US" sz="2000" i="1" baseline="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(e.g. 4 assessment tools for Objective 10)</a:t>
                      </a:r>
                    </a:p>
                    <a:p>
                      <a:pPr algn="ctr"/>
                      <a:endParaRPr lang="en-US" sz="2000" baseline="0" dirty="0" smtClean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9">
                  <a:txBody>
                    <a:bodyPr/>
                    <a:lstStyle/>
                    <a:p>
                      <a:pPr algn="ctr"/>
                      <a:r>
                        <a:rPr lang="en-US" sz="2000" baseline="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8 documents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404084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2</a:t>
                      </a:r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baseline="0" dirty="0" smtClean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4084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3</a:t>
                      </a:r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baseline="0" dirty="0" smtClean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4084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4</a:t>
                      </a:r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baseline="0" dirty="0" smtClean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4084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5</a:t>
                      </a:r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baseline="0" dirty="0" smtClean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4084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6</a:t>
                      </a:r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baseline="0" dirty="0" smtClean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4084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7</a:t>
                      </a:r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baseline="0" dirty="0" smtClean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4084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9</a:t>
                      </a:r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baseline="0" dirty="0" smtClean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4084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10</a:t>
                      </a:r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04084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8</a:t>
                      </a:r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4 MOV/documents</a:t>
                      </a:r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4 documents</a:t>
                      </a:r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04084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11</a:t>
                      </a:r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4 MOV/documents</a:t>
                      </a:r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4 documents</a:t>
                      </a:r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04084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12</a:t>
                      </a:r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4 MOV/documents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4 documents</a:t>
                      </a:r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04084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13</a:t>
                      </a:r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4 MOV/documents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4 documents</a:t>
                      </a:r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04084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432FF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Total</a:t>
                      </a:r>
                      <a:endParaRPr lang="en-US" sz="2000" b="1" dirty="0">
                        <a:solidFill>
                          <a:srgbClr val="0432FF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0432FF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20 documents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432FF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4 documents</a:t>
                      </a:r>
                      <a:endParaRPr lang="en-US" sz="2000" b="1" dirty="0">
                        <a:solidFill>
                          <a:srgbClr val="0432FF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432FF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24 documents</a:t>
                      </a:r>
                      <a:endParaRPr lang="en-US" sz="2000" b="1" dirty="0">
                        <a:solidFill>
                          <a:srgbClr val="0432FF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304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55612" y="7203"/>
            <a:ext cx="97775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If an MOV (e.g. COT, DLP/DLL) can be used for </a:t>
            </a:r>
            <a:r>
              <a:rPr lang="en-US" sz="2400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other objective</a:t>
            </a:r>
            <a:endParaRPr lang="en-US" sz="2400" b="1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7111467"/>
              </p:ext>
            </p:extLst>
          </p:nvPr>
        </p:nvGraphicFramePr>
        <p:xfrm>
          <a:off x="541627" y="693602"/>
          <a:ext cx="10886785" cy="60881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42785"/>
                <a:gridCol w="1676400"/>
                <a:gridCol w="1600200"/>
                <a:gridCol w="1676400"/>
                <a:gridCol w="1600200"/>
                <a:gridCol w="2590800"/>
              </a:tblGrid>
              <a:tr h="339781"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</a:t>
                      </a:r>
                      <a:endParaRPr lang="en-US" sz="2000" b="1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Quarter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b="1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1" dirty="0" smtClean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97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1st</a:t>
                      </a:r>
                      <a:endParaRPr lang="en-US" sz="2000" b="1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2nd</a:t>
                      </a:r>
                      <a:endParaRPr lang="en-US" sz="2000" b="1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3rd</a:t>
                      </a:r>
                      <a:endParaRPr lang="en-US" sz="2000" b="1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4th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Total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39781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1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rowSpan="9"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 COT</a:t>
                      </a:r>
                    </a:p>
                    <a:p>
                      <a:pPr algn="ctr"/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</a:t>
                      </a:r>
                      <a:r>
                        <a:rPr lang="en-US" sz="1800" baseline="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 DLP (for Objectives 1, 2, 3, 4, 5, 6, and 7)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  <a:p>
                      <a:pPr algn="ctr"/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9"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 COT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</a:t>
                      </a:r>
                      <a:r>
                        <a:rPr lang="en-US" sz="1800" baseline="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 DLP (for Objectives 1, 2, 3, 4, 5, 7, and 9)</a:t>
                      </a:r>
                      <a:endParaRPr lang="en-US" sz="1800" dirty="0" smtClean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  <a:p>
                      <a:pPr algn="ctr"/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9"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 COT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</a:t>
                      </a:r>
                      <a:r>
                        <a:rPr lang="en-US" sz="1800" baseline="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 DLP (for Objectives 1, 2, 3, 4, 5, 6, and 7)</a:t>
                      </a:r>
                      <a:endParaRPr lang="en-US" sz="1800" dirty="0" smtClean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  <a:p>
                      <a:pPr algn="ctr"/>
                      <a:endParaRPr lang="en-US" sz="1800" baseline="0" dirty="0" smtClean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9"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 COT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</a:t>
                      </a:r>
                      <a:r>
                        <a:rPr lang="en-US" sz="1800" baseline="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 DLP (for Objectives 1, 2, 3, 4, 5, 7, and 10)</a:t>
                      </a:r>
                      <a:endParaRPr lang="en-US" sz="1800" dirty="0" smtClean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  <a:p>
                      <a:pPr algn="ctr"/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9"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432FF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8 documents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39781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2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600" baseline="0" dirty="0" smtClean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9781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3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600" baseline="0" dirty="0" smtClean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9781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4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600" baseline="0" dirty="0" smtClean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9781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5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600" baseline="0" dirty="0" smtClean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9781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6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600" baseline="0" dirty="0" smtClean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9781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7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600" baseline="0" dirty="0" smtClean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9781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9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600" baseline="0" dirty="0" smtClean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9781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10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9781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8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 MOV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 MOV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 MOV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 MOV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>
                          <a:solidFill>
                            <a:srgbClr val="0432FF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8 documents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noFill/>
                  </a:tcPr>
                </a:tc>
              </a:tr>
              <a:tr h="339781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11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 MOV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 MOV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 MOV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 MOV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>
                          <a:solidFill>
                            <a:srgbClr val="0432FF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8 documents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noFill/>
                  </a:tcPr>
                </a:tc>
              </a:tr>
              <a:tr h="339781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12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 MOV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 MOV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 MOV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 MOV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>
                          <a:solidFill>
                            <a:srgbClr val="0432FF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8 documents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noFill/>
                  </a:tcPr>
                </a:tc>
              </a:tr>
              <a:tr h="339781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Objective 13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 MOV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 MOV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 MOV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charset="0"/>
                          <a:ea typeface="Helvetica" charset="0"/>
                          <a:cs typeface="Helvetica" charset="0"/>
                        </a:rPr>
                        <a:t>1 MOV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432FF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8 documents</a:t>
                      </a:r>
                      <a:endParaRPr lang="en-US" sz="18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noFill/>
                  </a:tcPr>
                </a:tc>
              </a:tr>
              <a:tr h="540838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432FF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Total</a:t>
                      </a:r>
                      <a:endParaRPr lang="en-US" sz="1800" b="1" dirty="0">
                        <a:solidFill>
                          <a:srgbClr val="0432FF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rgbClr val="0432FF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6 documents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smtClean="0">
                          <a:solidFill>
                            <a:srgbClr val="0432FF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6 documents</a:t>
                      </a:r>
                      <a:endParaRPr lang="en-US" sz="1800" b="1" dirty="0" smtClean="0">
                        <a:solidFill>
                          <a:srgbClr val="0432FF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smtClean="0">
                          <a:solidFill>
                            <a:srgbClr val="0432FF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6 documents</a:t>
                      </a:r>
                      <a:endParaRPr lang="en-US" sz="1800" b="1" dirty="0" smtClean="0">
                        <a:solidFill>
                          <a:srgbClr val="0432FF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rgbClr val="0432FF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6 documents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rgbClr val="0432FF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24 documents</a:t>
                      </a:r>
                      <a:endParaRPr lang="en-US" sz="1800" dirty="0" smtClean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487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sz="4400" dirty="0"/>
              <a:t>Understanding Performance Indicators</a:t>
            </a:r>
          </a:p>
        </p:txBody>
      </p:sp>
    </p:spTree>
    <p:extLst>
      <p:ext uri="{BB962C8B-B14F-4D97-AF65-F5344CB8AC3E}">
        <p14:creationId xmlns:p14="http://schemas.microsoft.com/office/powerpoint/2010/main" val="261563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212" y="825689"/>
            <a:ext cx="9525000" cy="542271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4612" y="152400"/>
            <a:ext cx="739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RPMS Tool for Proficient Teachers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32612" y="104323"/>
            <a:ext cx="3124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Appendices</a:t>
            </a:r>
          </a:p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pp.146-158</a:t>
            </a:r>
          </a:p>
        </p:txBody>
      </p:sp>
    </p:spTree>
    <p:extLst>
      <p:ext uri="{BB962C8B-B14F-4D97-AF65-F5344CB8AC3E}">
        <p14:creationId xmlns:p14="http://schemas.microsoft.com/office/powerpoint/2010/main" val="326454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8012" y="2590800"/>
            <a:ext cx="10969943" cy="611045"/>
          </a:xfrm>
        </p:spPr>
        <p:txBody>
          <a:bodyPr/>
          <a:lstStyle/>
          <a:p>
            <a:r>
              <a:rPr lang="en-PH" dirty="0"/>
              <a:t>Sample School Scenario for </a:t>
            </a:r>
            <a:r>
              <a:rPr lang="en-PH" b="1" dirty="0"/>
              <a:t>Teacher </a:t>
            </a:r>
            <a:r>
              <a:rPr lang="en-PH" b="1" dirty="0" smtClean="0"/>
              <a:t>I</a:t>
            </a:r>
            <a:br>
              <a:rPr lang="en-PH" b="1" dirty="0" smtClean="0"/>
            </a:br>
            <a:r>
              <a:rPr lang="en-PH" b="1" dirty="0"/>
              <a:t/>
            </a:r>
            <a:br>
              <a:rPr lang="en-PH" b="1" dirty="0"/>
            </a:br>
            <a:r>
              <a:rPr lang="en-PH" b="1" dirty="0" smtClean="0"/>
              <a:t>KRA 1</a:t>
            </a:r>
            <a:br>
              <a:rPr lang="en-PH" b="1" dirty="0" smtClean="0"/>
            </a:br>
            <a:r>
              <a:rPr lang="en-PH" b="1" dirty="0" smtClean="0"/>
              <a:t>Objective 1</a:t>
            </a:r>
            <a:endParaRPr lang="en-PH" b="1" dirty="0"/>
          </a:p>
        </p:txBody>
      </p:sp>
    </p:spTree>
    <p:extLst>
      <p:ext uri="{BB962C8B-B14F-4D97-AF65-F5344CB8AC3E}">
        <p14:creationId xmlns:p14="http://schemas.microsoft.com/office/powerpoint/2010/main" val="393079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0812" y="76200"/>
            <a:ext cx="10969943" cy="611045"/>
          </a:xfrm>
        </p:spPr>
        <p:txBody>
          <a:bodyPr/>
          <a:lstStyle/>
          <a:p>
            <a:pPr algn="l"/>
            <a:r>
              <a:rPr lang="en-PH" b="1" dirty="0">
                <a:solidFill>
                  <a:schemeClr val="bg1"/>
                </a:solidFill>
              </a:rPr>
              <a:t>Teacher I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79412" y="990600"/>
            <a:ext cx="11277600" cy="1752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PH" sz="3000" dirty="0"/>
              <a:t>Teacher Mary, Teacher I of </a:t>
            </a:r>
            <a:r>
              <a:rPr lang="en-PH" sz="3000" dirty="0" err="1"/>
              <a:t>Torno</a:t>
            </a:r>
            <a:r>
              <a:rPr lang="en-PH" sz="3000" dirty="0"/>
              <a:t> Elementary School, includes in her portfolio the following </a:t>
            </a:r>
            <a:r>
              <a:rPr lang="en-PH" sz="3000" dirty="0">
                <a:solidFill>
                  <a:srgbClr val="0000FF"/>
                </a:solidFill>
              </a:rPr>
              <a:t>MOV under KRA 1 Objective 1</a:t>
            </a:r>
          </a:p>
          <a:p>
            <a:pPr marL="0" indent="0">
              <a:buNone/>
            </a:pPr>
            <a:endParaRPr lang="en-PH" sz="3000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366581" y="2743200"/>
            <a:ext cx="11277600" cy="3505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PH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805291"/>
              </p:ext>
            </p:extLst>
          </p:nvPr>
        </p:nvGraphicFramePr>
        <p:xfrm>
          <a:off x="531812" y="2133600"/>
          <a:ext cx="11277600" cy="3718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9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19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194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8194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sz="3200" dirty="0"/>
                        <a:t>1</a:t>
                      </a:r>
                      <a:r>
                        <a:rPr lang="en-PH" sz="3200" baseline="30000" dirty="0"/>
                        <a:t>st</a:t>
                      </a:r>
                      <a:r>
                        <a:rPr lang="en-PH" sz="3200" baseline="0" dirty="0"/>
                        <a:t> </a:t>
                      </a:r>
                      <a:r>
                        <a:rPr lang="en-PH" sz="3200" dirty="0"/>
                        <a:t>Quarter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PH" sz="3200" dirty="0"/>
                        <a:t>2</a:t>
                      </a:r>
                      <a:r>
                        <a:rPr lang="en-PH" sz="3200" baseline="30000" dirty="0"/>
                        <a:t>nd</a:t>
                      </a:r>
                      <a:r>
                        <a:rPr lang="en-PH" sz="3200" dirty="0"/>
                        <a:t> Quarter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200" dirty="0"/>
                        <a:t>3</a:t>
                      </a:r>
                      <a:r>
                        <a:rPr lang="en-PH" sz="3200" baseline="30000" dirty="0"/>
                        <a:t>rd</a:t>
                      </a:r>
                      <a:r>
                        <a:rPr lang="en-PH" sz="3200" dirty="0"/>
                        <a:t> Quarter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200" dirty="0"/>
                        <a:t>4</a:t>
                      </a:r>
                      <a:r>
                        <a:rPr lang="en-PH" sz="3200" baseline="30000" dirty="0"/>
                        <a:t>th</a:t>
                      </a:r>
                      <a:r>
                        <a:rPr lang="en-PH" sz="3200" dirty="0"/>
                        <a:t> Quarter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Font typeface="Wingdings" panose="05000000000000000000" pitchFamily="2" charset="2"/>
                        <a:buChar char="q"/>
                      </a:pPr>
                      <a:r>
                        <a:rPr lang="en-PH" sz="2800" dirty="0"/>
                        <a:t>COT Inter-observer </a:t>
                      </a:r>
                      <a:r>
                        <a:rPr lang="en-PH" sz="2800" dirty="0" smtClean="0"/>
                        <a:t>Agreement Form</a:t>
                      </a:r>
                      <a:r>
                        <a:rPr lang="en-PH" sz="2800" baseline="0" dirty="0" smtClean="0"/>
                        <a:t> </a:t>
                      </a:r>
                      <a:r>
                        <a:rPr lang="en-PH" sz="2800" dirty="0" smtClean="0"/>
                        <a:t>1</a:t>
                      </a:r>
                      <a:r>
                        <a:rPr lang="en-PH" sz="2800" dirty="0"/>
                        <a:t>– </a:t>
                      </a:r>
                      <a:r>
                        <a:rPr lang="en-PH" sz="2800" dirty="0">
                          <a:solidFill>
                            <a:srgbClr val="0000FF"/>
                          </a:solidFill>
                        </a:rPr>
                        <a:t>Final Rating 6</a:t>
                      </a:r>
                    </a:p>
                    <a:p>
                      <a:pPr>
                        <a:buFont typeface="Wingdings" panose="05000000000000000000" pitchFamily="2" charset="2"/>
                        <a:buNone/>
                      </a:pPr>
                      <a:endParaRPr lang="en-PH" sz="2800" dirty="0"/>
                    </a:p>
                    <a:p>
                      <a:pPr>
                        <a:buFont typeface="Wingdings" panose="05000000000000000000" pitchFamily="2" charset="2"/>
                        <a:buChar char="q"/>
                      </a:pPr>
                      <a:r>
                        <a:rPr lang="en-PH" sz="2800" dirty="0"/>
                        <a:t>DLP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anose="05000000000000000000" pitchFamily="2" charset="2"/>
                        <a:buChar char="q"/>
                      </a:pPr>
                      <a:r>
                        <a:rPr lang="en-PH" sz="2800" dirty="0"/>
                        <a:t>COT Inter-observer </a:t>
                      </a:r>
                      <a:r>
                        <a:rPr lang="en-PH" sz="2800" dirty="0" smtClean="0"/>
                        <a:t>Agreement Form 2 </a:t>
                      </a:r>
                      <a:r>
                        <a:rPr lang="en-PH" sz="2800" dirty="0"/>
                        <a:t>– </a:t>
                      </a:r>
                      <a:r>
                        <a:rPr lang="en-PH" sz="2800" dirty="0">
                          <a:solidFill>
                            <a:srgbClr val="0000FF"/>
                          </a:solidFill>
                        </a:rPr>
                        <a:t>Final Rating 6</a:t>
                      </a:r>
                    </a:p>
                    <a:p>
                      <a:pPr>
                        <a:buFont typeface="Wingdings" panose="05000000000000000000" pitchFamily="2" charset="2"/>
                        <a:buNone/>
                      </a:pPr>
                      <a:endParaRPr lang="en-PH" sz="2800" dirty="0"/>
                    </a:p>
                    <a:p>
                      <a:pPr>
                        <a:buFont typeface="Wingdings" panose="05000000000000000000" pitchFamily="2" charset="2"/>
                        <a:buChar char="q"/>
                      </a:pPr>
                      <a:r>
                        <a:rPr lang="en-PH" sz="2800" dirty="0"/>
                        <a:t>DLP</a:t>
                      </a:r>
                    </a:p>
                    <a:p>
                      <a:endParaRPr lang="en-PH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anose="05000000000000000000" pitchFamily="2" charset="2"/>
                        <a:buChar char="q"/>
                      </a:pPr>
                      <a:r>
                        <a:rPr lang="en-PH" sz="2800" dirty="0"/>
                        <a:t>COT Inter-observer </a:t>
                      </a:r>
                      <a:r>
                        <a:rPr lang="en-PH" sz="2800" dirty="0" smtClean="0"/>
                        <a:t>Agreement Form 3 </a:t>
                      </a:r>
                      <a:r>
                        <a:rPr lang="en-PH" sz="2800" dirty="0"/>
                        <a:t>– </a:t>
                      </a:r>
                      <a:r>
                        <a:rPr lang="en-PH" sz="2800" dirty="0">
                          <a:solidFill>
                            <a:srgbClr val="0000FF"/>
                          </a:solidFill>
                        </a:rPr>
                        <a:t>Final Rating 7</a:t>
                      </a:r>
                    </a:p>
                    <a:p>
                      <a:pPr>
                        <a:buFont typeface="Wingdings" panose="05000000000000000000" pitchFamily="2" charset="2"/>
                        <a:buNone/>
                      </a:pPr>
                      <a:endParaRPr lang="en-PH" sz="2800" dirty="0"/>
                    </a:p>
                    <a:p>
                      <a:pPr>
                        <a:buFont typeface="Wingdings" panose="05000000000000000000" pitchFamily="2" charset="2"/>
                        <a:buChar char="q"/>
                      </a:pPr>
                      <a:r>
                        <a:rPr lang="en-PH" sz="2800" dirty="0"/>
                        <a:t>Instructional Material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anose="05000000000000000000" pitchFamily="2" charset="2"/>
                        <a:buChar char="q"/>
                      </a:pPr>
                      <a:r>
                        <a:rPr lang="en-PH" sz="2800" dirty="0"/>
                        <a:t>COT Inter-observer </a:t>
                      </a:r>
                      <a:r>
                        <a:rPr lang="en-PH" sz="2800" dirty="0" smtClean="0"/>
                        <a:t>Agreement Form 4 </a:t>
                      </a:r>
                      <a:r>
                        <a:rPr lang="en-PH" sz="2800" dirty="0"/>
                        <a:t>– </a:t>
                      </a:r>
                      <a:r>
                        <a:rPr lang="en-PH" sz="2800" dirty="0">
                          <a:solidFill>
                            <a:srgbClr val="0000FF"/>
                          </a:solidFill>
                        </a:rPr>
                        <a:t>Final Rating 7</a:t>
                      </a:r>
                    </a:p>
                    <a:p>
                      <a:pPr>
                        <a:buFont typeface="Wingdings" panose="05000000000000000000" pitchFamily="2" charset="2"/>
                        <a:buNone/>
                      </a:pPr>
                      <a:endParaRPr lang="en-PH" sz="2800" dirty="0"/>
                    </a:p>
                    <a:p>
                      <a:pPr>
                        <a:buFont typeface="Wingdings" panose="05000000000000000000" pitchFamily="2" charset="2"/>
                        <a:buChar char="q"/>
                      </a:pPr>
                      <a:r>
                        <a:rPr lang="en-PH" sz="2800" dirty="0"/>
                        <a:t>Test Material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2" y="2590800"/>
            <a:ext cx="457200" cy="457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2" y="4690635"/>
            <a:ext cx="457200" cy="4572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412" y="2568860"/>
            <a:ext cx="457200" cy="4572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412" y="4690635"/>
            <a:ext cx="457200" cy="4572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812" y="2590800"/>
            <a:ext cx="457200" cy="4572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812" y="4687745"/>
            <a:ext cx="457200" cy="4572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6212" y="2568860"/>
            <a:ext cx="457200" cy="4572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9158" y="4648200"/>
            <a:ext cx="457200" cy="4572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932612" y="104323"/>
            <a:ext cx="3124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Appendices</a:t>
            </a:r>
          </a:p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p. 146</a:t>
            </a:r>
          </a:p>
        </p:txBody>
      </p:sp>
    </p:spTree>
    <p:extLst>
      <p:ext uri="{BB962C8B-B14F-4D97-AF65-F5344CB8AC3E}">
        <p14:creationId xmlns:p14="http://schemas.microsoft.com/office/powerpoint/2010/main" val="551880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885766"/>
              </p:ext>
            </p:extLst>
          </p:nvPr>
        </p:nvGraphicFramePr>
        <p:xfrm>
          <a:off x="440169" y="1102597"/>
          <a:ext cx="5637211" cy="3261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682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809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879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 smtClean="0">
                          <a:solidFill>
                            <a:srgbClr val="0000FF"/>
                          </a:solidFill>
                        </a:rPr>
                        <a:t>Objective 1</a:t>
                      </a:r>
                      <a:endParaRPr lang="en-PH" sz="2800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400" b="1" dirty="0"/>
                        <a:t>Final Rating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400" b="1" dirty="0">
                          <a:solidFill>
                            <a:srgbClr val="3333CC"/>
                          </a:solidFill>
                        </a:rPr>
                        <a:t>RPMS Transmuted Rating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 smtClean="0"/>
                        <a:t>Observation </a:t>
                      </a:r>
                      <a:r>
                        <a:rPr lang="en-PH" sz="2800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>
                          <a:solidFill>
                            <a:srgbClr val="3333CC"/>
                          </a:solidFill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 smtClean="0"/>
                        <a:t>Observation 2</a:t>
                      </a:r>
                      <a:endParaRPr lang="en-P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>
                          <a:solidFill>
                            <a:srgbClr val="3333CC"/>
                          </a:solidFill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 smtClean="0"/>
                        <a:t>Observation 3</a:t>
                      </a:r>
                      <a:endParaRPr lang="en-P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>
                          <a:solidFill>
                            <a:srgbClr val="3333CC"/>
                          </a:solidFill>
                        </a:rP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 smtClean="0"/>
                        <a:t>Observation 4</a:t>
                      </a:r>
                      <a:endParaRPr lang="en-P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>
                          <a:solidFill>
                            <a:srgbClr val="3333CC"/>
                          </a:solidFill>
                        </a:rP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884612" y="4419601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dirty="0"/>
              <a:t>18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690744" y="4419600"/>
                <a:ext cx="102266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36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en-PH" sz="36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en-PH" sz="36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0744" y="4419600"/>
                <a:ext cx="1022668" cy="64633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5637212" y="4419601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b="1" dirty="0"/>
              <a:t>= </a:t>
            </a:r>
            <a:r>
              <a:rPr lang="en-PH" sz="3600" b="1" dirty="0" smtClean="0"/>
              <a:t>4.500</a:t>
            </a:r>
            <a:endParaRPr lang="en-PH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115699" y="5171562"/>
            <a:ext cx="85123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00" dirty="0">
                <a:solidFill>
                  <a:srgbClr val="0000FF"/>
                </a:solidFill>
              </a:rPr>
              <a:t>Average Transmuted Rating </a:t>
            </a:r>
            <a:r>
              <a:rPr lang="en-PH" sz="4000" dirty="0"/>
              <a:t>is </a:t>
            </a:r>
            <a:r>
              <a:rPr lang="en-PH" sz="4000" b="1" dirty="0" smtClean="0"/>
              <a:t>4.500</a:t>
            </a:r>
            <a:endParaRPr lang="en-PH" sz="4000" b="1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5612" y="76200"/>
            <a:ext cx="10969943" cy="611045"/>
          </a:xfrm>
        </p:spPr>
        <p:txBody>
          <a:bodyPr/>
          <a:lstStyle/>
          <a:p>
            <a:pPr algn="l"/>
            <a:r>
              <a:rPr lang="en-PH" b="1" dirty="0">
                <a:solidFill>
                  <a:schemeClr val="bg1"/>
                </a:solidFill>
              </a:rPr>
              <a:t>For Quality,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627812" y="1531399"/>
            <a:ext cx="5410200" cy="2735801"/>
            <a:chOff x="4350567" y="1981200"/>
            <a:chExt cx="6902353" cy="2852933"/>
          </a:xfrm>
        </p:grpSpPr>
        <p:pic>
          <p:nvPicPr>
            <p:cNvPr id="2" name="Picture 1" descr="Screen Clippi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10" t="-1519"/>
            <a:stretch/>
          </p:blipFill>
          <p:spPr>
            <a:xfrm>
              <a:off x="7694612" y="1981200"/>
              <a:ext cx="3558308" cy="2852933"/>
            </a:xfrm>
            <a:prstGeom prst="rect">
              <a:avLst/>
            </a:prstGeom>
          </p:spPr>
        </p:pic>
        <p:pic>
          <p:nvPicPr>
            <p:cNvPr id="13" name="Picture 12" descr="Screen Clippi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66025" b="1193"/>
            <a:stretch/>
          </p:blipFill>
          <p:spPr>
            <a:xfrm>
              <a:off x="4350567" y="2019299"/>
              <a:ext cx="3505200" cy="2776733"/>
            </a:xfrm>
            <a:prstGeom prst="rect">
              <a:avLst/>
            </a:prstGeom>
          </p:spPr>
        </p:pic>
      </p:grpSp>
      <p:cxnSp>
        <p:nvCxnSpPr>
          <p:cNvPr id="5" name="Straight Arrow Connector 4"/>
          <p:cNvCxnSpPr/>
          <p:nvPr/>
        </p:nvCxnSpPr>
        <p:spPr>
          <a:xfrm>
            <a:off x="3656012" y="2583080"/>
            <a:ext cx="3962400" cy="35683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3705957" y="2909645"/>
            <a:ext cx="3912455" cy="18661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3705956" y="2486253"/>
            <a:ext cx="3912456" cy="105979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3705956" y="2467411"/>
            <a:ext cx="3912456" cy="159824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780212" y="221931"/>
            <a:ext cx="3124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</a:t>
            </a:r>
            <a:r>
              <a:rPr lang="en-PH" sz="24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</a:t>
            </a:r>
            <a:r>
              <a:rPr lang="en-PH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. </a:t>
            </a:r>
            <a:r>
              <a:rPr lang="en-PH" sz="24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37</a:t>
            </a:r>
            <a:endParaRPr lang="en-PH" sz="24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651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50812" y="914400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00" dirty="0">
                <a:solidFill>
                  <a:srgbClr val="0000FF"/>
                </a:solidFill>
              </a:rPr>
              <a:t>Average Transmuted Rating </a:t>
            </a:r>
            <a:r>
              <a:rPr lang="en-PH" sz="4000" dirty="0"/>
              <a:t>is </a:t>
            </a:r>
            <a:r>
              <a:rPr lang="en-PH" sz="4000" b="1" dirty="0" smtClean="0"/>
              <a:t>4.500</a:t>
            </a:r>
            <a:endParaRPr lang="en-PH" sz="4000" b="1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5612" y="76200"/>
            <a:ext cx="10969943" cy="611045"/>
          </a:xfrm>
        </p:spPr>
        <p:txBody>
          <a:bodyPr/>
          <a:lstStyle/>
          <a:p>
            <a:pPr algn="l"/>
            <a:r>
              <a:rPr lang="en-PH" b="1" dirty="0">
                <a:solidFill>
                  <a:schemeClr val="bg1"/>
                </a:solidFill>
              </a:rPr>
              <a:t>For Quality,</a:t>
            </a: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12" y="1872887"/>
            <a:ext cx="10969943" cy="2705831"/>
          </a:xfrm>
          <a:prstGeom prst="rect">
            <a:avLst/>
          </a:prstGeom>
        </p:spPr>
      </p:pic>
      <p:sp>
        <p:nvSpPr>
          <p:cNvPr id="16" name="Frame 15"/>
          <p:cNvSpPr/>
          <p:nvPr/>
        </p:nvSpPr>
        <p:spPr>
          <a:xfrm>
            <a:off x="531811" y="2286000"/>
            <a:ext cx="10893743" cy="609600"/>
          </a:xfrm>
          <a:prstGeom prst="frame">
            <a:avLst>
              <a:gd name="adj1" fmla="val 2822"/>
            </a:avLst>
          </a:prstGeom>
          <a:solidFill>
            <a:srgbClr val="FF00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80212" y="228600"/>
            <a:ext cx="3124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</a:t>
            </a:r>
            <a:r>
              <a:rPr lang="en-PH" sz="24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</a:t>
            </a:r>
            <a:r>
              <a:rPr lang="en-PH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. </a:t>
            </a:r>
            <a:r>
              <a:rPr lang="en-PH" sz="24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37</a:t>
            </a:r>
            <a:endParaRPr lang="en-PH" sz="24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79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2" y="152400"/>
            <a:ext cx="11381006" cy="6479361"/>
          </a:xfrm>
          <a:prstGeom prst="rect">
            <a:avLst/>
          </a:prstGeom>
        </p:spPr>
      </p:pic>
      <p:sp>
        <p:nvSpPr>
          <p:cNvPr id="5" name="Frame 4"/>
          <p:cNvSpPr/>
          <p:nvPr/>
        </p:nvSpPr>
        <p:spPr>
          <a:xfrm>
            <a:off x="5561012" y="381000"/>
            <a:ext cx="1371600" cy="2819400"/>
          </a:xfrm>
          <a:prstGeom prst="frame">
            <a:avLst>
              <a:gd name="adj1" fmla="val 282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93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" y="797882"/>
            <a:ext cx="10969943" cy="49933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000FF"/>
                </a:solidFill>
                <a:ea typeface="Helvetica" charset="0"/>
                <a:cs typeface="Helvetica" charset="0"/>
              </a:rPr>
              <a:t>RPMS Tools </a:t>
            </a:r>
            <a:r>
              <a:rPr lang="en-US" sz="2800" dirty="0">
                <a:ea typeface="Helvetica" charset="0"/>
                <a:cs typeface="Helvetica" charset="0"/>
              </a:rPr>
              <a:t>pertain to the </a:t>
            </a:r>
            <a:r>
              <a:rPr lang="en-US" sz="2800" b="1" dirty="0">
                <a:solidFill>
                  <a:srgbClr val="0432FF"/>
                </a:solidFill>
                <a:ea typeface="Helvetica" charset="0"/>
                <a:cs typeface="Helvetica" charset="0"/>
              </a:rPr>
              <a:t>two (2)</a:t>
            </a:r>
            <a:r>
              <a:rPr lang="en-US" sz="2800" dirty="0">
                <a:solidFill>
                  <a:srgbClr val="0432FF"/>
                </a:solidFill>
                <a:ea typeface="Helvetica" charset="0"/>
                <a:cs typeface="Helvetica" charset="0"/>
              </a:rPr>
              <a:t> </a:t>
            </a:r>
            <a:r>
              <a:rPr lang="en-US" sz="2800" dirty="0">
                <a:ea typeface="Helvetica" charset="0"/>
                <a:cs typeface="Helvetica" charset="0"/>
              </a:rPr>
              <a:t>different teacher performance assessment instruments:</a:t>
            </a:r>
          </a:p>
          <a:p>
            <a:endParaRPr lang="en-US" sz="1200" dirty="0">
              <a:ea typeface="Helvetica" charset="0"/>
              <a:cs typeface="Helvetica" charset="0"/>
            </a:endParaRPr>
          </a:p>
          <a:p>
            <a:pPr marL="514350" indent="-514350">
              <a:buAutoNum type="arabicPeriod"/>
            </a:pPr>
            <a:r>
              <a:rPr lang="en-US" sz="2800" dirty="0">
                <a:ea typeface="Helvetica" charset="0"/>
                <a:cs typeface="Helvetica" charset="0"/>
              </a:rPr>
              <a:t>RPMS Tool for Teacher I-III     (Proficient Teachers); and</a:t>
            </a:r>
          </a:p>
          <a:p>
            <a:pPr marL="514350" indent="-514350">
              <a:buAutoNum type="arabicPeriod"/>
            </a:pPr>
            <a:r>
              <a:rPr lang="en-US" sz="2800" dirty="0">
                <a:ea typeface="Helvetica" charset="0"/>
                <a:cs typeface="Helvetica" charset="0"/>
              </a:rPr>
              <a:t>RPMS Tool for Master Teacher I-IV (Highly Proficient Teachers)</a:t>
            </a: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012" y="3108412"/>
            <a:ext cx="5032570" cy="3249916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212" y="3488163"/>
            <a:ext cx="5171141" cy="3217437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5555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5612" y="76200"/>
            <a:ext cx="10969943" cy="611045"/>
          </a:xfrm>
        </p:spPr>
        <p:txBody>
          <a:bodyPr/>
          <a:lstStyle/>
          <a:p>
            <a:pPr algn="l"/>
            <a:r>
              <a:rPr lang="en-PH" b="1" dirty="0">
                <a:solidFill>
                  <a:schemeClr val="bg1"/>
                </a:solidFill>
              </a:rPr>
              <a:t>For Efficiency,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55812" y="1143000"/>
            <a:ext cx="815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PH" sz="3600" dirty="0"/>
              <a:t>4 COT inter-observer agreement forms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PH" sz="3600" dirty="0"/>
              <a:t>Each with any 1 of the supporting MOV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012" y="1066800"/>
            <a:ext cx="457200" cy="4572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012" y="1600200"/>
            <a:ext cx="457200" cy="457200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1" t="-5592" r="143" b="84937"/>
          <a:stretch/>
        </p:blipFill>
        <p:spPr>
          <a:xfrm>
            <a:off x="902358" y="2209800"/>
            <a:ext cx="10588943" cy="1671825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94" t="47042" b="28261"/>
          <a:stretch/>
        </p:blipFill>
        <p:spPr>
          <a:xfrm>
            <a:off x="912812" y="3883913"/>
            <a:ext cx="10588943" cy="1998991"/>
          </a:xfrm>
          <a:prstGeom prst="rect">
            <a:avLst/>
          </a:prstGeom>
        </p:spPr>
      </p:pic>
      <p:sp>
        <p:nvSpPr>
          <p:cNvPr id="15" name="Frame 14"/>
          <p:cNvSpPr/>
          <p:nvPr/>
        </p:nvSpPr>
        <p:spPr>
          <a:xfrm>
            <a:off x="2360612" y="3029128"/>
            <a:ext cx="1905000" cy="3234775"/>
          </a:xfrm>
          <a:prstGeom prst="frame">
            <a:avLst>
              <a:gd name="adj1" fmla="val 282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92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989155"/>
            <a:ext cx="10969943" cy="611045"/>
          </a:xfrm>
        </p:spPr>
        <p:txBody>
          <a:bodyPr/>
          <a:lstStyle/>
          <a:p>
            <a:r>
              <a:rPr lang="en-PH" dirty="0">
                <a:solidFill>
                  <a:schemeClr val="tx1"/>
                </a:solidFill>
              </a:rPr>
              <a:t>Teacher Mary’s Rating in </a:t>
            </a:r>
            <a:r>
              <a:rPr lang="en-PH" dirty="0"/>
              <a:t>KRA 1, Objective 1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3180307"/>
              </p:ext>
            </p:extLst>
          </p:nvPr>
        </p:nvGraphicFramePr>
        <p:xfrm>
          <a:off x="608012" y="1752600"/>
          <a:ext cx="10969626" cy="2571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48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848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QET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Rating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Quality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5 (Outstanding)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Efficiency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5 (Outstanding)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086917" y="4459069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dirty="0" smtClean="0"/>
              <a:t>10</a:t>
            </a:r>
            <a:endParaRPr lang="en-PH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7893049" y="4459068"/>
                <a:ext cx="102266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36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en-US" sz="3600" b="0" i="1" dirty="0" smtClean="0"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PH" sz="36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3049" y="4459068"/>
                <a:ext cx="1022668" cy="646331"/>
              </a:xfrm>
              <a:prstGeom prst="rect">
                <a:avLst/>
              </a:prstGeom>
              <a:blipFill rotWithShape="1">
                <a:blip r:embed="rId3"/>
                <a:stretch>
                  <a:fillRect t="-14151" r="-16071" b="-349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8839516" y="4459069"/>
            <a:ext cx="23602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b="1" dirty="0"/>
              <a:t>= </a:t>
            </a:r>
            <a:r>
              <a:rPr lang="en-PH" sz="3600" b="1" dirty="0" smtClean="0"/>
              <a:t>5.000</a:t>
            </a:r>
            <a:endParaRPr lang="en-PH" sz="3600" b="1" dirty="0"/>
          </a:p>
        </p:txBody>
      </p:sp>
    </p:spTree>
    <p:extLst>
      <p:ext uri="{BB962C8B-B14F-4D97-AF65-F5344CB8AC3E}">
        <p14:creationId xmlns:p14="http://schemas.microsoft.com/office/powerpoint/2010/main" val="406461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3579812" y="841223"/>
            <a:ext cx="8429866" cy="58643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28" name="TextBox 27"/>
          <p:cNvSpPr txBox="1"/>
          <p:nvPr/>
        </p:nvSpPr>
        <p:spPr>
          <a:xfrm>
            <a:off x="10545780" y="4273246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/>
              <a:t>5</a:t>
            </a:r>
            <a:endParaRPr lang="en-PH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1002980" y="4273246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/>
              <a:t>5</a:t>
            </a:r>
            <a:endParaRPr lang="en-PH" sz="2400" b="1" dirty="0"/>
          </a:p>
        </p:txBody>
      </p:sp>
      <p:grpSp>
        <p:nvGrpSpPr>
          <p:cNvPr id="33" name="Group 32"/>
          <p:cNvGrpSpPr/>
          <p:nvPr/>
        </p:nvGrpSpPr>
        <p:grpSpPr>
          <a:xfrm>
            <a:off x="3579812" y="838200"/>
            <a:ext cx="8429866" cy="5867400"/>
            <a:chOff x="2030682" y="829132"/>
            <a:chExt cx="8429866" cy="5867400"/>
          </a:xfrm>
        </p:grpSpPr>
        <p:grpSp>
          <p:nvGrpSpPr>
            <p:cNvPr id="25" name="Group 24"/>
            <p:cNvGrpSpPr/>
            <p:nvPr/>
          </p:nvGrpSpPr>
          <p:grpSpPr>
            <a:xfrm>
              <a:off x="2030682" y="829132"/>
              <a:ext cx="8429866" cy="5867400"/>
              <a:chOff x="1190855" y="829721"/>
              <a:chExt cx="7924671" cy="5486400"/>
            </a:xfrm>
          </p:grpSpPr>
          <p:pic>
            <p:nvPicPr>
              <p:cNvPr id="23" name="Picture 22" descr="Screen Clipping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091"/>
              <a:stretch/>
            </p:blipFill>
            <p:spPr>
              <a:xfrm>
                <a:off x="6197985" y="835374"/>
                <a:ext cx="2917541" cy="5480747"/>
              </a:xfrm>
              <a:prstGeom prst="rect">
                <a:avLst/>
              </a:prstGeom>
            </p:spPr>
          </p:pic>
          <p:pic>
            <p:nvPicPr>
              <p:cNvPr id="24" name="Picture 23" descr="Screen Clippi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90855" y="829721"/>
                <a:ext cx="3931599" cy="5486400"/>
              </a:xfrm>
              <a:prstGeom prst="rect">
                <a:avLst/>
              </a:prstGeom>
            </p:spPr>
          </p:pic>
        </p:grpSp>
        <p:pic>
          <p:nvPicPr>
            <p:cNvPr id="32" name="Picture 31" descr="Screen Clippi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0612" y="832155"/>
              <a:ext cx="1241936" cy="1196523"/>
            </a:xfrm>
            <a:prstGeom prst="rect">
              <a:avLst/>
            </a:prstGeom>
          </p:spPr>
        </p:pic>
      </p:grpSp>
      <p:sp>
        <p:nvSpPr>
          <p:cNvPr id="30" name="TextBox 29"/>
          <p:cNvSpPr txBox="1"/>
          <p:nvPr/>
        </p:nvSpPr>
        <p:spPr>
          <a:xfrm>
            <a:off x="10345246" y="4296546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b="1" dirty="0" smtClean="0"/>
              <a:t>5.000</a:t>
            </a:r>
            <a:endParaRPr lang="en-PH" sz="20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1100195" y="4304023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b="1" dirty="0" smtClean="0"/>
              <a:t>0.375</a:t>
            </a:r>
            <a:endParaRPr lang="en-PH" sz="2000" b="1" dirty="0"/>
          </a:p>
        </p:txBody>
      </p:sp>
      <p:sp>
        <p:nvSpPr>
          <p:cNvPr id="35" name="Rectangle 34"/>
          <p:cNvSpPr/>
          <p:nvPr/>
        </p:nvSpPr>
        <p:spPr>
          <a:xfrm>
            <a:off x="7894878" y="1606246"/>
            <a:ext cx="820033" cy="248346"/>
          </a:xfrm>
          <a:prstGeom prst="rect">
            <a:avLst/>
          </a:prstGeom>
          <a:solidFill>
            <a:srgbClr val="C7D9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34" name="TextBox 33"/>
          <p:cNvSpPr txBox="1"/>
          <p:nvPr/>
        </p:nvSpPr>
        <p:spPr>
          <a:xfrm>
            <a:off x="7666278" y="1545753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</a:t>
            </a:r>
            <a:endParaRPr lang="en-PH" sz="17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691740" y="4232836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7.5%</a:t>
            </a:r>
            <a:endParaRPr lang="en-PH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013017" y="4252023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PH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479109" y="4232836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PH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27012" y="838200"/>
            <a:ext cx="312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3200" b="1" dirty="0" smtClean="0">
                <a:solidFill>
                  <a:srgbClr val="0000FF"/>
                </a:solidFill>
              </a:rPr>
              <a:t>Computation:</a:t>
            </a:r>
            <a:endParaRPr lang="en-PH" sz="3200" b="1" dirty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853552" y="2222529"/>
                <a:ext cx="157357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b="0" i="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PH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 =10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552" y="2222529"/>
                <a:ext cx="1573572" cy="369332"/>
              </a:xfrm>
              <a:prstGeom prst="rect">
                <a:avLst/>
              </a:prstGeom>
              <a:blipFill rotWithShape="0">
                <a:blip r:embed="rId8"/>
                <a:stretch>
                  <a:fillRect l="-4651" r="-5039" b="-8333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TextBox 44"/>
          <p:cNvSpPr txBox="1"/>
          <p:nvPr/>
        </p:nvSpPr>
        <p:spPr>
          <a:xfrm>
            <a:off x="265112" y="1653475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1</a:t>
            </a:r>
            <a:endParaRPr lang="en-PH" sz="28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760412" y="24954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(Q)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56446" y="24954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(E)</a:t>
            </a:r>
            <a:endParaRPr lang="en-PH" sz="20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858486" y="3624797"/>
                <a:ext cx="21544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PH" sz="2400" b="0" i="0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PH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 =5.000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486" y="3624797"/>
                <a:ext cx="2154436" cy="369332"/>
              </a:xfrm>
              <a:prstGeom prst="rect">
                <a:avLst/>
              </a:prstGeom>
              <a:blipFill rotWithShape="0">
                <a:blip r:embed="rId9"/>
                <a:stretch>
                  <a:fillRect l="-3116" r="-3116" b="-8333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TextBox 50"/>
          <p:cNvSpPr txBox="1"/>
          <p:nvPr/>
        </p:nvSpPr>
        <p:spPr>
          <a:xfrm>
            <a:off x="270046" y="3055743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2</a:t>
            </a:r>
            <a:endParaRPr lang="en-PH" sz="28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1791769" y="3886200"/>
            <a:ext cx="1614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dirty="0" smtClean="0">
                <a:solidFill>
                  <a:srgbClr val="FF0000"/>
                </a:solidFill>
              </a:rPr>
              <a:t>(Average)</a:t>
            </a:r>
            <a:endParaRPr lang="en-PH" sz="20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430474" y="4842399"/>
                <a:ext cx="305372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b="0" i="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</a:rPr>
                        <m:t>.000</m:t>
                      </m:r>
                      <m:r>
                        <a:rPr lang="en-PH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7.5% =0.375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474" y="4842399"/>
                <a:ext cx="3053721" cy="369332"/>
              </a:xfrm>
              <a:prstGeom prst="rect">
                <a:avLst/>
              </a:prstGeom>
              <a:blipFill rotWithShape="0">
                <a:blip r:embed="rId10"/>
                <a:stretch>
                  <a:fillRect l="-2196" r="-2196" b="-13115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TextBox 54"/>
          <p:cNvSpPr txBox="1"/>
          <p:nvPr/>
        </p:nvSpPr>
        <p:spPr>
          <a:xfrm>
            <a:off x="269800" y="4273345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3</a:t>
            </a:r>
            <a:endParaRPr lang="en-PH" sz="28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251500" y="5181600"/>
            <a:ext cx="1194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(Average)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345878" y="5173984"/>
            <a:ext cx="1243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(Weight)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59" name="Frame 58"/>
          <p:cNvSpPr/>
          <p:nvPr/>
        </p:nvSpPr>
        <p:spPr>
          <a:xfrm>
            <a:off x="2633004" y="4796565"/>
            <a:ext cx="870608" cy="537435"/>
          </a:xfrm>
          <a:prstGeom prst="frame">
            <a:avLst>
              <a:gd name="adj1" fmla="val 451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60" name="Frame 59"/>
          <p:cNvSpPr/>
          <p:nvPr/>
        </p:nvSpPr>
        <p:spPr>
          <a:xfrm>
            <a:off x="11129171" y="4263947"/>
            <a:ext cx="870608" cy="537435"/>
          </a:xfrm>
          <a:prstGeom prst="frame">
            <a:avLst>
              <a:gd name="adj1" fmla="val 451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61" name="Title 1"/>
          <p:cNvSpPr txBox="1">
            <a:spLocks/>
          </p:cNvSpPr>
          <p:nvPr/>
        </p:nvSpPr>
        <p:spPr>
          <a:xfrm>
            <a:off x="-189231" y="76200"/>
            <a:ext cx="9941243" cy="61104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rgbClr val="0000FF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en-PH" sz="3600" smtClean="0">
                <a:solidFill>
                  <a:schemeClr val="bg1"/>
                </a:solidFill>
              </a:rPr>
              <a:t>Teacher Mary’s Rating in KRA 1, Objective 1</a:t>
            </a:r>
            <a:endParaRPr lang="en-PH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38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"/>
                            </p:stCondLst>
                            <p:childTnLst>
                              <p:par>
                                <p:cTn id="5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44" grpId="0"/>
      <p:bldP spid="45" grpId="0"/>
      <p:bldP spid="47" grpId="0"/>
      <p:bldP spid="48" grpId="0"/>
      <p:bldP spid="50" grpId="0"/>
      <p:bldP spid="51" grpId="0"/>
      <p:bldP spid="52" grpId="0"/>
      <p:bldP spid="54" grpId="0"/>
      <p:bldP spid="55" grpId="0"/>
      <p:bldP spid="56" grpId="0"/>
      <p:bldP spid="57" grpId="0"/>
      <p:bldP spid="59" grpId="0" animBg="1"/>
      <p:bldP spid="6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8012" y="2590800"/>
            <a:ext cx="10969943" cy="611045"/>
          </a:xfrm>
        </p:spPr>
        <p:txBody>
          <a:bodyPr/>
          <a:lstStyle/>
          <a:p>
            <a:r>
              <a:rPr lang="en-PH" dirty="0"/>
              <a:t>Sample School Scenario for </a:t>
            </a:r>
            <a:r>
              <a:rPr lang="en-PH" b="1" dirty="0"/>
              <a:t>Teacher </a:t>
            </a:r>
            <a:r>
              <a:rPr lang="en-PH" b="1" dirty="0" smtClean="0"/>
              <a:t>I</a:t>
            </a:r>
            <a:br>
              <a:rPr lang="en-PH" b="1" dirty="0" smtClean="0"/>
            </a:br>
            <a:r>
              <a:rPr lang="en-PH" b="1" dirty="0"/>
              <a:t/>
            </a:r>
            <a:br>
              <a:rPr lang="en-PH" b="1" dirty="0"/>
            </a:br>
            <a:r>
              <a:rPr lang="en-PH" b="1" dirty="0" smtClean="0"/>
              <a:t>KRA 1</a:t>
            </a:r>
            <a:br>
              <a:rPr lang="en-PH" b="1" dirty="0" smtClean="0"/>
            </a:br>
            <a:r>
              <a:rPr lang="en-PH" b="1" dirty="0" smtClean="0"/>
              <a:t>Objective 2</a:t>
            </a:r>
            <a:endParaRPr lang="en-PH" b="1" dirty="0"/>
          </a:p>
        </p:txBody>
      </p:sp>
    </p:spTree>
    <p:extLst>
      <p:ext uri="{BB962C8B-B14F-4D97-AF65-F5344CB8AC3E}">
        <p14:creationId xmlns:p14="http://schemas.microsoft.com/office/powerpoint/2010/main" val="413238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0812" y="76200"/>
            <a:ext cx="10969943" cy="611045"/>
          </a:xfrm>
        </p:spPr>
        <p:txBody>
          <a:bodyPr/>
          <a:lstStyle/>
          <a:p>
            <a:pPr algn="l"/>
            <a:r>
              <a:rPr lang="en-PH" b="1" dirty="0">
                <a:solidFill>
                  <a:schemeClr val="bg1"/>
                </a:solidFill>
              </a:rPr>
              <a:t>Teacher </a:t>
            </a:r>
            <a:r>
              <a:rPr lang="en-PH" b="1" dirty="0" smtClean="0">
                <a:solidFill>
                  <a:schemeClr val="bg1"/>
                </a:solidFill>
              </a:rPr>
              <a:t>I</a:t>
            </a:r>
            <a:endParaRPr lang="en-PH" b="1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79412" y="990600"/>
            <a:ext cx="11277600" cy="1752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PH" sz="3000" dirty="0"/>
              <a:t>Teacher </a:t>
            </a:r>
            <a:r>
              <a:rPr lang="en-PH" sz="3000" dirty="0" smtClean="0"/>
              <a:t>Mary </a:t>
            </a:r>
            <a:r>
              <a:rPr lang="en-PH" sz="3000" dirty="0"/>
              <a:t>submitted the following </a:t>
            </a:r>
            <a:r>
              <a:rPr lang="en-PH" sz="3000" dirty="0">
                <a:solidFill>
                  <a:srgbClr val="3333CC"/>
                </a:solidFill>
              </a:rPr>
              <a:t>MOV for Objective 2</a:t>
            </a:r>
            <a:r>
              <a:rPr lang="en-PH" sz="3000" dirty="0"/>
              <a:t>:</a:t>
            </a: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366581" y="2743200"/>
            <a:ext cx="11277600" cy="3505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PH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941518"/>
              </p:ext>
            </p:extLst>
          </p:nvPr>
        </p:nvGraphicFramePr>
        <p:xfrm>
          <a:off x="531812" y="2133600"/>
          <a:ext cx="11277600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9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19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194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8194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sz="3200" dirty="0"/>
                        <a:t>1</a:t>
                      </a:r>
                      <a:r>
                        <a:rPr lang="en-PH" sz="3200" baseline="30000" dirty="0"/>
                        <a:t>st</a:t>
                      </a:r>
                      <a:r>
                        <a:rPr lang="en-PH" sz="3200" baseline="0" dirty="0"/>
                        <a:t> </a:t>
                      </a:r>
                      <a:r>
                        <a:rPr lang="en-PH" sz="3200" dirty="0"/>
                        <a:t>Quarter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PH" sz="3200" dirty="0"/>
                        <a:t>2</a:t>
                      </a:r>
                      <a:r>
                        <a:rPr lang="en-PH" sz="3200" baseline="30000" dirty="0"/>
                        <a:t>nd</a:t>
                      </a:r>
                      <a:r>
                        <a:rPr lang="en-PH" sz="3200" dirty="0"/>
                        <a:t> Quarter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200" dirty="0"/>
                        <a:t>3</a:t>
                      </a:r>
                      <a:r>
                        <a:rPr lang="en-PH" sz="3200" baseline="30000" dirty="0"/>
                        <a:t>rd</a:t>
                      </a:r>
                      <a:r>
                        <a:rPr lang="en-PH" sz="3200" dirty="0"/>
                        <a:t> Quarter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200" dirty="0"/>
                        <a:t>4</a:t>
                      </a:r>
                      <a:r>
                        <a:rPr lang="en-PH" sz="3200" baseline="30000" dirty="0"/>
                        <a:t>th</a:t>
                      </a:r>
                      <a:r>
                        <a:rPr lang="en-PH" sz="3200" dirty="0"/>
                        <a:t> Quarter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Font typeface="Wingdings" panose="05000000000000000000" pitchFamily="2" charset="2"/>
                        <a:buChar char="q"/>
                      </a:pPr>
                      <a:r>
                        <a:rPr lang="en-PH" sz="2800" dirty="0"/>
                        <a:t>COT Rating Sheet 1– </a:t>
                      </a:r>
                      <a:r>
                        <a:rPr lang="en-PH" sz="2800" dirty="0">
                          <a:solidFill>
                            <a:srgbClr val="0000FF"/>
                          </a:solidFill>
                        </a:rPr>
                        <a:t>Final Rating 5</a:t>
                      </a:r>
                    </a:p>
                    <a:p>
                      <a:pPr>
                        <a:buFont typeface="Wingdings" panose="05000000000000000000" pitchFamily="2" charset="2"/>
                        <a:buNone/>
                      </a:pPr>
                      <a:endParaRPr lang="en-PH" sz="2800" dirty="0"/>
                    </a:p>
                    <a:p>
                      <a:pPr>
                        <a:buFont typeface="Wingdings" panose="05000000000000000000" pitchFamily="2" charset="2"/>
                        <a:buChar char="q"/>
                      </a:pPr>
                      <a:r>
                        <a:rPr lang="en-PH" sz="2800" dirty="0"/>
                        <a:t>Instructional</a:t>
                      </a:r>
                      <a:r>
                        <a:rPr lang="en-PH" sz="2800" baseline="0" dirty="0"/>
                        <a:t> Material</a:t>
                      </a:r>
                      <a:endParaRPr lang="en-P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anose="05000000000000000000" pitchFamily="2" charset="2"/>
                        <a:buChar char="q"/>
                      </a:pPr>
                      <a:r>
                        <a:rPr lang="en-PH" sz="2800" dirty="0"/>
                        <a:t>COT</a:t>
                      </a:r>
                      <a:r>
                        <a:rPr lang="en-PH" sz="2800" baseline="0" dirty="0"/>
                        <a:t> </a:t>
                      </a:r>
                      <a:r>
                        <a:rPr lang="en-PH" sz="2800" dirty="0"/>
                        <a:t>Rating Sheet 2</a:t>
                      </a:r>
                      <a:r>
                        <a:rPr lang="en-PH" sz="2800" baseline="0" dirty="0"/>
                        <a:t> </a:t>
                      </a:r>
                      <a:r>
                        <a:rPr lang="en-PH" sz="2800" dirty="0"/>
                        <a:t>– </a:t>
                      </a:r>
                      <a:r>
                        <a:rPr lang="en-PH" sz="2800" dirty="0">
                          <a:solidFill>
                            <a:srgbClr val="0000FF"/>
                          </a:solidFill>
                        </a:rPr>
                        <a:t>Final Rating 6</a:t>
                      </a:r>
                    </a:p>
                    <a:p>
                      <a:pPr>
                        <a:buFont typeface="Wingdings" panose="05000000000000000000" pitchFamily="2" charset="2"/>
                        <a:buNone/>
                      </a:pPr>
                      <a:endParaRPr lang="en-PH" sz="2800" dirty="0"/>
                    </a:p>
                    <a:p>
                      <a:pPr>
                        <a:buFont typeface="Wingdings" panose="05000000000000000000" pitchFamily="2" charset="2"/>
                        <a:buChar char="q"/>
                      </a:pPr>
                      <a:r>
                        <a:rPr lang="en-PH" sz="2800" dirty="0"/>
                        <a:t>DLP</a:t>
                      </a:r>
                    </a:p>
                    <a:p>
                      <a:endParaRPr lang="en-PH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anose="05000000000000000000" pitchFamily="2" charset="2"/>
                        <a:buChar char="q"/>
                      </a:pPr>
                      <a:r>
                        <a:rPr lang="en-PH" sz="2800" dirty="0"/>
                        <a:t>COT Rating Sheet 3 – </a:t>
                      </a:r>
                      <a:r>
                        <a:rPr lang="en-PH" sz="2800" dirty="0">
                          <a:solidFill>
                            <a:srgbClr val="0000FF"/>
                          </a:solidFill>
                        </a:rPr>
                        <a:t>Final Rating 6</a:t>
                      </a:r>
                    </a:p>
                    <a:p>
                      <a:pPr>
                        <a:buFont typeface="Wingdings" panose="05000000000000000000" pitchFamily="2" charset="2"/>
                        <a:buNone/>
                      </a:pPr>
                      <a:endParaRPr lang="en-PH" sz="2800" dirty="0"/>
                    </a:p>
                    <a:p>
                      <a:pPr>
                        <a:buFont typeface="Wingdings" panose="05000000000000000000" pitchFamily="2" charset="2"/>
                        <a:buChar char="q"/>
                      </a:pPr>
                      <a:r>
                        <a:rPr lang="en-PH" sz="2800" dirty="0"/>
                        <a:t>DLP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anose="05000000000000000000" pitchFamily="2" charset="2"/>
                        <a:buChar char="q"/>
                      </a:pPr>
                      <a:r>
                        <a:rPr lang="en-PH" sz="2800" dirty="0"/>
                        <a:t>COT</a:t>
                      </a:r>
                      <a:r>
                        <a:rPr lang="en-PH" sz="2800" baseline="0" dirty="0"/>
                        <a:t> </a:t>
                      </a:r>
                      <a:r>
                        <a:rPr lang="en-PH" sz="2800" dirty="0"/>
                        <a:t>Rating Sheet 4 – </a:t>
                      </a:r>
                      <a:r>
                        <a:rPr lang="en-PH" sz="2800" dirty="0">
                          <a:solidFill>
                            <a:srgbClr val="0000FF"/>
                          </a:solidFill>
                        </a:rPr>
                        <a:t>Final Rating 7</a:t>
                      </a:r>
                    </a:p>
                    <a:p>
                      <a:pPr>
                        <a:buFont typeface="Wingdings" panose="05000000000000000000" pitchFamily="2" charset="2"/>
                        <a:buNone/>
                      </a:pPr>
                      <a:endParaRPr lang="en-PH" sz="2800" dirty="0"/>
                    </a:p>
                    <a:p>
                      <a:pPr>
                        <a:buFont typeface="Wingdings" panose="05000000000000000000" pitchFamily="2" charset="2"/>
                        <a:buChar char="q"/>
                      </a:pPr>
                      <a:r>
                        <a:rPr lang="en-PH" sz="2800" dirty="0"/>
                        <a:t>Test Material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2" y="2590800"/>
            <a:ext cx="457200" cy="457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2" y="4309635"/>
            <a:ext cx="457200" cy="4572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412" y="2568860"/>
            <a:ext cx="457200" cy="4572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412" y="4309635"/>
            <a:ext cx="457200" cy="4572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812" y="2590800"/>
            <a:ext cx="457200" cy="4572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812" y="4306745"/>
            <a:ext cx="457200" cy="4572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6212" y="2568860"/>
            <a:ext cx="457200" cy="4572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9158" y="4267200"/>
            <a:ext cx="457200" cy="4572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932612" y="104323"/>
            <a:ext cx="3124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Appendices</a:t>
            </a:r>
          </a:p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p. 147</a:t>
            </a:r>
          </a:p>
        </p:txBody>
      </p:sp>
    </p:spTree>
    <p:extLst>
      <p:ext uri="{BB962C8B-B14F-4D97-AF65-F5344CB8AC3E}">
        <p14:creationId xmlns:p14="http://schemas.microsoft.com/office/powerpoint/2010/main" val="348644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418012" y="4402052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dirty="0"/>
              <a:t>16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224144" y="4402051"/>
                <a:ext cx="102266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36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en-PH" sz="36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en-PH" sz="36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4144" y="4402051"/>
                <a:ext cx="1022668" cy="64633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6170612" y="4402052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b="1" dirty="0"/>
              <a:t>= </a:t>
            </a:r>
            <a:r>
              <a:rPr lang="en-PH" sz="3600" b="1" dirty="0" smtClean="0"/>
              <a:t>4.000</a:t>
            </a:r>
            <a:endParaRPr lang="en-PH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458878" y="5181600"/>
            <a:ext cx="84361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00" dirty="0">
                <a:solidFill>
                  <a:srgbClr val="0000FF"/>
                </a:solidFill>
              </a:rPr>
              <a:t>Average Transmuted Rating </a:t>
            </a:r>
            <a:r>
              <a:rPr lang="en-PH" sz="4000" dirty="0"/>
              <a:t>is </a:t>
            </a:r>
            <a:r>
              <a:rPr lang="en-PH" sz="4000" b="1" dirty="0" smtClean="0"/>
              <a:t>4.000</a:t>
            </a:r>
            <a:endParaRPr lang="en-PH" sz="4000" b="1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5612" y="76200"/>
            <a:ext cx="10969943" cy="611045"/>
          </a:xfrm>
        </p:spPr>
        <p:txBody>
          <a:bodyPr/>
          <a:lstStyle/>
          <a:p>
            <a:pPr algn="l"/>
            <a:r>
              <a:rPr lang="en-PH" b="1" dirty="0">
                <a:solidFill>
                  <a:schemeClr val="bg1"/>
                </a:solidFill>
              </a:rPr>
              <a:t>For Quality,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940583" y="1501126"/>
            <a:ext cx="6019800" cy="2735801"/>
            <a:chOff x="4350567" y="1981200"/>
            <a:chExt cx="6902353" cy="2852933"/>
          </a:xfrm>
        </p:grpSpPr>
        <p:pic>
          <p:nvPicPr>
            <p:cNvPr id="2" name="Picture 1" descr="Screen Clippi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10" t="-1519"/>
            <a:stretch/>
          </p:blipFill>
          <p:spPr>
            <a:xfrm>
              <a:off x="7694612" y="1981200"/>
              <a:ext cx="3558308" cy="2852933"/>
            </a:xfrm>
            <a:prstGeom prst="rect">
              <a:avLst/>
            </a:prstGeom>
          </p:spPr>
        </p:pic>
        <p:pic>
          <p:nvPicPr>
            <p:cNvPr id="13" name="Picture 12" descr="Screen Clippi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66025" b="1193"/>
            <a:stretch/>
          </p:blipFill>
          <p:spPr>
            <a:xfrm>
              <a:off x="4350567" y="2019299"/>
              <a:ext cx="3505200" cy="2776733"/>
            </a:xfrm>
            <a:prstGeom prst="rect">
              <a:avLst/>
            </a:prstGeom>
          </p:spPr>
        </p:pic>
      </p:grpSp>
      <p:cxnSp>
        <p:nvCxnSpPr>
          <p:cNvPr id="5" name="Straight Arrow Connector 4"/>
          <p:cNvCxnSpPr/>
          <p:nvPr/>
        </p:nvCxnSpPr>
        <p:spPr>
          <a:xfrm>
            <a:off x="3396337" y="2541933"/>
            <a:ext cx="3962400" cy="65793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3396337" y="2835886"/>
            <a:ext cx="3912455" cy="18661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3462591" y="2835885"/>
            <a:ext cx="3846201" cy="65196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3446281" y="2458587"/>
            <a:ext cx="3862511" cy="160245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202289"/>
              </p:ext>
            </p:extLst>
          </p:nvPr>
        </p:nvGraphicFramePr>
        <p:xfrm>
          <a:off x="125350" y="1019294"/>
          <a:ext cx="5637211" cy="3261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682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809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879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 smtClean="0">
                          <a:solidFill>
                            <a:srgbClr val="0000FF"/>
                          </a:solidFill>
                        </a:rPr>
                        <a:t>Objective 2</a:t>
                      </a:r>
                      <a:endParaRPr lang="en-PH" sz="2800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400" b="1" dirty="0"/>
                        <a:t>Final Rating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400" b="1" dirty="0">
                          <a:solidFill>
                            <a:srgbClr val="3333CC"/>
                          </a:solidFill>
                        </a:rPr>
                        <a:t>RPMS Transmuted Rating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 smtClean="0"/>
                        <a:t>Observation </a:t>
                      </a:r>
                      <a:r>
                        <a:rPr lang="en-PH" sz="2800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>
                          <a:solidFill>
                            <a:srgbClr val="3333CC"/>
                          </a:solidFill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 smtClean="0"/>
                        <a:t>Observation 2</a:t>
                      </a:r>
                      <a:endParaRPr lang="en-P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>
                          <a:solidFill>
                            <a:srgbClr val="3333CC"/>
                          </a:solidFill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 smtClean="0"/>
                        <a:t>Observation 3</a:t>
                      </a:r>
                      <a:endParaRPr lang="en-P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>
                          <a:solidFill>
                            <a:srgbClr val="3333CC"/>
                          </a:solidFill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 smtClean="0"/>
                        <a:t>Observation 4</a:t>
                      </a:r>
                      <a:endParaRPr lang="en-P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>
                          <a:solidFill>
                            <a:srgbClr val="3333CC"/>
                          </a:solidFill>
                        </a:rP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780212" y="221931"/>
            <a:ext cx="3124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</a:t>
            </a:r>
            <a:r>
              <a:rPr lang="en-PH" sz="24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</a:t>
            </a:r>
            <a:r>
              <a:rPr lang="en-PH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. </a:t>
            </a:r>
            <a:r>
              <a:rPr lang="en-PH" sz="24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37</a:t>
            </a:r>
            <a:endParaRPr lang="en-PH" sz="24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64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27012" y="926123"/>
            <a:ext cx="830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00" dirty="0">
                <a:solidFill>
                  <a:srgbClr val="0000FF"/>
                </a:solidFill>
              </a:rPr>
              <a:t>Average Transmuted Rating </a:t>
            </a:r>
            <a:r>
              <a:rPr lang="en-PH" sz="4000" dirty="0"/>
              <a:t>is </a:t>
            </a:r>
            <a:r>
              <a:rPr lang="en-PH" sz="4000" b="1" dirty="0" smtClean="0"/>
              <a:t>4.000</a:t>
            </a:r>
            <a:endParaRPr lang="en-PH" sz="4000" b="1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5612" y="76200"/>
            <a:ext cx="10969943" cy="611045"/>
          </a:xfrm>
        </p:spPr>
        <p:txBody>
          <a:bodyPr/>
          <a:lstStyle/>
          <a:p>
            <a:pPr algn="l"/>
            <a:r>
              <a:rPr lang="en-PH" b="1" dirty="0">
                <a:solidFill>
                  <a:schemeClr val="bg1"/>
                </a:solidFill>
              </a:rPr>
              <a:t>For Quality,</a:t>
            </a: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12" y="1872887"/>
            <a:ext cx="10969943" cy="2705831"/>
          </a:xfrm>
          <a:prstGeom prst="rect">
            <a:avLst/>
          </a:prstGeom>
        </p:spPr>
      </p:pic>
      <p:sp>
        <p:nvSpPr>
          <p:cNvPr id="16" name="Frame 15"/>
          <p:cNvSpPr/>
          <p:nvPr/>
        </p:nvSpPr>
        <p:spPr>
          <a:xfrm>
            <a:off x="531811" y="2667000"/>
            <a:ext cx="10893743" cy="609600"/>
          </a:xfrm>
          <a:prstGeom prst="frame">
            <a:avLst>
              <a:gd name="adj1" fmla="val 2822"/>
            </a:avLst>
          </a:prstGeom>
          <a:solidFill>
            <a:srgbClr val="FF00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80212" y="221931"/>
            <a:ext cx="3124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</a:t>
            </a:r>
            <a:r>
              <a:rPr lang="en-PH" sz="24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</a:t>
            </a:r>
            <a:r>
              <a:rPr lang="en-PH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. </a:t>
            </a:r>
            <a:r>
              <a:rPr lang="en-PH" sz="24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37</a:t>
            </a:r>
            <a:endParaRPr lang="en-PH" sz="24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667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838200"/>
            <a:ext cx="10896600" cy="5806645"/>
          </a:xfrm>
          <a:prstGeom prst="rect">
            <a:avLst/>
          </a:prstGeom>
        </p:spPr>
      </p:pic>
      <p:sp>
        <p:nvSpPr>
          <p:cNvPr id="5" name="Frame 4"/>
          <p:cNvSpPr/>
          <p:nvPr/>
        </p:nvSpPr>
        <p:spPr>
          <a:xfrm>
            <a:off x="6856412" y="1066800"/>
            <a:ext cx="1295400" cy="2895600"/>
          </a:xfrm>
          <a:prstGeom prst="frame">
            <a:avLst>
              <a:gd name="adj1" fmla="val 282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32612" y="104323"/>
            <a:ext cx="3124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Appendices</a:t>
            </a:r>
          </a:p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p. 147</a:t>
            </a:r>
          </a:p>
        </p:txBody>
      </p:sp>
    </p:spTree>
    <p:extLst>
      <p:ext uri="{BB962C8B-B14F-4D97-AF65-F5344CB8AC3E}">
        <p14:creationId xmlns:p14="http://schemas.microsoft.com/office/powerpoint/2010/main" val="85843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5612" y="76200"/>
            <a:ext cx="10969943" cy="611045"/>
          </a:xfrm>
        </p:spPr>
        <p:txBody>
          <a:bodyPr/>
          <a:lstStyle/>
          <a:p>
            <a:pPr algn="l"/>
            <a:r>
              <a:rPr lang="en-PH" b="1" dirty="0">
                <a:solidFill>
                  <a:schemeClr val="bg1"/>
                </a:solidFill>
              </a:rPr>
              <a:t>For Efficiency,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55812" y="1143000"/>
            <a:ext cx="815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PH" sz="3600" dirty="0"/>
              <a:t>4 COT Rating Sheet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PH" sz="3600" dirty="0"/>
              <a:t>Each with any 1 of the supporting MOV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012" y="1066800"/>
            <a:ext cx="457200" cy="4572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012" y="1600200"/>
            <a:ext cx="457200" cy="457200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374" y="3526266"/>
            <a:ext cx="9578786" cy="3255534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1" t="-5592" r="143" b="84937"/>
          <a:stretch/>
        </p:blipFill>
        <p:spPr>
          <a:xfrm>
            <a:off x="1535723" y="2109219"/>
            <a:ext cx="9664089" cy="1525805"/>
          </a:xfrm>
          <a:prstGeom prst="rect">
            <a:avLst/>
          </a:prstGeom>
        </p:spPr>
      </p:pic>
      <p:sp>
        <p:nvSpPr>
          <p:cNvPr id="15" name="Frame 14"/>
          <p:cNvSpPr/>
          <p:nvPr/>
        </p:nvSpPr>
        <p:spPr>
          <a:xfrm>
            <a:off x="2817812" y="2743200"/>
            <a:ext cx="1905000" cy="4038600"/>
          </a:xfrm>
          <a:prstGeom prst="frame">
            <a:avLst>
              <a:gd name="adj1" fmla="val 282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32612" y="104323"/>
            <a:ext cx="3124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Appendices</a:t>
            </a:r>
          </a:p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p. 147</a:t>
            </a:r>
          </a:p>
        </p:txBody>
      </p:sp>
    </p:spTree>
    <p:extLst>
      <p:ext uri="{BB962C8B-B14F-4D97-AF65-F5344CB8AC3E}">
        <p14:creationId xmlns:p14="http://schemas.microsoft.com/office/powerpoint/2010/main" val="195707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989155"/>
            <a:ext cx="10969943" cy="611045"/>
          </a:xfrm>
        </p:spPr>
        <p:txBody>
          <a:bodyPr/>
          <a:lstStyle/>
          <a:p>
            <a:r>
              <a:rPr lang="en-PH" dirty="0">
                <a:solidFill>
                  <a:schemeClr val="tx1"/>
                </a:solidFill>
              </a:rPr>
              <a:t>Teacher </a:t>
            </a:r>
            <a:r>
              <a:rPr lang="en-PH" dirty="0" smtClean="0">
                <a:solidFill>
                  <a:schemeClr val="tx1"/>
                </a:solidFill>
              </a:rPr>
              <a:t>Mary’s </a:t>
            </a:r>
            <a:r>
              <a:rPr lang="en-PH" dirty="0">
                <a:solidFill>
                  <a:schemeClr val="tx1"/>
                </a:solidFill>
              </a:rPr>
              <a:t>Rating in </a:t>
            </a:r>
            <a:r>
              <a:rPr lang="en-PH" dirty="0"/>
              <a:t>KRA 1, Objective 2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4464291"/>
              </p:ext>
            </p:extLst>
          </p:nvPr>
        </p:nvGraphicFramePr>
        <p:xfrm>
          <a:off x="609600" y="2076450"/>
          <a:ext cx="10969626" cy="2571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48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848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QET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Rating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Quality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4</a:t>
                      </a:r>
                      <a:r>
                        <a:rPr lang="en-PH" sz="3600" baseline="0" dirty="0"/>
                        <a:t> </a:t>
                      </a:r>
                      <a:r>
                        <a:rPr lang="en-PH" sz="3600" dirty="0"/>
                        <a:t>(Very Satisfactory)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Efficiency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5 (Outstanding)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086917" y="4840069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dirty="0"/>
              <a:t>9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7770812" y="4840068"/>
                <a:ext cx="102266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36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en-US" sz="3600" b="0" i="1" dirty="0" smtClean="0"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PH" sz="36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0812" y="4840068"/>
                <a:ext cx="1022668" cy="646331"/>
              </a:xfrm>
              <a:prstGeom prst="rect">
                <a:avLst/>
              </a:prstGeom>
              <a:blipFill rotWithShape="1">
                <a:blip r:embed="rId3"/>
                <a:stretch>
                  <a:fillRect t="-14151" r="-16071" b="-349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8839516" y="4840069"/>
            <a:ext cx="21316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b="1" dirty="0" smtClean="0"/>
              <a:t>=   4.500</a:t>
            </a:r>
            <a:endParaRPr lang="en-PH" sz="3600" b="1" dirty="0"/>
          </a:p>
        </p:txBody>
      </p:sp>
    </p:spTree>
    <p:extLst>
      <p:ext uri="{BB962C8B-B14F-4D97-AF65-F5344CB8AC3E}">
        <p14:creationId xmlns:p14="http://schemas.microsoft.com/office/powerpoint/2010/main" val="960574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" y="990601"/>
            <a:ext cx="10969943" cy="50695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Each tool has the following parts:</a:t>
            </a:r>
          </a:p>
          <a:p>
            <a:pPr marL="0" indent="0">
              <a:buNone/>
            </a:pPr>
            <a:endParaRPr lang="en-US" sz="1600" dirty="0"/>
          </a:p>
          <a:p>
            <a:pPr marL="971550" lvl="1" indent="-514350">
              <a:buAutoNum type="arabicPeriod"/>
            </a:pPr>
            <a:r>
              <a:rPr lang="en-US" dirty="0"/>
              <a:t>Position and Competency Profile</a:t>
            </a:r>
          </a:p>
          <a:p>
            <a:pPr marL="971550" lvl="1" indent="-514350">
              <a:buAutoNum type="arabicPeriod"/>
            </a:pPr>
            <a:r>
              <a:rPr lang="en-US" dirty="0"/>
              <a:t>Job Summary which includes</a:t>
            </a:r>
          </a:p>
          <a:p>
            <a:pPr marL="914400" lvl="2" indent="0">
              <a:buNone/>
            </a:pPr>
            <a:r>
              <a:rPr lang="en-US" dirty="0"/>
              <a:t>2.1 	Qualification Standards</a:t>
            </a:r>
          </a:p>
          <a:p>
            <a:pPr marL="914400" lvl="2" indent="0">
              <a:buNone/>
            </a:pPr>
            <a:r>
              <a:rPr lang="en-US" dirty="0"/>
              <a:t>2.2	Duties and responsibilities</a:t>
            </a:r>
          </a:p>
          <a:p>
            <a:pPr marL="971550" lvl="1" indent="-514350">
              <a:buAutoNum type="arabicPeriod"/>
            </a:pPr>
            <a:r>
              <a:rPr lang="en-US" dirty="0"/>
              <a:t>Key Results Areas (KRAs)</a:t>
            </a:r>
          </a:p>
          <a:p>
            <a:pPr marL="971550" lvl="1" indent="-514350">
              <a:buAutoNum type="arabicPeriod"/>
            </a:pPr>
            <a:r>
              <a:rPr lang="en-US" dirty="0"/>
              <a:t>Objectives</a:t>
            </a:r>
          </a:p>
          <a:p>
            <a:pPr marL="971550" lvl="1" indent="-514350">
              <a:buAutoNum type="arabicPeriod"/>
            </a:pPr>
            <a:r>
              <a:rPr lang="en-US" dirty="0"/>
              <a:t>Means of Verification (MOV)</a:t>
            </a:r>
          </a:p>
          <a:p>
            <a:pPr marL="971550" lvl="1" indent="-514350">
              <a:buAutoNum type="arabicPeriod"/>
            </a:pPr>
            <a:r>
              <a:rPr lang="en-US" dirty="0"/>
              <a:t>Performance Indicators</a:t>
            </a:r>
          </a:p>
          <a:p>
            <a:pPr marL="514350" indent="-51435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6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3579812" y="841223"/>
            <a:ext cx="8429866" cy="58643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28" name="TextBox 27"/>
          <p:cNvSpPr txBox="1"/>
          <p:nvPr/>
        </p:nvSpPr>
        <p:spPr>
          <a:xfrm>
            <a:off x="10545780" y="4273246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/>
              <a:t>5</a:t>
            </a:r>
            <a:endParaRPr lang="en-PH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1002980" y="4273246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/>
              <a:t>5</a:t>
            </a:r>
            <a:endParaRPr lang="en-PH" sz="2400" b="1" dirty="0"/>
          </a:p>
        </p:txBody>
      </p:sp>
      <p:grpSp>
        <p:nvGrpSpPr>
          <p:cNvPr id="33" name="Group 32"/>
          <p:cNvGrpSpPr/>
          <p:nvPr/>
        </p:nvGrpSpPr>
        <p:grpSpPr>
          <a:xfrm>
            <a:off x="3579812" y="838200"/>
            <a:ext cx="8429866" cy="5867400"/>
            <a:chOff x="2030682" y="829132"/>
            <a:chExt cx="8429866" cy="5867400"/>
          </a:xfrm>
        </p:grpSpPr>
        <p:grpSp>
          <p:nvGrpSpPr>
            <p:cNvPr id="25" name="Group 24"/>
            <p:cNvGrpSpPr/>
            <p:nvPr/>
          </p:nvGrpSpPr>
          <p:grpSpPr>
            <a:xfrm>
              <a:off x="2030682" y="829132"/>
              <a:ext cx="8429866" cy="5867400"/>
              <a:chOff x="1190855" y="829721"/>
              <a:chExt cx="7924671" cy="5486400"/>
            </a:xfrm>
          </p:grpSpPr>
          <p:pic>
            <p:nvPicPr>
              <p:cNvPr id="23" name="Picture 22" descr="Screen Clipping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091"/>
              <a:stretch/>
            </p:blipFill>
            <p:spPr>
              <a:xfrm>
                <a:off x="6197985" y="835374"/>
                <a:ext cx="2917541" cy="5480747"/>
              </a:xfrm>
              <a:prstGeom prst="rect">
                <a:avLst/>
              </a:prstGeom>
            </p:spPr>
          </p:pic>
          <p:pic>
            <p:nvPicPr>
              <p:cNvPr id="24" name="Picture 23" descr="Screen Clippi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90855" y="829721"/>
                <a:ext cx="3931599" cy="5486400"/>
              </a:xfrm>
              <a:prstGeom prst="rect">
                <a:avLst/>
              </a:prstGeom>
            </p:spPr>
          </p:pic>
        </p:grpSp>
        <p:pic>
          <p:nvPicPr>
            <p:cNvPr id="32" name="Picture 31" descr="Screen Clippi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0612" y="832155"/>
              <a:ext cx="1241936" cy="1196523"/>
            </a:xfrm>
            <a:prstGeom prst="rect">
              <a:avLst/>
            </a:prstGeom>
          </p:spPr>
        </p:pic>
      </p:grpSp>
      <p:sp>
        <p:nvSpPr>
          <p:cNvPr id="30" name="TextBox 29"/>
          <p:cNvSpPr txBox="1"/>
          <p:nvPr/>
        </p:nvSpPr>
        <p:spPr>
          <a:xfrm>
            <a:off x="10345246" y="4296546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b="1" dirty="0" smtClean="0"/>
              <a:t>4.500</a:t>
            </a:r>
            <a:endParaRPr lang="en-PH" sz="20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1100195" y="4304023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b="1" dirty="0" smtClean="0"/>
              <a:t>0.337</a:t>
            </a:r>
            <a:endParaRPr lang="en-PH" sz="2000" b="1" dirty="0"/>
          </a:p>
        </p:txBody>
      </p:sp>
      <p:sp>
        <p:nvSpPr>
          <p:cNvPr id="35" name="Rectangle 34"/>
          <p:cNvSpPr/>
          <p:nvPr/>
        </p:nvSpPr>
        <p:spPr>
          <a:xfrm>
            <a:off x="7894878" y="1606246"/>
            <a:ext cx="820033" cy="248346"/>
          </a:xfrm>
          <a:prstGeom prst="rect">
            <a:avLst/>
          </a:prstGeom>
          <a:solidFill>
            <a:srgbClr val="C7D9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34" name="TextBox 33"/>
          <p:cNvSpPr txBox="1"/>
          <p:nvPr/>
        </p:nvSpPr>
        <p:spPr>
          <a:xfrm>
            <a:off x="7666278" y="1545753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</a:t>
            </a:r>
            <a:endParaRPr lang="en-PH" sz="17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691740" y="4232836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7.5%</a:t>
            </a:r>
            <a:endParaRPr lang="en-PH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013017" y="4252023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PH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479109" y="4232836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27012" y="838200"/>
            <a:ext cx="312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3200" b="1" dirty="0" smtClean="0">
                <a:solidFill>
                  <a:srgbClr val="0000FF"/>
                </a:solidFill>
              </a:rPr>
              <a:t>Computation:</a:t>
            </a:r>
            <a:endParaRPr lang="en-PH" sz="3200" b="1" dirty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853552" y="2222529"/>
                <a:ext cx="141224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PH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 =9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552" y="2222529"/>
                <a:ext cx="1412246" cy="369332"/>
              </a:xfrm>
              <a:prstGeom prst="rect">
                <a:avLst/>
              </a:prstGeom>
              <a:blipFill rotWithShape="0">
                <a:blip r:embed="rId6"/>
                <a:stretch>
                  <a:fillRect l="-4310" r="-4741" b="-8333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TextBox 44"/>
          <p:cNvSpPr txBox="1"/>
          <p:nvPr/>
        </p:nvSpPr>
        <p:spPr>
          <a:xfrm>
            <a:off x="265112" y="1653475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1</a:t>
            </a:r>
            <a:endParaRPr lang="en-PH" sz="28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760412" y="24954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(Q)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56446" y="24954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(E)</a:t>
            </a:r>
            <a:endParaRPr lang="en-PH" sz="20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858486" y="3624797"/>
                <a:ext cx="1984518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9</m:t>
                      </m:r>
                      <m:r>
                        <a:rPr lang="en-PH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 =4.500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486" y="3624797"/>
                <a:ext cx="1984518" cy="369332"/>
              </a:xfrm>
              <a:prstGeom prst="rect">
                <a:avLst/>
              </a:prstGeom>
              <a:blipFill rotWithShape="0">
                <a:blip r:embed="rId7"/>
                <a:stretch>
                  <a:fillRect l="-3385" r="-3692" b="-8333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TextBox 50"/>
          <p:cNvSpPr txBox="1"/>
          <p:nvPr/>
        </p:nvSpPr>
        <p:spPr>
          <a:xfrm>
            <a:off x="270046" y="3055743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2</a:t>
            </a:r>
            <a:endParaRPr lang="en-PH" sz="28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1791769" y="3886200"/>
            <a:ext cx="1614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dirty="0" smtClean="0">
                <a:solidFill>
                  <a:srgbClr val="FF0000"/>
                </a:solidFill>
              </a:rPr>
              <a:t>(Average)</a:t>
            </a:r>
            <a:endParaRPr lang="en-PH" sz="20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430474" y="4842399"/>
                <a:ext cx="305372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</a:rPr>
                        <m:t>.500</m:t>
                      </m:r>
                      <m:r>
                        <a:rPr lang="en-PH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7.5% =0.337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474" y="4842399"/>
                <a:ext cx="3053721" cy="369332"/>
              </a:xfrm>
              <a:prstGeom prst="rect">
                <a:avLst/>
              </a:prstGeom>
              <a:blipFill rotWithShape="0">
                <a:blip r:embed="rId8"/>
                <a:stretch>
                  <a:fillRect l="-1996" r="-1996" b="-13115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TextBox 54"/>
          <p:cNvSpPr txBox="1"/>
          <p:nvPr/>
        </p:nvSpPr>
        <p:spPr>
          <a:xfrm>
            <a:off x="269800" y="4273345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3</a:t>
            </a:r>
            <a:endParaRPr lang="en-PH" sz="28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251500" y="5181600"/>
            <a:ext cx="1194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(Average)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345878" y="5173984"/>
            <a:ext cx="1243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(Weight)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59" name="Frame 58"/>
          <p:cNvSpPr/>
          <p:nvPr/>
        </p:nvSpPr>
        <p:spPr>
          <a:xfrm>
            <a:off x="2633004" y="4796565"/>
            <a:ext cx="870608" cy="537435"/>
          </a:xfrm>
          <a:prstGeom prst="frame">
            <a:avLst>
              <a:gd name="adj1" fmla="val 451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60" name="Frame 59"/>
          <p:cNvSpPr/>
          <p:nvPr/>
        </p:nvSpPr>
        <p:spPr>
          <a:xfrm>
            <a:off x="11129171" y="4263947"/>
            <a:ext cx="870608" cy="537435"/>
          </a:xfrm>
          <a:prstGeom prst="frame">
            <a:avLst>
              <a:gd name="adj1" fmla="val 451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61" name="Title 1"/>
          <p:cNvSpPr txBox="1">
            <a:spLocks/>
          </p:cNvSpPr>
          <p:nvPr/>
        </p:nvSpPr>
        <p:spPr>
          <a:xfrm>
            <a:off x="-189231" y="76200"/>
            <a:ext cx="9941243" cy="61104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rgbClr val="0000FF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en-PH" sz="3600" dirty="0" smtClean="0">
                <a:solidFill>
                  <a:schemeClr val="bg1"/>
                </a:solidFill>
              </a:rPr>
              <a:t>Teacher Mary’s Rating in KRA 1, Objective 2</a:t>
            </a:r>
            <a:endParaRPr lang="en-PH" sz="3600" dirty="0">
              <a:solidFill>
                <a:schemeClr val="bg1"/>
              </a:solidFill>
            </a:endParaRPr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729" y="2047754"/>
            <a:ext cx="2132549" cy="1838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184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"/>
                            </p:stCondLst>
                            <p:childTnLst>
                              <p:par>
                                <p:cTn id="5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44" grpId="0"/>
      <p:bldP spid="45" grpId="0"/>
      <p:bldP spid="47" grpId="0"/>
      <p:bldP spid="48" grpId="0"/>
      <p:bldP spid="50" grpId="0"/>
      <p:bldP spid="51" grpId="0"/>
      <p:bldP spid="52" grpId="0"/>
      <p:bldP spid="54" grpId="0"/>
      <p:bldP spid="55" grpId="0"/>
      <p:bldP spid="56" grpId="0"/>
      <p:bldP spid="57" grpId="0"/>
      <p:bldP spid="59" grpId="0" animBg="1"/>
      <p:bldP spid="6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8012" y="2590800"/>
            <a:ext cx="10969943" cy="611045"/>
          </a:xfrm>
        </p:spPr>
        <p:txBody>
          <a:bodyPr/>
          <a:lstStyle/>
          <a:p>
            <a:r>
              <a:rPr lang="en-PH" dirty="0"/>
              <a:t>Sample School Scenario for </a:t>
            </a:r>
            <a:r>
              <a:rPr lang="en-PH" b="1" dirty="0"/>
              <a:t>Teacher </a:t>
            </a:r>
            <a:r>
              <a:rPr lang="en-PH" b="1" dirty="0" smtClean="0"/>
              <a:t>I</a:t>
            </a:r>
            <a:br>
              <a:rPr lang="en-PH" b="1" dirty="0" smtClean="0"/>
            </a:br>
            <a:r>
              <a:rPr lang="en-PH" b="1" dirty="0"/>
              <a:t/>
            </a:r>
            <a:br>
              <a:rPr lang="en-PH" b="1" dirty="0"/>
            </a:br>
            <a:r>
              <a:rPr lang="en-PH" b="1" dirty="0" smtClean="0"/>
              <a:t>KRA 3</a:t>
            </a:r>
            <a:br>
              <a:rPr lang="en-PH" b="1" dirty="0" smtClean="0"/>
            </a:br>
            <a:r>
              <a:rPr lang="en-PH" b="1" dirty="0" smtClean="0"/>
              <a:t>Objective 8</a:t>
            </a:r>
            <a:endParaRPr lang="en-PH" b="1" dirty="0"/>
          </a:p>
        </p:txBody>
      </p:sp>
    </p:spTree>
    <p:extLst>
      <p:ext uri="{BB962C8B-B14F-4D97-AF65-F5344CB8AC3E}">
        <p14:creationId xmlns:p14="http://schemas.microsoft.com/office/powerpoint/2010/main" val="406899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0812" y="76200"/>
            <a:ext cx="10969943" cy="611045"/>
          </a:xfrm>
        </p:spPr>
        <p:txBody>
          <a:bodyPr/>
          <a:lstStyle/>
          <a:p>
            <a:pPr algn="l"/>
            <a:r>
              <a:rPr lang="en-PH" b="1" dirty="0">
                <a:solidFill>
                  <a:schemeClr val="bg1"/>
                </a:solidFill>
              </a:rPr>
              <a:t>Teacher </a:t>
            </a:r>
            <a:r>
              <a:rPr lang="en-PH" b="1" dirty="0" smtClean="0">
                <a:solidFill>
                  <a:schemeClr val="bg1"/>
                </a:solidFill>
              </a:rPr>
              <a:t>I</a:t>
            </a:r>
            <a:endParaRPr lang="en-PH" b="1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79412" y="990600"/>
            <a:ext cx="10591800" cy="4343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PH" sz="3000" dirty="0"/>
              <a:t>Teacher </a:t>
            </a:r>
            <a:r>
              <a:rPr lang="en-PH" sz="3000" dirty="0" smtClean="0"/>
              <a:t>Mary </a:t>
            </a:r>
            <a:r>
              <a:rPr lang="en-PH" sz="3000" dirty="0"/>
              <a:t>submitted the following </a:t>
            </a:r>
            <a:r>
              <a:rPr lang="en-PH" sz="3000" dirty="0">
                <a:solidFill>
                  <a:srgbClr val="3333CC"/>
                </a:solidFill>
              </a:rPr>
              <a:t>MOV for Objective 8, KRA 3</a:t>
            </a:r>
            <a:r>
              <a:rPr lang="en-PH" sz="3000" dirty="0"/>
              <a:t>:</a:t>
            </a:r>
          </a:p>
          <a:p>
            <a:pPr marL="0" indent="0">
              <a:buNone/>
            </a:pPr>
            <a:endParaRPr lang="en-PH" sz="3000" dirty="0"/>
          </a:p>
          <a:p>
            <a:pPr>
              <a:buFont typeface="Wingdings" panose="05000000000000000000" pitchFamily="2" charset="2"/>
              <a:buChar char="q"/>
            </a:pPr>
            <a:r>
              <a:rPr lang="en-PH" sz="3000" dirty="0"/>
              <a:t>1 Personal notes on </a:t>
            </a:r>
            <a:r>
              <a:rPr lang="en-PH" sz="3000" dirty="0" smtClean="0"/>
              <a:t>LAC/FGD session </a:t>
            </a:r>
            <a:r>
              <a:rPr lang="en-PH" sz="3000" dirty="0"/>
              <a:t>with proof of attendance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PH" sz="3000" dirty="0"/>
              <a:t> 2 Minutes </a:t>
            </a:r>
            <a:r>
              <a:rPr lang="en-PH" sz="3000" dirty="0" smtClean="0"/>
              <a:t>of LAC/FGD sessions on </a:t>
            </a:r>
            <a:r>
              <a:rPr lang="en-PH" sz="3000" dirty="0"/>
              <a:t>use of teacher and learner feedback to enrich teaching practice with proof of attendance</a:t>
            </a:r>
          </a:p>
          <a:p>
            <a:pPr>
              <a:buFont typeface="Wingdings" panose="05000000000000000000" pitchFamily="2" charset="2"/>
              <a:buChar char="q"/>
            </a:pPr>
            <a:endParaRPr lang="en-PH" sz="3000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366581" y="2743200"/>
            <a:ext cx="11277600" cy="3505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PH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12" y="2438400"/>
            <a:ext cx="457200" cy="457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12" y="3429000"/>
            <a:ext cx="457200" cy="4572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932612" y="104323"/>
            <a:ext cx="3124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Appendices</a:t>
            </a:r>
          </a:p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p. 153</a:t>
            </a:r>
          </a:p>
        </p:txBody>
      </p:sp>
    </p:spTree>
    <p:extLst>
      <p:ext uri="{BB962C8B-B14F-4D97-AF65-F5344CB8AC3E}">
        <p14:creationId xmlns:p14="http://schemas.microsoft.com/office/powerpoint/2010/main" val="301838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5612" y="76200"/>
            <a:ext cx="10969943" cy="611045"/>
          </a:xfrm>
        </p:spPr>
        <p:txBody>
          <a:bodyPr/>
          <a:lstStyle/>
          <a:p>
            <a:pPr algn="l"/>
            <a:r>
              <a:rPr lang="en-PH" b="1" dirty="0">
                <a:solidFill>
                  <a:schemeClr val="bg1"/>
                </a:solidFill>
              </a:rPr>
              <a:t>For </a:t>
            </a:r>
            <a:r>
              <a:rPr lang="en-PH" b="1" dirty="0" smtClean="0">
                <a:solidFill>
                  <a:schemeClr val="bg1"/>
                </a:solidFill>
              </a:rPr>
              <a:t>Quality and Efficiency,</a:t>
            </a:r>
            <a:endParaRPr lang="en-PH" b="1" dirty="0">
              <a:solidFill>
                <a:schemeClr val="bg1"/>
              </a:solidFill>
            </a:endParaRPr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05"/>
          <a:stretch/>
        </p:blipFill>
        <p:spPr>
          <a:xfrm>
            <a:off x="150812" y="1038435"/>
            <a:ext cx="11885612" cy="5819565"/>
          </a:xfrm>
          <a:prstGeom prst="rect">
            <a:avLst/>
          </a:prstGeom>
        </p:spPr>
      </p:pic>
      <p:sp>
        <p:nvSpPr>
          <p:cNvPr id="16" name="Frame 15"/>
          <p:cNvSpPr/>
          <p:nvPr/>
        </p:nvSpPr>
        <p:spPr>
          <a:xfrm>
            <a:off x="6856412" y="1295400"/>
            <a:ext cx="1447800" cy="3581400"/>
          </a:xfrm>
          <a:prstGeom prst="frame">
            <a:avLst>
              <a:gd name="adj1" fmla="val 282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5" name="Frame 4"/>
          <p:cNvSpPr/>
          <p:nvPr/>
        </p:nvSpPr>
        <p:spPr>
          <a:xfrm>
            <a:off x="6856412" y="4876800"/>
            <a:ext cx="1447800" cy="1981200"/>
          </a:xfrm>
          <a:prstGeom prst="frame">
            <a:avLst>
              <a:gd name="adj1" fmla="val 282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08812" y="115669"/>
            <a:ext cx="3124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Appendices</a:t>
            </a:r>
          </a:p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p. 153</a:t>
            </a:r>
          </a:p>
        </p:txBody>
      </p:sp>
    </p:spTree>
    <p:extLst>
      <p:ext uri="{BB962C8B-B14F-4D97-AF65-F5344CB8AC3E}">
        <p14:creationId xmlns:p14="http://schemas.microsoft.com/office/powerpoint/2010/main" val="200204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989155"/>
            <a:ext cx="10969943" cy="611045"/>
          </a:xfrm>
        </p:spPr>
        <p:txBody>
          <a:bodyPr/>
          <a:lstStyle/>
          <a:p>
            <a:r>
              <a:rPr lang="en-PH" dirty="0">
                <a:solidFill>
                  <a:schemeClr val="tx1"/>
                </a:solidFill>
              </a:rPr>
              <a:t>Teacher </a:t>
            </a:r>
            <a:r>
              <a:rPr lang="en-PH" dirty="0" smtClean="0">
                <a:solidFill>
                  <a:schemeClr val="tx1"/>
                </a:solidFill>
              </a:rPr>
              <a:t>Mary’s </a:t>
            </a:r>
            <a:r>
              <a:rPr lang="en-PH" dirty="0">
                <a:solidFill>
                  <a:schemeClr val="tx1"/>
                </a:solidFill>
              </a:rPr>
              <a:t>Rating in </a:t>
            </a:r>
            <a:r>
              <a:rPr lang="en-PH" dirty="0"/>
              <a:t>KRA 3, Objective 8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609600" y="2076450"/>
          <a:ext cx="10969626" cy="2571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48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848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QET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Rating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Quality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4</a:t>
                      </a:r>
                      <a:r>
                        <a:rPr lang="en-PH" sz="3600" baseline="0" dirty="0"/>
                        <a:t> </a:t>
                      </a:r>
                      <a:r>
                        <a:rPr lang="en-PH" sz="3600" dirty="0"/>
                        <a:t>(Very Satisfactory)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Efficiency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4</a:t>
                      </a:r>
                      <a:r>
                        <a:rPr lang="en-PH" sz="3600" baseline="0" dirty="0"/>
                        <a:t> </a:t>
                      </a:r>
                      <a:r>
                        <a:rPr lang="en-PH" sz="3600" dirty="0"/>
                        <a:t>(Very Satisfactory)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780212" y="4840069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dirty="0"/>
              <a:t>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7586344" y="4840068"/>
                <a:ext cx="102266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36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en-US" sz="3600" b="0" i="1" dirty="0" smtClean="0"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PH" sz="36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6344" y="4840068"/>
                <a:ext cx="1022668" cy="646331"/>
              </a:xfrm>
              <a:prstGeom prst="rect">
                <a:avLst/>
              </a:prstGeom>
              <a:blipFill rotWithShape="1">
                <a:blip r:embed="rId3"/>
                <a:stretch>
                  <a:fillRect t="-14151" r="-16667" b="-349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8532812" y="4840069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b="1" dirty="0"/>
              <a:t>= </a:t>
            </a:r>
            <a:r>
              <a:rPr lang="en-PH" sz="3600" b="1" dirty="0" smtClean="0"/>
              <a:t>  4.000</a:t>
            </a:r>
            <a:endParaRPr lang="en-PH" sz="3600" b="1" dirty="0"/>
          </a:p>
        </p:txBody>
      </p:sp>
    </p:spTree>
    <p:extLst>
      <p:ext uri="{BB962C8B-B14F-4D97-AF65-F5344CB8AC3E}">
        <p14:creationId xmlns:p14="http://schemas.microsoft.com/office/powerpoint/2010/main" val="301251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3579812" y="841223"/>
            <a:ext cx="8429866" cy="58643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28" name="TextBox 27"/>
          <p:cNvSpPr txBox="1"/>
          <p:nvPr/>
        </p:nvSpPr>
        <p:spPr>
          <a:xfrm>
            <a:off x="10545780" y="4273246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/>
              <a:t>5</a:t>
            </a:r>
            <a:endParaRPr lang="en-PH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1002980" y="4273246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/>
              <a:t>5</a:t>
            </a:r>
            <a:endParaRPr lang="en-PH" sz="2400" b="1" dirty="0"/>
          </a:p>
        </p:txBody>
      </p:sp>
      <p:grpSp>
        <p:nvGrpSpPr>
          <p:cNvPr id="33" name="Group 32"/>
          <p:cNvGrpSpPr/>
          <p:nvPr/>
        </p:nvGrpSpPr>
        <p:grpSpPr>
          <a:xfrm>
            <a:off x="3579812" y="838200"/>
            <a:ext cx="8429866" cy="5867400"/>
            <a:chOff x="2030682" y="829132"/>
            <a:chExt cx="8429866" cy="5867400"/>
          </a:xfrm>
        </p:grpSpPr>
        <p:grpSp>
          <p:nvGrpSpPr>
            <p:cNvPr id="25" name="Group 24"/>
            <p:cNvGrpSpPr/>
            <p:nvPr/>
          </p:nvGrpSpPr>
          <p:grpSpPr>
            <a:xfrm>
              <a:off x="2030682" y="829132"/>
              <a:ext cx="8429866" cy="5867400"/>
              <a:chOff x="1190855" y="829721"/>
              <a:chExt cx="7924671" cy="5486400"/>
            </a:xfrm>
          </p:grpSpPr>
          <p:pic>
            <p:nvPicPr>
              <p:cNvPr id="23" name="Picture 22" descr="Screen Clipping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091"/>
              <a:stretch/>
            </p:blipFill>
            <p:spPr>
              <a:xfrm>
                <a:off x="6197985" y="835374"/>
                <a:ext cx="2917541" cy="5480747"/>
              </a:xfrm>
              <a:prstGeom prst="rect">
                <a:avLst/>
              </a:prstGeom>
            </p:spPr>
          </p:pic>
          <p:pic>
            <p:nvPicPr>
              <p:cNvPr id="24" name="Picture 23" descr="Screen Clippi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90855" y="829721"/>
                <a:ext cx="3931599" cy="5486400"/>
              </a:xfrm>
              <a:prstGeom prst="rect">
                <a:avLst/>
              </a:prstGeom>
            </p:spPr>
          </p:pic>
        </p:grpSp>
        <p:pic>
          <p:nvPicPr>
            <p:cNvPr id="32" name="Picture 31" descr="Screen Clippi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0612" y="832155"/>
              <a:ext cx="1241936" cy="1196523"/>
            </a:xfrm>
            <a:prstGeom prst="rect">
              <a:avLst/>
            </a:prstGeom>
          </p:spPr>
        </p:pic>
      </p:grpSp>
      <p:sp>
        <p:nvSpPr>
          <p:cNvPr id="30" name="TextBox 29"/>
          <p:cNvSpPr txBox="1"/>
          <p:nvPr/>
        </p:nvSpPr>
        <p:spPr>
          <a:xfrm>
            <a:off x="10345246" y="4296546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b="1" dirty="0" smtClean="0"/>
              <a:t>4.000</a:t>
            </a:r>
            <a:endParaRPr lang="en-PH" sz="20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1100195" y="4304023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b="1" dirty="0" smtClean="0"/>
              <a:t>0.300</a:t>
            </a:r>
            <a:endParaRPr lang="en-PH" sz="2000" b="1" dirty="0"/>
          </a:p>
        </p:txBody>
      </p:sp>
      <p:sp>
        <p:nvSpPr>
          <p:cNvPr id="35" name="Rectangle 34"/>
          <p:cNvSpPr/>
          <p:nvPr/>
        </p:nvSpPr>
        <p:spPr>
          <a:xfrm>
            <a:off x="7894878" y="1606246"/>
            <a:ext cx="820033" cy="248346"/>
          </a:xfrm>
          <a:prstGeom prst="rect">
            <a:avLst/>
          </a:prstGeom>
          <a:solidFill>
            <a:srgbClr val="C7D9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34" name="TextBox 33"/>
          <p:cNvSpPr txBox="1"/>
          <p:nvPr/>
        </p:nvSpPr>
        <p:spPr>
          <a:xfrm>
            <a:off x="7666278" y="1545753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</a:t>
            </a:r>
            <a:endParaRPr lang="en-PH" sz="17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691740" y="4232836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7.5%</a:t>
            </a:r>
            <a:endParaRPr lang="en-PH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013017" y="4252023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842175" y="4232836"/>
            <a:ext cx="75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27012" y="838200"/>
            <a:ext cx="312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3200" b="1" dirty="0" smtClean="0">
                <a:solidFill>
                  <a:srgbClr val="0000FF"/>
                </a:solidFill>
              </a:rPr>
              <a:t>Computation:</a:t>
            </a:r>
            <a:endParaRPr lang="en-PH" sz="3200" b="1" dirty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853552" y="2222529"/>
                <a:ext cx="141224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PH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 =8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552" y="2222529"/>
                <a:ext cx="1412246" cy="369332"/>
              </a:xfrm>
              <a:prstGeom prst="rect">
                <a:avLst/>
              </a:prstGeom>
              <a:blipFill rotWithShape="0">
                <a:blip r:embed="rId6"/>
                <a:stretch>
                  <a:fillRect l="-4310" r="-4741" b="-6667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TextBox 44"/>
          <p:cNvSpPr txBox="1"/>
          <p:nvPr/>
        </p:nvSpPr>
        <p:spPr>
          <a:xfrm>
            <a:off x="265112" y="1653475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1</a:t>
            </a:r>
            <a:endParaRPr lang="en-PH" sz="28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760412" y="24954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(Q)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56446" y="24954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(E)</a:t>
            </a:r>
            <a:endParaRPr lang="en-PH" sz="20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858486" y="3624797"/>
                <a:ext cx="1984518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8</m:t>
                      </m:r>
                      <m:r>
                        <a:rPr lang="en-PH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 =4.000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486" y="3624797"/>
                <a:ext cx="1984518" cy="369332"/>
              </a:xfrm>
              <a:prstGeom prst="rect">
                <a:avLst/>
              </a:prstGeom>
              <a:blipFill rotWithShape="0">
                <a:blip r:embed="rId7"/>
                <a:stretch>
                  <a:fillRect l="-3385" r="-3385" b="-6667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TextBox 50"/>
          <p:cNvSpPr txBox="1"/>
          <p:nvPr/>
        </p:nvSpPr>
        <p:spPr>
          <a:xfrm>
            <a:off x="270046" y="3055743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2</a:t>
            </a:r>
            <a:endParaRPr lang="en-PH" sz="28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1791769" y="3886200"/>
            <a:ext cx="1614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dirty="0" smtClean="0">
                <a:solidFill>
                  <a:srgbClr val="FF0000"/>
                </a:solidFill>
              </a:rPr>
              <a:t>(Average)</a:t>
            </a:r>
            <a:endParaRPr lang="en-PH" sz="20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430474" y="4842399"/>
                <a:ext cx="305372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</a:rPr>
                        <m:t>.000</m:t>
                      </m:r>
                      <m:r>
                        <a:rPr lang="en-PH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7.5% =0.300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474" y="4842399"/>
                <a:ext cx="3053721" cy="369332"/>
              </a:xfrm>
              <a:prstGeom prst="rect">
                <a:avLst/>
              </a:prstGeom>
              <a:blipFill rotWithShape="0">
                <a:blip r:embed="rId8"/>
                <a:stretch>
                  <a:fillRect l="-1996" r="-1996" b="-13115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TextBox 54"/>
          <p:cNvSpPr txBox="1"/>
          <p:nvPr/>
        </p:nvSpPr>
        <p:spPr>
          <a:xfrm>
            <a:off x="269800" y="4273345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3</a:t>
            </a:r>
            <a:endParaRPr lang="en-PH" sz="28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251500" y="5181600"/>
            <a:ext cx="1194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(Average)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345878" y="5173984"/>
            <a:ext cx="1243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(Weight)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59" name="Frame 58"/>
          <p:cNvSpPr/>
          <p:nvPr/>
        </p:nvSpPr>
        <p:spPr>
          <a:xfrm>
            <a:off x="2633004" y="4796565"/>
            <a:ext cx="870608" cy="537435"/>
          </a:xfrm>
          <a:prstGeom prst="frame">
            <a:avLst>
              <a:gd name="adj1" fmla="val 451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60" name="Frame 59"/>
          <p:cNvSpPr/>
          <p:nvPr/>
        </p:nvSpPr>
        <p:spPr>
          <a:xfrm>
            <a:off x="11129171" y="4263947"/>
            <a:ext cx="870608" cy="537435"/>
          </a:xfrm>
          <a:prstGeom prst="frame">
            <a:avLst>
              <a:gd name="adj1" fmla="val 451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61" name="Title 1"/>
          <p:cNvSpPr txBox="1">
            <a:spLocks/>
          </p:cNvSpPr>
          <p:nvPr/>
        </p:nvSpPr>
        <p:spPr>
          <a:xfrm>
            <a:off x="-189231" y="76200"/>
            <a:ext cx="9941243" cy="61104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rgbClr val="0000FF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en-PH" sz="3600" dirty="0" smtClean="0">
                <a:solidFill>
                  <a:schemeClr val="bg1"/>
                </a:solidFill>
              </a:rPr>
              <a:t>Teacher Mary’s Rating in KRA 3, Objective 8</a:t>
            </a:r>
            <a:endParaRPr lang="en-PH" sz="3600" dirty="0">
              <a:solidFill>
                <a:schemeClr val="bg1"/>
              </a:solidFill>
            </a:endParaRP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859" y="2005726"/>
            <a:ext cx="2125753" cy="1880474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812" y="2019174"/>
            <a:ext cx="1784218" cy="79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30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"/>
                            </p:stCondLst>
                            <p:childTnLst>
                              <p:par>
                                <p:cTn id="5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44" grpId="0"/>
      <p:bldP spid="45" grpId="0"/>
      <p:bldP spid="47" grpId="0"/>
      <p:bldP spid="48" grpId="0"/>
      <p:bldP spid="50" grpId="0"/>
      <p:bldP spid="51" grpId="0"/>
      <p:bldP spid="52" grpId="0"/>
      <p:bldP spid="54" grpId="0"/>
      <p:bldP spid="55" grpId="0"/>
      <p:bldP spid="56" grpId="0"/>
      <p:bldP spid="57" grpId="0"/>
      <p:bldP spid="59" grpId="0" animBg="1"/>
      <p:bldP spid="6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8012" y="2590800"/>
            <a:ext cx="10969943" cy="611045"/>
          </a:xfrm>
        </p:spPr>
        <p:txBody>
          <a:bodyPr/>
          <a:lstStyle/>
          <a:p>
            <a:r>
              <a:rPr lang="en-PH" dirty="0"/>
              <a:t>Sample School Scenario for </a:t>
            </a:r>
            <a:r>
              <a:rPr lang="en-PH" b="1" dirty="0"/>
              <a:t>Teacher </a:t>
            </a:r>
            <a:r>
              <a:rPr lang="en-PH" b="1" dirty="0" smtClean="0"/>
              <a:t>I</a:t>
            </a:r>
            <a:br>
              <a:rPr lang="en-PH" b="1" dirty="0" smtClean="0"/>
            </a:br>
            <a:r>
              <a:rPr lang="en-PH" b="1" dirty="0"/>
              <a:t/>
            </a:r>
            <a:br>
              <a:rPr lang="en-PH" b="1" dirty="0"/>
            </a:br>
            <a:r>
              <a:rPr lang="en-PH" b="1" dirty="0" smtClean="0"/>
              <a:t>KRA 4</a:t>
            </a:r>
            <a:br>
              <a:rPr lang="en-PH" b="1" dirty="0" smtClean="0"/>
            </a:br>
            <a:r>
              <a:rPr lang="en-PH" b="1" dirty="0" smtClean="0"/>
              <a:t>Objective 11</a:t>
            </a:r>
            <a:endParaRPr lang="en-PH" b="1" dirty="0"/>
          </a:p>
        </p:txBody>
      </p:sp>
    </p:spTree>
    <p:extLst>
      <p:ext uri="{BB962C8B-B14F-4D97-AF65-F5344CB8AC3E}">
        <p14:creationId xmlns:p14="http://schemas.microsoft.com/office/powerpoint/2010/main" val="399178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0812" y="76200"/>
            <a:ext cx="10969943" cy="611045"/>
          </a:xfrm>
        </p:spPr>
        <p:txBody>
          <a:bodyPr/>
          <a:lstStyle/>
          <a:p>
            <a:pPr algn="l"/>
            <a:r>
              <a:rPr lang="en-PH" b="1" dirty="0">
                <a:solidFill>
                  <a:schemeClr val="bg1"/>
                </a:solidFill>
              </a:rPr>
              <a:t>Teacher </a:t>
            </a:r>
            <a:r>
              <a:rPr lang="en-PH" b="1" dirty="0" smtClean="0">
                <a:solidFill>
                  <a:schemeClr val="bg1"/>
                </a:solidFill>
              </a:rPr>
              <a:t>I</a:t>
            </a:r>
            <a:endParaRPr lang="en-PH" b="1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79411" y="990600"/>
            <a:ext cx="11582401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PH" sz="3000" dirty="0"/>
              <a:t>Teacher </a:t>
            </a:r>
            <a:r>
              <a:rPr lang="en-PH" sz="3000" dirty="0" smtClean="0"/>
              <a:t>Mary </a:t>
            </a:r>
            <a:r>
              <a:rPr lang="en-PH" sz="3000" dirty="0"/>
              <a:t>submitted the following </a:t>
            </a:r>
            <a:r>
              <a:rPr lang="en-PH" sz="3000" dirty="0">
                <a:solidFill>
                  <a:srgbClr val="3333CC"/>
                </a:solidFill>
              </a:rPr>
              <a:t>MOV for Objective </a:t>
            </a:r>
            <a:r>
              <a:rPr lang="en-PH" sz="3000" dirty="0" smtClean="0">
                <a:solidFill>
                  <a:srgbClr val="3333CC"/>
                </a:solidFill>
              </a:rPr>
              <a:t>11, </a:t>
            </a:r>
            <a:r>
              <a:rPr lang="en-PH" sz="3000" dirty="0">
                <a:solidFill>
                  <a:srgbClr val="3333CC"/>
                </a:solidFill>
              </a:rPr>
              <a:t>KRA </a:t>
            </a:r>
            <a:r>
              <a:rPr lang="en-PH" sz="3000" dirty="0" smtClean="0">
                <a:solidFill>
                  <a:srgbClr val="3333CC"/>
                </a:solidFill>
              </a:rPr>
              <a:t>4</a:t>
            </a:r>
            <a:r>
              <a:rPr lang="en-PH" sz="3000" dirty="0" smtClean="0"/>
              <a:t>:</a:t>
            </a:r>
            <a:endParaRPr lang="en-PH" sz="3000" dirty="0"/>
          </a:p>
          <a:p>
            <a:pPr marL="0" indent="0">
              <a:buNone/>
            </a:pPr>
            <a:endParaRPr lang="en-PH" sz="3000" dirty="0"/>
          </a:p>
          <a:p>
            <a:pPr>
              <a:buFont typeface="Wingdings" panose="05000000000000000000" pitchFamily="2" charset="2"/>
              <a:buChar char="q"/>
            </a:pPr>
            <a:r>
              <a:rPr lang="en-PH" sz="3000" dirty="0" smtClean="0"/>
              <a:t> </a:t>
            </a:r>
            <a:r>
              <a:rPr lang="en-PH" sz="3000" dirty="0"/>
              <a:t>C</a:t>
            </a:r>
            <a:r>
              <a:rPr lang="en-PH" sz="3000" dirty="0" smtClean="0"/>
              <a:t>ompilation of a learner’s written work with summary of results and with signature of parents from the First Quarter</a:t>
            </a:r>
            <a:endParaRPr lang="en-PH" sz="3000" dirty="0"/>
          </a:p>
          <a:p>
            <a:pPr>
              <a:buFont typeface="Wingdings" panose="05000000000000000000" pitchFamily="2" charset="2"/>
              <a:buChar char="q"/>
            </a:pPr>
            <a:r>
              <a:rPr lang="en-PH" sz="3000" dirty="0"/>
              <a:t> S</a:t>
            </a:r>
            <a:r>
              <a:rPr lang="en-PH" sz="3000" dirty="0" smtClean="0"/>
              <a:t>ummative assessment tool with TOS and frequency of errors with identified least mastered skills from Second Quarter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PH" sz="3000" dirty="0" smtClean="0"/>
              <a:t> Grading Sheet from Third Quarter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PH" sz="3000" dirty="0"/>
              <a:t> </a:t>
            </a:r>
            <a:r>
              <a:rPr lang="en-PH" sz="3000" dirty="0" smtClean="0"/>
              <a:t>1 Lesson plan showing index of mastery from Fourth Quarter</a:t>
            </a:r>
            <a:endParaRPr lang="en-PH" sz="3000" dirty="0"/>
          </a:p>
          <a:p>
            <a:pPr>
              <a:buFont typeface="Wingdings" panose="05000000000000000000" pitchFamily="2" charset="2"/>
              <a:buChar char="q"/>
            </a:pPr>
            <a:endParaRPr lang="en-PH" sz="3000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366581" y="2743200"/>
            <a:ext cx="11277600" cy="3505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PH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12" y="1981200"/>
            <a:ext cx="457200" cy="457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12" y="2971800"/>
            <a:ext cx="457200" cy="4572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932612" y="104323"/>
            <a:ext cx="3124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Appendices</a:t>
            </a:r>
          </a:p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p. </a:t>
            </a:r>
            <a:r>
              <a:rPr lang="en-PH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156</a:t>
            </a:r>
            <a:endParaRPr lang="en-PH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12" y="3962400"/>
            <a:ext cx="457200" cy="457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12" y="45720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46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74612" y="76200"/>
            <a:ext cx="10969943" cy="611045"/>
          </a:xfrm>
        </p:spPr>
        <p:txBody>
          <a:bodyPr/>
          <a:lstStyle/>
          <a:p>
            <a:pPr algn="l"/>
            <a:r>
              <a:rPr lang="en-PH" sz="3200" b="1" dirty="0">
                <a:solidFill>
                  <a:schemeClr val="bg1"/>
                </a:solidFill>
              </a:rPr>
              <a:t>For </a:t>
            </a:r>
            <a:r>
              <a:rPr lang="en-PH" sz="3200" b="1" dirty="0" smtClean="0">
                <a:solidFill>
                  <a:schemeClr val="bg1"/>
                </a:solidFill>
              </a:rPr>
              <a:t>Quality, Efficiency</a:t>
            </a:r>
            <a:r>
              <a:rPr lang="en-PH" sz="3200" b="1" dirty="0">
                <a:solidFill>
                  <a:schemeClr val="bg1"/>
                </a:solidFill>
              </a:rPr>
              <a:t> </a:t>
            </a:r>
            <a:r>
              <a:rPr lang="en-PH" sz="3200" b="1" dirty="0" smtClean="0">
                <a:solidFill>
                  <a:schemeClr val="bg1"/>
                </a:solidFill>
              </a:rPr>
              <a:t>and Timeliness</a:t>
            </a:r>
            <a:endParaRPr lang="en-PH" sz="3200" b="1" dirty="0">
              <a:solidFill>
                <a:schemeClr val="bg1"/>
              </a:solidFill>
            </a:endParaRP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5"/>
          <a:stretch/>
        </p:blipFill>
        <p:spPr>
          <a:xfrm>
            <a:off x="24880" y="914400"/>
            <a:ext cx="12163945" cy="5943600"/>
          </a:xfrm>
          <a:prstGeom prst="rect">
            <a:avLst/>
          </a:prstGeom>
        </p:spPr>
      </p:pic>
      <p:sp>
        <p:nvSpPr>
          <p:cNvPr id="16" name="Frame 15"/>
          <p:cNvSpPr/>
          <p:nvPr/>
        </p:nvSpPr>
        <p:spPr>
          <a:xfrm>
            <a:off x="5561012" y="1143000"/>
            <a:ext cx="1447800" cy="2667000"/>
          </a:xfrm>
          <a:prstGeom prst="frame">
            <a:avLst>
              <a:gd name="adj1" fmla="val 282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5" name="Frame 4"/>
          <p:cNvSpPr/>
          <p:nvPr/>
        </p:nvSpPr>
        <p:spPr>
          <a:xfrm>
            <a:off x="5561012" y="3810001"/>
            <a:ext cx="1447800" cy="1752599"/>
          </a:xfrm>
          <a:prstGeom prst="frame">
            <a:avLst>
              <a:gd name="adj1" fmla="val 282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18412" y="76200"/>
            <a:ext cx="3124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Appendices</a:t>
            </a:r>
          </a:p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p. </a:t>
            </a:r>
            <a:r>
              <a:rPr lang="en-PH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156</a:t>
            </a:r>
            <a:endParaRPr lang="en-PH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Frame 6"/>
          <p:cNvSpPr/>
          <p:nvPr/>
        </p:nvSpPr>
        <p:spPr>
          <a:xfrm>
            <a:off x="5561012" y="5562600"/>
            <a:ext cx="1447800" cy="1197864"/>
          </a:xfrm>
          <a:prstGeom prst="frame">
            <a:avLst>
              <a:gd name="adj1" fmla="val 282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80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989155"/>
            <a:ext cx="10969943" cy="611045"/>
          </a:xfrm>
        </p:spPr>
        <p:txBody>
          <a:bodyPr/>
          <a:lstStyle/>
          <a:p>
            <a:r>
              <a:rPr lang="en-PH" dirty="0">
                <a:solidFill>
                  <a:schemeClr val="tx1"/>
                </a:solidFill>
              </a:rPr>
              <a:t>Teacher </a:t>
            </a:r>
            <a:r>
              <a:rPr lang="en-PH" dirty="0" smtClean="0">
                <a:solidFill>
                  <a:schemeClr val="tx1"/>
                </a:solidFill>
              </a:rPr>
              <a:t>Mary’s </a:t>
            </a:r>
            <a:r>
              <a:rPr lang="en-PH" dirty="0">
                <a:solidFill>
                  <a:schemeClr val="tx1"/>
                </a:solidFill>
              </a:rPr>
              <a:t>Rating in </a:t>
            </a:r>
            <a:r>
              <a:rPr lang="en-PH" dirty="0"/>
              <a:t>KRA </a:t>
            </a:r>
            <a:r>
              <a:rPr lang="en-PH" dirty="0" smtClean="0"/>
              <a:t>4, </a:t>
            </a:r>
            <a:r>
              <a:rPr lang="en-PH" dirty="0"/>
              <a:t>Objective </a:t>
            </a:r>
            <a:r>
              <a:rPr lang="en-PH" dirty="0" smtClean="0"/>
              <a:t>11</a:t>
            </a:r>
            <a:endParaRPr lang="en-PH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1652768"/>
              </p:ext>
            </p:extLst>
          </p:nvPr>
        </p:nvGraphicFramePr>
        <p:xfrm>
          <a:off x="609600" y="2076450"/>
          <a:ext cx="10969626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48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848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QET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Rating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Quality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smtClean="0"/>
                        <a:t>5 (Outstanding)</a:t>
                      </a:r>
                      <a:endParaRPr lang="en-PH" sz="36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Efficiency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 smtClean="0"/>
                        <a:t>5 (Outstanding)</a:t>
                      </a:r>
                      <a:endParaRPr lang="en-PH" sz="36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 smtClean="0"/>
                        <a:t>Timeliness</a:t>
                      </a:r>
                      <a:endParaRPr lang="en-PH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 smtClean="0"/>
                        <a:t>5 (Outstanding)</a:t>
                      </a:r>
                      <a:endParaRPr lang="en-PH" sz="36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008812" y="5638800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dirty="0" smtClean="0"/>
              <a:t>15</a:t>
            </a:r>
            <a:endParaRPr lang="en-PH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7586344" y="5638799"/>
                <a:ext cx="102266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36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en-PH" sz="36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PH" sz="36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6344" y="5638799"/>
                <a:ext cx="1022668" cy="64633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8532812" y="56388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b="1" dirty="0"/>
              <a:t>= </a:t>
            </a:r>
            <a:r>
              <a:rPr lang="en-PH" sz="3600" b="1" dirty="0" smtClean="0"/>
              <a:t>  5.000</a:t>
            </a:r>
            <a:endParaRPr lang="en-PH" sz="3600" b="1" dirty="0"/>
          </a:p>
        </p:txBody>
      </p:sp>
    </p:spTree>
    <p:extLst>
      <p:ext uri="{BB962C8B-B14F-4D97-AF65-F5344CB8AC3E}">
        <p14:creationId xmlns:p14="http://schemas.microsoft.com/office/powerpoint/2010/main" val="282352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723" y="2149736"/>
            <a:ext cx="7256876" cy="4469016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126190" y="4086683"/>
            <a:ext cx="2967880" cy="224676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Helvetica" charset="0"/>
              </a:rPr>
              <a:t>General outputs or outcomes. In the context of the RPMS Tools, the KRAs capture the Domains of the Philippine Professional Standards for Teachers</a:t>
            </a:r>
            <a:endParaRPr lang="en-US" sz="2000" dirty="0">
              <a:effectLst/>
              <a:latin typeface="Helvetica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126190" y="3462214"/>
            <a:ext cx="2707216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2400" b="1" smtClean="0">
                <a:solidFill>
                  <a:schemeClr val="accent4"/>
                </a:solidFill>
                <a:latin typeface="Helvetica" charset="0"/>
              </a:rPr>
              <a:t>Key Result Areas</a:t>
            </a:r>
            <a:endParaRPr lang="en-US" sz="2400" b="1">
              <a:solidFill>
                <a:schemeClr val="accent4"/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34578" y="3743328"/>
            <a:ext cx="4658556" cy="532263"/>
            <a:chOff x="-832513" y="3743327"/>
            <a:chExt cx="4659769" cy="532263"/>
          </a:xfrm>
        </p:grpSpPr>
        <p:grpSp>
          <p:nvGrpSpPr>
            <p:cNvPr id="9" name="Group 8"/>
            <p:cNvGrpSpPr/>
            <p:nvPr/>
          </p:nvGrpSpPr>
          <p:grpSpPr>
            <a:xfrm>
              <a:off x="3294993" y="3743327"/>
              <a:ext cx="532263" cy="532263"/>
              <a:chOff x="4490114" y="955344"/>
              <a:chExt cx="532263" cy="532263"/>
            </a:xfrm>
            <a:solidFill>
              <a:schemeClr val="accent4"/>
            </a:solidFill>
          </p:grpSpPr>
          <p:sp>
            <p:nvSpPr>
              <p:cNvPr id="6" name="Oval 5"/>
              <p:cNvSpPr/>
              <p:nvPr/>
            </p:nvSpPr>
            <p:spPr>
              <a:xfrm>
                <a:off x="4490114" y="955344"/>
                <a:ext cx="532263" cy="53226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4599296" y="968993"/>
                <a:ext cx="2456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latin typeface="Helvetica" charset="0"/>
                    <a:ea typeface="Helvetica" charset="0"/>
                    <a:cs typeface="Helvetica" charset="0"/>
                  </a:rPr>
                  <a:t>1</a:t>
                </a:r>
                <a:endParaRPr lang="en-US" sz="2400" b="1" dirty="0">
                  <a:latin typeface="Helvetica" charset="0"/>
                  <a:ea typeface="Helvetica" charset="0"/>
                  <a:cs typeface="Helvetica" charset="0"/>
                </a:endParaRPr>
              </a:p>
            </p:txBody>
          </p:sp>
        </p:grpSp>
        <p:cxnSp>
          <p:nvCxnSpPr>
            <p:cNvPr id="20" name="Straight Connector 19"/>
            <p:cNvCxnSpPr/>
            <p:nvPr/>
          </p:nvCxnSpPr>
          <p:spPr>
            <a:xfrm flipH="1">
              <a:off x="-832513" y="3998473"/>
              <a:ext cx="4168525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ectangle 27"/>
          <p:cNvSpPr/>
          <p:nvPr/>
        </p:nvSpPr>
        <p:spPr>
          <a:xfrm>
            <a:off x="3499723" y="826297"/>
            <a:ext cx="316578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smtClean="0">
                <a:latin typeface="Helvetica" charset="0"/>
                <a:ea typeface="Helvetica" charset="0"/>
                <a:cs typeface="Helvetica" charset="0"/>
              </a:rPr>
              <a:t>In the RPMS Tools, teachers target thirteen (13) objectives to realize the five (5) KRAs. </a:t>
            </a:r>
            <a:endParaRPr lang="en-US" sz="2000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113686" y="1688071"/>
            <a:ext cx="1732255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accent6"/>
                </a:solidFill>
                <a:latin typeface="Helvetica" charset="0"/>
              </a:rPr>
              <a:t>Objectives</a:t>
            </a:r>
            <a:endParaRPr lang="en-US" sz="2400" b="1" dirty="0">
              <a:solidFill>
                <a:schemeClr val="accent6"/>
              </a:solidFill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6343169" y="-592326"/>
            <a:ext cx="532124" cy="2917692"/>
            <a:chOff x="5466309" y="-300251"/>
            <a:chExt cx="532263" cy="2917692"/>
          </a:xfrm>
        </p:grpSpPr>
        <p:grpSp>
          <p:nvGrpSpPr>
            <p:cNvPr id="10" name="Group 9"/>
            <p:cNvGrpSpPr/>
            <p:nvPr/>
          </p:nvGrpSpPr>
          <p:grpSpPr>
            <a:xfrm>
              <a:off x="5466309" y="2085178"/>
              <a:ext cx="532263" cy="532263"/>
              <a:chOff x="4490114" y="955344"/>
              <a:chExt cx="532263" cy="532263"/>
            </a:xfrm>
            <a:solidFill>
              <a:schemeClr val="accent6"/>
            </a:solidFill>
          </p:grpSpPr>
          <p:sp>
            <p:nvSpPr>
              <p:cNvPr id="11" name="Oval 10"/>
              <p:cNvSpPr/>
              <p:nvPr/>
            </p:nvSpPr>
            <p:spPr>
              <a:xfrm>
                <a:off x="4490114" y="955344"/>
                <a:ext cx="532263" cy="53226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599296" y="968993"/>
                <a:ext cx="245659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latin typeface="Helvetica" charset="0"/>
                    <a:ea typeface="Helvetica" charset="0"/>
                    <a:cs typeface="Helvetica" charset="0"/>
                  </a:rPr>
                  <a:t>2</a:t>
                </a:r>
                <a:endParaRPr lang="en-US" sz="2400" b="1" dirty="0">
                  <a:latin typeface="Helvetica" charset="0"/>
                  <a:ea typeface="Helvetica" charset="0"/>
                  <a:cs typeface="Helvetica" charset="0"/>
                </a:endParaRPr>
              </a:p>
            </p:txBody>
          </p:sp>
        </p:grpSp>
        <p:cxnSp>
          <p:nvCxnSpPr>
            <p:cNvPr id="33" name="Straight Connector 32"/>
            <p:cNvCxnSpPr/>
            <p:nvPr/>
          </p:nvCxnSpPr>
          <p:spPr>
            <a:xfrm flipV="1">
              <a:off x="5759586" y="-300251"/>
              <a:ext cx="0" cy="2385429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Rectangle 33"/>
          <p:cNvSpPr/>
          <p:nvPr/>
        </p:nvSpPr>
        <p:spPr>
          <a:xfrm>
            <a:off x="7113686" y="838200"/>
            <a:ext cx="27777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Helvetica" charset="0"/>
                <a:ea typeface="Helvetica" charset="0"/>
                <a:cs typeface="Helvetica" charset="0"/>
              </a:rPr>
              <a:t>These objectives are </a:t>
            </a:r>
            <a:r>
              <a:rPr lang="en-US" sz="2000" dirty="0" smtClean="0">
                <a:latin typeface="Helvetica" charset="0"/>
                <a:ea typeface="Helvetica" charset="0"/>
                <a:cs typeface="Helvetica" charset="0"/>
              </a:rPr>
              <a:t>the </a:t>
            </a:r>
            <a:r>
              <a:rPr lang="en-US" sz="2000" dirty="0">
                <a:latin typeface="Helvetica" charset="0"/>
                <a:ea typeface="Helvetica" charset="0"/>
                <a:cs typeface="Helvetica" charset="0"/>
              </a:rPr>
              <a:t>indicators of the </a:t>
            </a:r>
            <a:r>
              <a:rPr lang="en-US" sz="2000" dirty="0" smtClean="0">
                <a:latin typeface="Helvetica" charset="0"/>
                <a:ea typeface="Helvetica" charset="0"/>
                <a:cs typeface="Helvetica" charset="0"/>
              </a:rPr>
              <a:t>PPST.</a:t>
            </a:r>
            <a:endParaRPr lang="en-US" sz="2000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25" name="Title 3"/>
          <p:cNvSpPr txBox="1">
            <a:spLocks/>
          </p:cNvSpPr>
          <p:nvPr/>
        </p:nvSpPr>
        <p:spPr>
          <a:xfrm>
            <a:off x="379412" y="-136902"/>
            <a:ext cx="7252304" cy="1004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200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Parts of RPMS Tools</a:t>
            </a:r>
          </a:p>
        </p:txBody>
      </p:sp>
    </p:spTree>
    <p:extLst>
      <p:ext uri="{BB962C8B-B14F-4D97-AF65-F5344CB8AC3E}">
        <p14:creationId xmlns:p14="http://schemas.microsoft.com/office/powerpoint/2010/main" val="47307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8" grpId="0"/>
      <p:bldP spid="29" grpId="0" animBg="1"/>
      <p:bldP spid="3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3579812" y="841223"/>
            <a:ext cx="8429866" cy="58643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28" name="TextBox 27"/>
          <p:cNvSpPr txBox="1"/>
          <p:nvPr/>
        </p:nvSpPr>
        <p:spPr>
          <a:xfrm>
            <a:off x="10545780" y="4273246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/>
              <a:t>5</a:t>
            </a:r>
            <a:endParaRPr lang="en-PH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1002980" y="4273246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/>
              <a:t>5</a:t>
            </a:r>
            <a:endParaRPr lang="en-PH" sz="2400" b="1" dirty="0"/>
          </a:p>
        </p:txBody>
      </p:sp>
      <p:grpSp>
        <p:nvGrpSpPr>
          <p:cNvPr id="33" name="Group 32"/>
          <p:cNvGrpSpPr/>
          <p:nvPr/>
        </p:nvGrpSpPr>
        <p:grpSpPr>
          <a:xfrm>
            <a:off x="3579812" y="838200"/>
            <a:ext cx="8429866" cy="5867400"/>
            <a:chOff x="2030682" y="829132"/>
            <a:chExt cx="8429866" cy="5867400"/>
          </a:xfrm>
        </p:grpSpPr>
        <p:grpSp>
          <p:nvGrpSpPr>
            <p:cNvPr id="25" name="Group 24"/>
            <p:cNvGrpSpPr/>
            <p:nvPr/>
          </p:nvGrpSpPr>
          <p:grpSpPr>
            <a:xfrm>
              <a:off x="2030682" y="829132"/>
              <a:ext cx="8429866" cy="5867400"/>
              <a:chOff x="1190855" y="829721"/>
              <a:chExt cx="7924671" cy="5486400"/>
            </a:xfrm>
          </p:grpSpPr>
          <p:pic>
            <p:nvPicPr>
              <p:cNvPr id="23" name="Picture 22" descr="Screen Clipping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091"/>
              <a:stretch/>
            </p:blipFill>
            <p:spPr>
              <a:xfrm>
                <a:off x="6197985" y="835374"/>
                <a:ext cx="2917541" cy="5480747"/>
              </a:xfrm>
              <a:prstGeom prst="rect">
                <a:avLst/>
              </a:prstGeom>
            </p:spPr>
          </p:pic>
          <p:pic>
            <p:nvPicPr>
              <p:cNvPr id="24" name="Picture 23" descr="Screen Clippi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90855" y="829721"/>
                <a:ext cx="3931599" cy="5486400"/>
              </a:xfrm>
              <a:prstGeom prst="rect">
                <a:avLst/>
              </a:prstGeom>
            </p:spPr>
          </p:pic>
        </p:grpSp>
        <p:pic>
          <p:nvPicPr>
            <p:cNvPr id="32" name="Picture 31" descr="Screen Clippi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0612" y="832155"/>
              <a:ext cx="1241936" cy="1196523"/>
            </a:xfrm>
            <a:prstGeom prst="rect">
              <a:avLst/>
            </a:prstGeom>
          </p:spPr>
        </p:pic>
      </p:grpSp>
      <p:sp>
        <p:nvSpPr>
          <p:cNvPr id="35" name="Rectangle 34"/>
          <p:cNvSpPr/>
          <p:nvPr/>
        </p:nvSpPr>
        <p:spPr>
          <a:xfrm>
            <a:off x="7894878" y="1606246"/>
            <a:ext cx="820033" cy="248346"/>
          </a:xfrm>
          <a:prstGeom prst="rect">
            <a:avLst/>
          </a:prstGeom>
          <a:solidFill>
            <a:srgbClr val="C7D9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34" name="TextBox 33"/>
          <p:cNvSpPr txBox="1"/>
          <p:nvPr/>
        </p:nvSpPr>
        <p:spPr>
          <a:xfrm>
            <a:off x="7666278" y="1545753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</a:t>
            </a:r>
            <a:endParaRPr lang="en-PH" sz="17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691740" y="4232836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7.5%</a:t>
            </a:r>
            <a:endParaRPr lang="en-PH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27012" y="838200"/>
            <a:ext cx="312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3200" b="1" dirty="0" smtClean="0">
                <a:solidFill>
                  <a:srgbClr val="0000FF"/>
                </a:solidFill>
              </a:rPr>
              <a:t>Computation:</a:t>
            </a:r>
            <a:endParaRPr lang="en-PH" sz="3200" b="1" dirty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853552" y="2222529"/>
                <a:ext cx="211814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PH" sz="2400" b="0" i="0" smtClean="0">
                          <a:latin typeface="Cambria Math" panose="02040503050406030204" pitchFamily="18" charset="0"/>
                        </a:rPr>
                        <m:t>+5+5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=15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552" y="2222529"/>
                <a:ext cx="2118144" cy="369332"/>
              </a:xfrm>
              <a:prstGeom prst="rect">
                <a:avLst/>
              </a:prstGeom>
              <a:blipFill rotWithShape="0">
                <a:blip r:embed="rId11"/>
                <a:stretch>
                  <a:fillRect l="-3170" r="-3746" b="-8333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TextBox 44"/>
          <p:cNvSpPr txBox="1"/>
          <p:nvPr/>
        </p:nvSpPr>
        <p:spPr>
          <a:xfrm>
            <a:off x="265112" y="1653475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1</a:t>
            </a:r>
            <a:endParaRPr lang="en-PH" sz="28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760412" y="24954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(Q)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93812" y="24954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(E)</a:t>
            </a:r>
            <a:endParaRPr lang="en-PH" sz="20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858486" y="3624797"/>
                <a:ext cx="21544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PH" sz="2400" b="0" i="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PH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 =5.000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486" y="3624797"/>
                <a:ext cx="2154436" cy="369332"/>
              </a:xfrm>
              <a:prstGeom prst="rect">
                <a:avLst/>
              </a:prstGeom>
              <a:blipFill rotWithShape="0">
                <a:blip r:embed="rId16"/>
                <a:stretch>
                  <a:fillRect l="-3116" r="-3116" b="-8333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TextBox 50"/>
          <p:cNvSpPr txBox="1"/>
          <p:nvPr/>
        </p:nvSpPr>
        <p:spPr>
          <a:xfrm>
            <a:off x="270046" y="3055743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2</a:t>
            </a:r>
            <a:endParaRPr lang="en-PH" sz="28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1791769" y="3886200"/>
            <a:ext cx="1614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dirty="0" smtClean="0">
                <a:solidFill>
                  <a:srgbClr val="FF0000"/>
                </a:solidFill>
              </a:rPr>
              <a:t>(Average)</a:t>
            </a:r>
            <a:endParaRPr lang="en-PH" sz="20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430474" y="4842399"/>
                <a:ext cx="305372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</a:rPr>
                        <m:t>.000</m:t>
                      </m:r>
                      <m:r>
                        <a:rPr lang="en-PH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7.5% =0.375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474" y="4842399"/>
                <a:ext cx="3053721" cy="369332"/>
              </a:xfrm>
              <a:prstGeom prst="rect">
                <a:avLst/>
              </a:prstGeom>
              <a:blipFill rotWithShape="0">
                <a:blip r:embed="rId17"/>
                <a:stretch>
                  <a:fillRect l="-2196" r="-2196" b="-13115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TextBox 54"/>
          <p:cNvSpPr txBox="1"/>
          <p:nvPr/>
        </p:nvSpPr>
        <p:spPr>
          <a:xfrm>
            <a:off x="269800" y="4273345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3</a:t>
            </a:r>
            <a:endParaRPr lang="en-PH" sz="28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251500" y="5181600"/>
            <a:ext cx="1194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(Average)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345878" y="5173984"/>
            <a:ext cx="1243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(Weight)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59" name="Frame 58"/>
          <p:cNvSpPr/>
          <p:nvPr/>
        </p:nvSpPr>
        <p:spPr>
          <a:xfrm>
            <a:off x="2633004" y="4796565"/>
            <a:ext cx="870608" cy="537435"/>
          </a:xfrm>
          <a:prstGeom prst="frame">
            <a:avLst>
              <a:gd name="adj1" fmla="val 451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2733" y="1944739"/>
            <a:ext cx="3141873" cy="4822192"/>
          </a:xfrm>
          <a:prstGeom prst="rect">
            <a:avLst/>
          </a:prstGeom>
        </p:spPr>
      </p:pic>
      <p:sp>
        <p:nvSpPr>
          <p:cNvPr id="61" name="Title 1"/>
          <p:cNvSpPr txBox="1">
            <a:spLocks/>
          </p:cNvSpPr>
          <p:nvPr/>
        </p:nvSpPr>
        <p:spPr>
          <a:xfrm>
            <a:off x="-189231" y="76200"/>
            <a:ext cx="9941243" cy="61104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rgbClr val="0000FF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en-PH" sz="3600" dirty="0" smtClean="0">
                <a:solidFill>
                  <a:schemeClr val="bg1"/>
                </a:solidFill>
              </a:rPr>
              <a:t>Teacher Mary’s Rating in KRA 4, Objective 11</a:t>
            </a:r>
            <a:endParaRPr lang="en-PH" sz="3600" dirty="0">
              <a:solidFill>
                <a:schemeClr val="bg1"/>
              </a:solidFill>
            </a:endParaRP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812" y="2019174"/>
            <a:ext cx="1784218" cy="796525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334" y="2041623"/>
            <a:ext cx="2135212" cy="2199428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94"/>
          <a:stretch/>
        </p:blipFill>
        <p:spPr>
          <a:xfrm>
            <a:off x="3724454" y="2048641"/>
            <a:ext cx="1760358" cy="1945009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8765975" y="4154322"/>
            <a:ext cx="75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284013" y="4154322"/>
            <a:ext cx="75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798658" y="4154322"/>
            <a:ext cx="75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361612" y="419100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b="1" dirty="0"/>
              <a:t>5</a:t>
            </a:r>
            <a:r>
              <a:rPr lang="en-PH" sz="2000" b="1" dirty="0" smtClean="0"/>
              <a:t>.000</a:t>
            </a:r>
            <a:endParaRPr lang="en-PH" sz="20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1064926" y="4118628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b="1" dirty="0" smtClean="0"/>
              <a:t>0.375</a:t>
            </a:r>
            <a:endParaRPr lang="en-PH" sz="2000" b="1" dirty="0"/>
          </a:p>
        </p:txBody>
      </p:sp>
      <p:sp>
        <p:nvSpPr>
          <p:cNvPr id="60" name="Frame 59"/>
          <p:cNvSpPr/>
          <p:nvPr/>
        </p:nvSpPr>
        <p:spPr>
          <a:xfrm>
            <a:off x="11167404" y="4078552"/>
            <a:ext cx="739661" cy="537435"/>
          </a:xfrm>
          <a:prstGeom prst="frame">
            <a:avLst>
              <a:gd name="adj1" fmla="val 451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827212" y="24954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(T)</a:t>
            </a:r>
            <a:endParaRPr lang="en-PH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36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"/>
                            </p:stCondLst>
                            <p:childTnLst>
                              <p:par>
                                <p:cTn id="6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7" grpId="0"/>
      <p:bldP spid="48" grpId="0"/>
      <p:bldP spid="50" grpId="0"/>
      <p:bldP spid="51" grpId="0"/>
      <p:bldP spid="52" grpId="0"/>
      <p:bldP spid="54" grpId="0"/>
      <p:bldP spid="55" grpId="0"/>
      <p:bldP spid="56" grpId="0"/>
      <p:bldP spid="57" grpId="0"/>
      <p:bldP spid="59" grpId="0" animBg="1"/>
      <p:bldP spid="30" grpId="0"/>
      <p:bldP spid="31" grpId="0"/>
      <p:bldP spid="60" grpId="0" animBg="1"/>
      <p:bldP spid="4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8012" y="2590800"/>
            <a:ext cx="10969943" cy="611045"/>
          </a:xfrm>
        </p:spPr>
        <p:txBody>
          <a:bodyPr/>
          <a:lstStyle/>
          <a:p>
            <a:r>
              <a:rPr lang="en-PH" dirty="0"/>
              <a:t>Sample School Scenario for </a:t>
            </a:r>
            <a:r>
              <a:rPr lang="en-PH" b="1" dirty="0"/>
              <a:t>Teacher </a:t>
            </a:r>
            <a:r>
              <a:rPr lang="en-PH" b="1" dirty="0" smtClean="0"/>
              <a:t>I</a:t>
            </a:r>
            <a:br>
              <a:rPr lang="en-PH" b="1" dirty="0" smtClean="0"/>
            </a:br>
            <a:r>
              <a:rPr lang="en-PH" b="1" dirty="0"/>
              <a:t/>
            </a:r>
            <a:br>
              <a:rPr lang="en-PH" b="1" dirty="0"/>
            </a:br>
            <a:r>
              <a:rPr lang="en-PH" b="1" dirty="0" smtClean="0"/>
              <a:t>KRA 4</a:t>
            </a:r>
            <a:br>
              <a:rPr lang="en-PH" b="1" dirty="0" smtClean="0"/>
            </a:br>
            <a:r>
              <a:rPr lang="en-PH" b="1" dirty="0" smtClean="0"/>
              <a:t>Objective 12</a:t>
            </a:r>
            <a:endParaRPr lang="en-PH" b="1" dirty="0"/>
          </a:p>
        </p:txBody>
      </p:sp>
    </p:spTree>
    <p:extLst>
      <p:ext uri="{BB962C8B-B14F-4D97-AF65-F5344CB8AC3E}">
        <p14:creationId xmlns:p14="http://schemas.microsoft.com/office/powerpoint/2010/main" val="224147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0812" y="76200"/>
            <a:ext cx="10969943" cy="611045"/>
          </a:xfrm>
        </p:spPr>
        <p:txBody>
          <a:bodyPr/>
          <a:lstStyle/>
          <a:p>
            <a:pPr algn="l"/>
            <a:r>
              <a:rPr lang="en-PH" b="1" dirty="0">
                <a:solidFill>
                  <a:schemeClr val="bg1"/>
                </a:solidFill>
              </a:rPr>
              <a:t>Teacher </a:t>
            </a:r>
            <a:r>
              <a:rPr lang="en-PH" b="1" dirty="0" smtClean="0">
                <a:solidFill>
                  <a:schemeClr val="bg1"/>
                </a:solidFill>
              </a:rPr>
              <a:t>I</a:t>
            </a:r>
            <a:endParaRPr lang="en-PH" b="1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79412" y="990600"/>
            <a:ext cx="10591800" cy="5257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PH" sz="3000" dirty="0"/>
              <a:t>Teacher </a:t>
            </a:r>
            <a:r>
              <a:rPr lang="en-PH" sz="3000" dirty="0" smtClean="0"/>
              <a:t>Mary </a:t>
            </a:r>
            <a:r>
              <a:rPr lang="en-PH" sz="3000" dirty="0"/>
              <a:t>submitted the following </a:t>
            </a:r>
            <a:r>
              <a:rPr lang="en-PH" sz="3000" dirty="0">
                <a:solidFill>
                  <a:srgbClr val="3333CC"/>
                </a:solidFill>
              </a:rPr>
              <a:t>MOV for Objective </a:t>
            </a:r>
            <a:r>
              <a:rPr lang="en-PH" sz="3000" dirty="0" smtClean="0">
                <a:solidFill>
                  <a:srgbClr val="3333CC"/>
                </a:solidFill>
              </a:rPr>
              <a:t>12, </a:t>
            </a:r>
            <a:r>
              <a:rPr lang="en-PH" sz="3000" dirty="0">
                <a:solidFill>
                  <a:srgbClr val="3333CC"/>
                </a:solidFill>
              </a:rPr>
              <a:t>KRA </a:t>
            </a:r>
            <a:r>
              <a:rPr lang="en-PH" sz="3000" dirty="0" smtClean="0">
                <a:solidFill>
                  <a:srgbClr val="3333CC"/>
                </a:solidFill>
              </a:rPr>
              <a:t>4</a:t>
            </a:r>
            <a:r>
              <a:rPr lang="en-PH" sz="3000" dirty="0" smtClean="0"/>
              <a:t>:</a:t>
            </a:r>
            <a:endParaRPr lang="en-PH" sz="3000" dirty="0"/>
          </a:p>
          <a:p>
            <a:pPr marL="0" indent="0">
              <a:buNone/>
            </a:pPr>
            <a:endParaRPr lang="en-PH" sz="1600" dirty="0"/>
          </a:p>
          <a:p>
            <a:pPr>
              <a:buFont typeface="Wingdings" panose="05000000000000000000" pitchFamily="2" charset="2"/>
              <a:buChar char="q"/>
            </a:pPr>
            <a:r>
              <a:rPr lang="en-PH" sz="3000" dirty="0" smtClean="0"/>
              <a:t> 3 samples of corrected test papers of the same 3 learners in the same learning area with parent’s signature and date of receipt from the First Quarter</a:t>
            </a:r>
            <a:endParaRPr lang="en-PH" sz="3000" dirty="0"/>
          </a:p>
          <a:p>
            <a:pPr>
              <a:buFont typeface="Wingdings" panose="05000000000000000000" pitchFamily="2" charset="2"/>
              <a:buChar char="q"/>
            </a:pPr>
            <a:r>
              <a:rPr lang="en-PH" sz="3000" dirty="0"/>
              <a:t> </a:t>
            </a:r>
            <a:r>
              <a:rPr lang="en-PH" sz="3000" dirty="0" smtClean="0"/>
              <a:t>Minutes of PTA meetings from First to Fourth Quarter with proof of parents’/guardians’ attendance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PH" sz="3000" dirty="0" smtClean="0"/>
              <a:t> Report cards with parents’ or guardian’s signature from First to Fourth Quarter supported by minutes of meeting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PH" sz="3000" dirty="0"/>
              <a:t> </a:t>
            </a:r>
            <a:r>
              <a:rPr lang="en-PH" sz="3000" dirty="0" smtClean="0"/>
              <a:t>Anecdotal record showing entries per quarter</a:t>
            </a:r>
          </a:p>
          <a:p>
            <a:pPr>
              <a:buFont typeface="Wingdings" panose="05000000000000000000" pitchFamily="2" charset="2"/>
              <a:buChar char="q"/>
            </a:pPr>
            <a:endParaRPr lang="en-PH" sz="3000" dirty="0" smtClean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366581" y="2743200"/>
            <a:ext cx="11277600" cy="3505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PH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01" y="1981200"/>
            <a:ext cx="457200" cy="457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94" y="3407951"/>
            <a:ext cx="457200" cy="4572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932612" y="104323"/>
            <a:ext cx="3124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Appendices</a:t>
            </a:r>
          </a:p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p. </a:t>
            </a:r>
            <a:r>
              <a:rPr lang="en-PH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157</a:t>
            </a:r>
            <a:endParaRPr lang="en-PH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82" y="4267200"/>
            <a:ext cx="457200" cy="457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01" y="51816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13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812" y="817308"/>
            <a:ext cx="10058400" cy="5964492"/>
          </a:xfrm>
          <a:prstGeom prst="rect">
            <a:avLst/>
          </a:prstGeom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5612" y="76200"/>
            <a:ext cx="10969943" cy="611045"/>
          </a:xfrm>
        </p:spPr>
        <p:txBody>
          <a:bodyPr/>
          <a:lstStyle/>
          <a:p>
            <a:pPr algn="l"/>
            <a:r>
              <a:rPr lang="en-PH" b="1" dirty="0">
                <a:solidFill>
                  <a:schemeClr val="bg1"/>
                </a:solidFill>
              </a:rPr>
              <a:t>For </a:t>
            </a:r>
            <a:r>
              <a:rPr lang="en-PH" b="1" dirty="0" smtClean="0">
                <a:solidFill>
                  <a:schemeClr val="bg1"/>
                </a:solidFill>
              </a:rPr>
              <a:t>Quality, Efficiency</a:t>
            </a:r>
            <a:r>
              <a:rPr lang="en-PH" b="1" dirty="0">
                <a:solidFill>
                  <a:schemeClr val="bg1"/>
                </a:solidFill>
              </a:rPr>
              <a:t> </a:t>
            </a:r>
            <a:r>
              <a:rPr lang="en-PH" b="1" dirty="0" smtClean="0">
                <a:solidFill>
                  <a:schemeClr val="bg1"/>
                </a:solidFill>
              </a:rPr>
              <a:t>and Timeliness</a:t>
            </a:r>
            <a:endParaRPr lang="en-PH" b="1" dirty="0">
              <a:solidFill>
                <a:schemeClr val="bg1"/>
              </a:solidFill>
            </a:endParaRPr>
          </a:p>
        </p:txBody>
      </p:sp>
      <p:sp>
        <p:nvSpPr>
          <p:cNvPr id="16" name="Frame 15"/>
          <p:cNvSpPr/>
          <p:nvPr/>
        </p:nvSpPr>
        <p:spPr>
          <a:xfrm>
            <a:off x="5464174" y="1600202"/>
            <a:ext cx="1236662" cy="3047999"/>
          </a:xfrm>
          <a:prstGeom prst="frame">
            <a:avLst>
              <a:gd name="adj1" fmla="val 282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8" name="Frame 7"/>
          <p:cNvSpPr/>
          <p:nvPr/>
        </p:nvSpPr>
        <p:spPr>
          <a:xfrm>
            <a:off x="5464174" y="4648201"/>
            <a:ext cx="1236662" cy="1143000"/>
          </a:xfrm>
          <a:prstGeom prst="frame">
            <a:avLst>
              <a:gd name="adj1" fmla="val 282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9" name="Frame 8"/>
          <p:cNvSpPr/>
          <p:nvPr/>
        </p:nvSpPr>
        <p:spPr>
          <a:xfrm>
            <a:off x="5464174" y="5715000"/>
            <a:ext cx="1239838" cy="1066800"/>
          </a:xfrm>
          <a:prstGeom prst="frame">
            <a:avLst>
              <a:gd name="adj1" fmla="val 282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4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989155"/>
            <a:ext cx="10969943" cy="611045"/>
          </a:xfrm>
        </p:spPr>
        <p:txBody>
          <a:bodyPr/>
          <a:lstStyle/>
          <a:p>
            <a:r>
              <a:rPr lang="en-PH" dirty="0">
                <a:solidFill>
                  <a:schemeClr val="tx1"/>
                </a:solidFill>
              </a:rPr>
              <a:t>Teacher </a:t>
            </a:r>
            <a:r>
              <a:rPr lang="en-PH" dirty="0" smtClean="0">
                <a:solidFill>
                  <a:schemeClr val="tx1"/>
                </a:solidFill>
              </a:rPr>
              <a:t>Mary’s </a:t>
            </a:r>
            <a:r>
              <a:rPr lang="en-PH" dirty="0">
                <a:solidFill>
                  <a:schemeClr val="tx1"/>
                </a:solidFill>
              </a:rPr>
              <a:t>Rating in </a:t>
            </a:r>
            <a:r>
              <a:rPr lang="en-PH" dirty="0"/>
              <a:t>KRA </a:t>
            </a:r>
            <a:r>
              <a:rPr lang="en-PH" dirty="0" smtClean="0"/>
              <a:t>4, </a:t>
            </a:r>
            <a:r>
              <a:rPr lang="en-PH" dirty="0"/>
              <a:t>Objective </a:t>
            </a:r>
            <a:r>
              <a:rPr lang="en-PH" dirty="0" smtClean="0"/>
              <a:t>12</a:t>
            </a:r>
            <a:endParaRPr lang="en-PH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0187258"/>
              </p:ext>
            </p:extLst>
          </p:nvPr>
        </p:nvGraphicFramePr>
        <p:xfrm>
          <a:off x="609600" y="2076450"/>
          <a:ext cx="10969626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48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848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QET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Rating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Quality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 smtClean="0"/>
                        <a:t>5 (Outstanding)</a:t>
                      </a:r>
                      <a:endParaRPr lang="en-PH" sz="36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Efficiency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 smtClean="0"/>
                        <a:t>5 (Outstanding)</a:t>
                      </a:r>
                      <a:endParaRPr lang="en-PH" sz="36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 smtClean="0"/>
                        <a:t>Timeliness</a:t>
                      </a:r>
                      <a:endParaRPr lang="en-PH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 smtClean="0"/>
                        <a:t>5 (Outstanding)</a:t>
                      </a:r>
                      <a:endParaRPr lang="en-PH" sz="36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008812" y="5638800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dirty="0" smtClean="0"/>
              <a:t>15</a:t>
            </a:r>
            <a:endParaRPr lang="en-PH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7586344" y="5638799"/>
                <a:ext cx="102266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36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en-US" sz="3600" b="0" i="1" dirty="0" smtClean="0">
                          <a:latin typeface="Cambria Math"/>
                          <a:ea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PH" sz="36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6344" y="5638799"/>
                <a:ext cx="1022668" cy="646331"/>
              </a:xfrm>
              <a:prstGeom prst="rect">
                <a:avLst/>
              </a:prstGeom>
              <a:blipFill rotWithShape="1">
                <a:blip r:embed="rId3"/>
                <a:stretch>
                  <a:fillRect t="-14151" r="-16667" b="-349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8532812" y="56388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b="1" dirty="0"/>
              <a:t>= </a:t>
            </a:r>
            <a:r>
              <a:rPr lang="en-PH" sz="3600" b="1" dirty="0" smtClean="0"/>
              <a:t>  5.000</a:t>
            </a:r>
            <a:endParaRPr lang="en-PH" sz="3600" b="1" dirty="0"/>
          </a:p>
        </p:txBody>
      </p:sp>
    </p:spTree>
    <p:extLst>
      <p:ext uri="{BB962C8B-B14F-4D97-AF65-F5344CB8AC3E}">
        <p14:creationId xmlns:p14="http://schemas.microsoft.com/office/powerpoint/2010/main" val="36775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3579812" y="841223"/>
            <a:ext cx="8429866" cy="58643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28" name="TextBox 27"/>
          <p:cNvSpPr txBox="1"/>
          <p:nvPr/>
        </p:nvSpPr>
        <p:spPr>
          <a:xfrm>
            <a:off x="10545780" y="4273246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/>
              <a:t>5</a:t>
            </a:r>
            <a:endParaRPr lang="en-PH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1002980" y="4273246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/>
              <a:t>5</a:t>
            </a:r>
            <a:endParaRPr lang="en-PH" sz="2400" b="1" dirty="0"/>
          </a:p>
        </p:txBody>
      </p:sp>
      <p:grpSp>
        <p:nvGrpSpPr>
          <p:cNvPr id="33" name="Group 32"/>
          <p:cNvGrpSpPr/>
          <p:nvPr/>
        </p:nvGrpSpPr>
        <p:grpSpPr>
          <a:xfrm>
            <a:off x="3579812" y="838200"/>
            <a:ext cx="8429866" cy="5867400"/>
            <a:chOff x="2030682" y="829132"/>
            <a:chExt cx="8429866" cy="5867400"/>
          </a:xfrm>
        </p:grpSpPr>
        <p:grpSp>
          <p:nvGrpSpPr>
            <p:cNvPr id="25" name="Group 24"/>
            <p:cNvGrpSpPr/>
            <p:nvPr/>
          </p:nvGrpSpPr>
          <p:grpSpPr>
            <a:xfrm>
              <a:off x="2030682" y="829132"/>
              <a:ext cx="8429866" cy="5867400"/>
              <a:chOff x="1190855" y="829721"/>
              <a:chExt cx="7924671" cy="5486400"/>
            </a:xfrm>
          </p:grpSpPr>
          <p:pic>
            <p:nvPicPr>
              <p:cNvPr id="23" name="Picture 22" descr="Screen Clipping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091"/>
              <a:stretch/>
            </p:blipFill>
            <p:spPr>
              <a:xfrm>
                <a:off x="6197985" y="835374"/>
                <a:ext cx="2917541" cy="5480747"/>
              </a:xfrm>
              <a:prstGeom prst="rect">
                <a:avLst/>
              </a:prstGeom>
            </p:spPr>
          </p:pic>
          <p:pic>
            <p:nvPicPr>
              <p:cNvPr id="24" name="Picture 23" descr="Screen Clippi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90855" y="829721"/>
                <a:ext cx="3931599" cy="5486400"/>
              </a:xfrm>
              <a:prstGeom prst="rect">
                <a:avLst/>
              </a:prstGeom>
            </p:spPr>
          </p:pic>
        </p:grpSp>
        <p:pic>
          <p:nvPicPr>
            <p:cNvPr id="32" name="Picture 31" descr="Screen Clippi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0612" y="832155"/>
              <a:ext cx="1241936" cy="1196523"/>
            </a:xfrm>
            <a:prstGeom prst="rect">
              <a:avLst/>
            </a:prstGeom>
          </p:spPr>
        </p:pic>
      </p:grpSp>
      <p:sp>
        <p:nvSpPr>
          <p:cNvPr id="35" name="Rectangle 34"/>
          <p:cNvSpPr/>
          <p:nvPr/>
        </p:nvSpPr>
        <p:spPr>
          <a:xfrm>
            <a:off x="7894878" y="1606246"/>
            <a:ext cx="820033" cy="248346"/>
          </a:xfrm>
          <a:prstGeom prst="rect">
            <a:avLst/>
          </a:prstGeom>
          <a:solidFill>
            <a:srgbClr val="C7D9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34" name="TextBox 33"/>
          <p:cNvSpPr txBox="1"/>
          <p:nvPr/>
        </p:nvSpPr>
        <p:spPr>
          <a:xfrm>
            <a:off x="7666278" y="1545753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</a:t>
            </a:r>
            <a:endParaRPr lang="en-PH" sz="17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691740" y="4232836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7.5%</a:t>
            </a:r>
            <a:endParaRPr lang="en-PH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27012" y="838200"/>
            <a:ext cx="312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3200" b="1" dirty="0" smtClean="0">
                <a:solidFill>
                  <a:srgbClr val="0000FF"/>
                </a:solidFill>
              </a:rPr>
              <a:t>Computation:</a:t>
            </a:r>
            <a:endParaRPr lang="en-PH" sz="3200" b="1" dirty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853552" y="2222529"/>
                <a:ext cx="211814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PH" sz="2400" b="0" i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0" smtClean="0">
                          <a:latin typeface="Cambria Math"/>
                        </a:rPr>
                        <m:t>5</m:t>
                      </m:r>
                      <m:r>
                        <a:rPr lang="en-PH" sz="2400" b="0" i="0" smtClean="0">
                          <a:latin typeface="Cambria Math" panose="02040503050406030204" pitchFamily="18" charset="0"/>
                        </a:rPr>
                        <m:t>+5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=15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552" y="2222529"/>
                <a:ext cx="2118144" cy="369332"/>
              </a:xfrm>
              <a:prstGeom prst="rect">
                <a:avLst/>
              </a:prstGeom>
              <a:blipFill rotWithShape="1">
                <a:blip r:embed="rId6"/>
                <a:stretch>
                  <a:fillRect l="-3170" t="-26667" r="-10086" b="-5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TextBox 44"/>
          <p:cNvSpPr txBox="1"/>
          <p:nvPr/>
        </p:nvSpPr>
        <p:spPr>
          <a:xfrm>
            <a:off x="265112" y="1653475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1</a:t>
            </a:r>
            <a:endParaRPr lang="en-PH" sz="28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760412" y="24954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(Q)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93812" y="24954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(E)</a:t>
            </a:r>
            <a:endParaRPr lang="en-PH" sz="20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858486" y="3624797"/>
                <a:ext cx="21544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PH" sz="2400" b="0" i="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PH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 =5.000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486" y="3624797"/>
                <a:ext cx="2154436" cy="369332"/>
              </a:xfrm>
              <a:prstGeom prst="rect">
                <a:avLst/>
              </a:prstGeom>
              <a:blipFill rotWithShape="0">
                <a:blip r:embed="rId7"/>
                <a:stretch>
                  <a:fillRect l="-3116" r="-3116" b="-8333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TextBox 50"/>
          <p:cNvSpPr txBox="1"/>
          <p:nvPr/>
        </p:nvSpPr>
        <p:spPr>
          <a:xfrm>
            <a:off x="270046" y="3055743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2</a:t>
            </a:r>
            <a:endParaRPr lang="en-PH" sz="28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1791769" y="3886200"/>
            <a:ext cx="1614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dirty="0" smtClean="0">
                <a:solidFill>
                  <a:srgbClr val="FF0000"/>
                </a:solidFill>
              </a:rPr>
              <a:t>(Average)</a:t>
            </a:r>
            <a:endParaRPr lang="en-PH" sz="20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430474" y="4842399"/>
                <a:ext cx="305372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PH" sz="2400" b="0" i="0" smtClean="0">
                          <a:latin typeface="Cambria Math" panose="02040503050406030204" pitchFamily="18" charset="0"/>
                        </a:rPr>
                        <m:t>.000</m:t>
                      </m:r>
                      <m:r>
                        <a:rPr lang="en-PH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7.5% =0.375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474" y="4842399"/>
                <a:ext cx="3053721" cy="369332"/>
              </a:xfrm>
              <a:prstGeom prst="rect">
                <a:avLst/>
              </a:prstGeom>
              <a:blipFill rotWithShape="0">
                <a:blip r:embed="rId8"/>
                <a:stretch>
                  <a:fillRect l="-2196" r="-2196" b="-13115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TextBox 54"/>
          <p:cNvSpPr txBox="1"/>
          <p:nvPr/>
        </p:nvSpPr>
        <p:spPr>
          <a:xfrm>
            <a:off x="269800" y="4273345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3</a:t>
            </a:r>
            <a:endParaRPr lang="en-PH" sz="28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251500" y="5181600"/>
            <a:ext cx="1194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(Average)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345878" y="5173984"/>
            <a:ext cx="1243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(Weight)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59" name="Frame 58"/>
          <p:cNvSpPr/>
          <p:nvPr/>
        </p:nvSpPr>
        <p:spPr>
          <a:xfrm>
            <a:off x="2633004" y="4796565"/>
            <a:ext cx="870608" cy="537435"/>
          </a:xfrm>
          <a:prstGeom prst="frame">
            <a:avLst>
              <a:gd name="adj1" fmla="val 451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2733" y="1944739"/>
            <a:ext cx="3141873" cy="4822192"/>
          </a:xfrm>
          <a:prstGeom prst="rect">
            <a:avLst/>
          </a:prstGeom>
        </p:spPr>
      </p:pic>
      <p:sp>
        <p:nvSpPr>
          <p:cNvPr id="61" name="Title 1"/>
          <p:cNvSpPr txBox="1">
            <a:spLocks/>
          </p:cNvSpPr>
          <p:nvPr/>
        </p:nvSpPr>
        <p:spPr>
          <a:xfrm>
            <a:off x="-189231" y="76200"/>
            <a:ext cx="9941243" cy="61104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rgbClr val="0000FF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en-PH" sz="3600" dirty="0" smtClean="0">
                <a:solidFill>
                  <a:schemeClr val="bg1"/>
                </a:solidFill>
              </a:rPr>
              <a:t>Teacher Mary’s Rating in KRA 4, Objective 12</a:t>
            </a:r>
            <a:endParaRPr lang="en-PH" sz="3600" dirty="0">
              <a:solidFill>
                <a:schemeClr val="bg1"/>
              </a:solidFill>
            </a:endParaRP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812" y="2019174"/>
            <a:ext cx="1784218" cy="796525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8765975" y="4154322"/>
            <a:ext cx="75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284013" y="4154322"/>
            <a:ext cx="75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798658" y="4154322"/>
            <a:ext cx="75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361612" y="419100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b="1" dirty="0" smtClean="0"/>
              <a:t>5.000</a:t>
            </a:r>
            <a:endParaRPr lang="en-PH" sz="20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1064926" y="4118628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b="1" dirty="0" smtClean="0"/>
              <a:t>0.375</a:t>
            </a:r>
            <a:endParaRPr lang="en-PH" sz="2000" b="1" dirty="0"/>
          </a:p>
        </p:txBody>
      </p:sp>
      <p:sp>
        <p:nvSpPr>
          <p:cNvPr id="60" name="Frame 59"/>
          <p:cNvSpPr/>
          <p:nvPr/>
        </p:nvSpPr>
        <p:spPr>
          <a:xfrm>
            <a:off x="11167404" y="4078552"/>
            <a:ext cx="739661" cy="537435"/>
          </a:xfrm>
          <a:prstGeom prst="frame">
            <a:avLst>
              <a:gd name="adj1" fmla="val 451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235" y="2037746"/>
            <a:ext cx="2046013" cy="2480992"/>
          </a:xfrm>
          <a:prstGeom prst="rect">
            <a:avLst/>
          </a:prstGeom>
        </p:spPr>
      </p:pic>
      <p:pic>
        <p:nvPicPr>
          <p:cNvPr id="39" name="Picture 38" descr="Screen Clipping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94"/>
          <a:stretch/>
        </p:blipFill>
        <p:spPr>
          <a:xfrm>
            <a:off x="3656012" y="2048641"/>
            <a:ext cx="1760358" cy="1945009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1770062" y="24954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(T)</a:t>
            </a:r>
            <a:endParaRPr lang="en-PH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04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"/>
                            </p:stCondLst>
                            <p:childTnLst>
                              <p:par>
                                <p:cTn id="6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7" grpId="0"/>
      <p:bldP spid="48" grpId="0"/>
      <p:bldP spid="50" grpId="0"/>
      <p:bldP spid="51" grpId="0"/>
      <p:bldP spid="52" grpId="0"/>
      <p:bldP spid="54" grpId="0"/>
      <p:bldP spid="55" grpId="0"/>
      <p:bldP spid="56" grpId="0"/>
      <p:bldP spid="57" grpId="0"/>
      <p:bldP spid="59" grpId="0" animBg="1"/>
      <p:bldP spid="30" grpId="0"/>
      <p:bldP spid="31" grpId="0"/>
      <p:bldP spid="60" grpId="0" animBg="1"/>
      <p:bldP spid="4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8012" y="2590800"/>
            <a:ext cx="10969943" cy="611045"/>
          </a:xfrm>
        </p:spPr>
        <p:txBody>
          <a:bodyPr/>
          <a:lstStyle/>
          <a:p>
            <a:r>
              <a:rPr lang="en-PH" dirty="0"/>
              <a:t>Sample School Scenario for </a:t>
            </a:r>
            <a:r>
              <a:rPr lang="en-PH" b="1" dirty="0"/>
              <a:t>Teacher </a:t>
            </a:r>
            <a:r>
              <a:rPr lang="en-PH" b="1" dirty="0" smtClean="0"/>
              <a:t>I</a:t>
            </a:r>
            <a:br>
              <a:rPr lang="en-PH" b="1" dirty="0" smtClean="0"/>
            </a:br>
            <a:r>
              <a:rPr lang="en-PH" b="1" dirty="0"/>
              <a:t/>
            </a:r>
            <a:br>
              <a:rPr lang="en-PH" b="1" dirty="0"/>
            </a:br>
            <a:r>
              <a:rPr lang="en-PH" b="1" dirty="0" smtClean="0"/>
              <a:t>KRA 5</a:t>
            </a:r>
            <a:br>
              <a:rPr lang="en-PH" b="1" dirty="0" smtClean="0"/>
            </a:br>
            <a:r>
              <a:rPr lang="en-PH" b="1" dirty="0" smtClean="0"/>
              <a:t>Objective 13</a:t>
            </a:r>
            <a:endParaRPr lang="en-PH" b="1" dirty="0"/>
          </a:p>
        </p:txBody>
      </p:sp>
    </p:spTree>
    <p:extLst>
      <p:ext uri="{BB962C8B-B14F-4D97-AF65-F5344CB8AC3E}">
        <p14:creationId xmlns:p14="http://schemas.microsoft.com/office/powerpoint/2010/main" val="3978065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0812" y="76200"/>
            <a:ext cx="10969943" cy="611045"/>
          </a:xfrm>
        </p:spPr>
        <p:txBody>
          <a:bodyPr/>
          <a:lstStyle/>
          <a:p>
            <a:pPr algn="l"/>
            <a:r>
              <a:rPr lang="en-PH" b="1" dirty="0">
                <a:solidFill>
                  <a:schemeClr val="bg1"/>
                </a:solidFill>
              </a:rPr>
              <a:t>Teacher </a:t>
            </a:r>
            <a:r>
              <a:rPr lang="en-PH" b="1" dirty="0" smtClean="0">
                <a:solidFill>
                  <a:schemeClr val="bg1"/>
                </a:solidFill>
              </a:rPr>
              <a:t>I</a:t>
            </a:r>
            <a:endParaRPr lang="en-PH" b="1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79412" y="990600"/>
            <a:ext cx="10591800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PH" sz="3000" dirty="0"/>
              <a:t>Teacher </a:t>
            </a:r>
            <a:r>
              <a:rPr lang="en-PH" sz="3000" dirty="0" smtClean="0"/>
              <a:t>Mary </a:t>
            </a:r>
            <a:r>
              <a:rPr lang="en-PH" sz="3000" dirty="0"/>
              <a:t>submitted the following </a:t>
            </a:r>
            <a:r>
              <a:rPr lang="en-PH" sz="3000" dirty="0">
                <a:solidFill>
                  <a:srgbClr val="3333CC"/>
                </a:solidFill>
              </a:rPr>
              <a:t>MOV for Objective </a:t>
            </a:r>
            <a:r>
              <a:rPr lang="en-PH" sz="3000" dirty="0" smtClean="0">
                <a:solidFill>
                  <a:srgbClr val="3333CC"/>
                </a:solidFill>
              </a:rPr>
              <a:t>13, </a:t>
            </a:r>
            <a:r>
              <a:rPr lang="en-PH" sz="3000" dirty="0">
                <a:solidFill>
                  <a:srgbClr val="3333CC"/>
                </a:solidFill>
              </a:rPr>
              <a:t>KRA 5</a:t>
            </a:r>
            <a:r>
              <a:rPr lang="en-PH" sz="3000" dirty="0" smtClean="0"/>
              <a:t>:</a:t>
            </a:r>
            <a:endParaRPr lang="en-PH" sz="3000" dirty="0"/>
          </a:p>
          <a:p>
            <a:pPr marL="0" indent="0">
              <a:buNone/>
            </a:pPr>
            <a:endParaRPr lang="en-PH" sz="1600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n-PH" sz="3000" dirty="0" smtClean="0"/>
              <a:t> 1 Certificate of Participation in INSET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PH" sz="3000" dirty="0"/>
              <a:t> </a:t>
            </a:r>
            <a:r>
              <a:rPr lang="en-PH" sz="3000" dirty="0" smtClean="0"/>
              <a:t>1 Certificate of Training on Critical Content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PH" sz="3000" dirty="0"/>
              <a:t> </a:t>
            </a:r>
            <a:r>
              <a:rPr lang="en-PH" sz="3000" dirty="0" smtClean="0"/>
              <a:t>1 Certificate of Speakership on Journalism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PH" sz="3000" dirty="0"/>
              <a:t> </a:t>
            </a:r>
            <a:r>
              <a:rPr lang="en-PH" sz="3000" dirty="0" smtClean="0"/>
              <a:t>1 Certificate of Coordinatorship in English</a:t>
            </a: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366581" y="2743200"/>
            <a:ext cx="11277600" cy="3505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PH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01" y="2175698"/>
            <a:ext cx="457200" cy="457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82" y="2688772"/>
            <a:ext cx="457200" cy="4572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932612" y="104323"/>
            <a:ext cx="3124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Appendices</a:t>
            </a:r>
          </a:p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p. </a:t>
            </a:r>
            <a:r>
              <a:rPr lang="en-PH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183</a:t>
            </a:r>
            <a:endParaRPr lang="en-PH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82" y="3200400"/>
            <a:ext cx="457200" cy="457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82" y="38100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67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5612" y="76200"/>
            <a:ext cx="10969943" cy="611045"/>
          </a:xfrm>
        </p:spPr>
        <p:txBody>
          <a:bodyPr/>
          <a:lstStyle/>
          <a:p>
            <a:pPr algn="l"/>
            <a:r>
              <a:rPr lang="en-PH" b="1" dirty="0">
                <a:solidFill>
                  <a:schemeClr val="bg1"/>
                </a:solidFill>
              </a:rPr>
              <a:t>For </a:t>
            </a:r>
            <a:r>
              <a:rPr lang="en-PH" b="1" dirty="0" smtClean="0">
                <a:solidFill>
                  <a:schemeClr val="bg1"/>
                </a:solidFill>
              </a:rPr>
              <a:t>Quality</a:t>
            </a:r>
            <a:r>
              <a:rPr lang="en-PH" b="1" dirty="0">
                <a:solidFill>
                  <a:schemeClr val="bg1"/>
                </a:solidFill>
              </a:rPr>
              <a:t> </a:t>
            </a:r>
            <a:r>
              <a:rPr lang="en-PH" b="1" dirty="0" smtClean="0">
                <a:solidFill>
                  <a:schemeClr val="bg1"/>
                </a:solidFill>
              </a:rPr>
              <a:t>and Efficiency</a:t>
            </a:r>
            <a:endParaRPr lang="en-PH" b="1" dirty="0">
              <a:solidFill>
                <a:schemeClr val="bg1"/>
              </a:solidFill>
            </a:endParaRPr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79"/>
          <a:stretch/>
        </p:blipFill>
        <p:spPr>
          <a:xfrm>
            <a:off x="760412" y="780378"/>
            <a:ext cx="10896600" cy="6001422"/>
          </a:xfrm>
          <a:prstGeom prst="rect">
            <a:avLst/>
          </a:prstGeom>
        </p:spPr>
      </p:pic>
      <p:sp>
        <p:nvSpPr>
          <p:cNvPr id="16" name="Frame 15"/>
          <p:cNvSpPr/>
          <p:nvPr/>
        </p:nvSpPr>
        <p:spPr>
          <a:xfrm>
            <a:off x="2284412" y="1905000"/>
            <a:ext cx="2057400" cy="3047999"/>
          </a:xfrm>
          <a:prstGeom prst="frame">
            <a:avLst>
              <a:gd name="adj1" fmla="val 282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8" name="Frame 7"/>
          <p:cNvSpPr/>
          <p:nvPr/>
        </p:nvSpPr>
        <p:spPr>
          <a:xfrm>
            <a:off x="2284412" y="4952998"/>
            <a:ext cx="2057400" cy="1905001"/>
          </a:xfrm>
          <a:prstGeom prst="frame">
            <a:avLst>
              <a:gd name="adj1" fmla="val 282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32612" y="104323"/>
            <a:ext cx="3124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Appendices</a:t>
            </a:r>
          </a:p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p. </a:t>
            </a:r>
            <a:r>
              <a:rPr lang="en-PH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183</a:t>
            </a:r>
            <a:endParaRPr lang="en-PH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59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989155"/>
            <a:ext cx="10969943" cy="611045"/>
          </a:xfrm>
        </p:spPr>
        <p:txBody>
          <a:bodyPr/>
          <a:lstStyle/>
          <a:p>
            <a:r>
              <a:rPr lang="en-PH" dirty="0">
                <a:solidFill>
                  <a:schemeClr val="tx1"/>
                </a:solidFill>
              </a:rPr>
              <a:t>Teacher </a:t>
            </a:r>
            <a:r>
              <a:rPr lang="en-PH" dirty="0" smtClean="0">
                <a:solidFill>
                  <a:schemeClr val="tx1"/>
                </a:solidFill>
              </a:rPr>
              <a:t>Mary’s </a:t>
            </a:r>
            <a:r>
              <a:rPr lang="en-PH" dirty="0">
                <a:solidFill>
                  <a:schemeClr val="tx1"/>
                </a:solidFill>
              </a:rPr>
              <a:t>Rating in </a:t>
            </a:r>
            <a:r>
              <a:rPr lang="en-PH" dirty="0"/>
              <a:t>KRA 5</a:t>
            </a:r>
            <a:r>
              <a:rPr lang="en-PH" dirty="0" smtClean="0"/>
              <a:t>, </a:t>
            </a:r>
            <a:r>
              <a:rPr lang="en-PH" dirty="0"/>
              <a:t>Objective </a:t>
            </a:r>
            <a:r>
              <a:rPr lang="en-PH" dirty="0" smtClean="0"/>
              <a:t>13</a:t>
            </a:r>
            <a:endParaRPr lang="en-PH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8312875"/>
              </p:ext>
            </p:extLst>
          </p:nvPr>
        </p:nvGraphicFramePr>
        <p:xfrm>
          <a:off x="609600" y="2076450"/>
          <a:ext cx="10969626" cy="2571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48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848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QET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Rating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Quality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 smtClean="0"/>
                        <a:t>5 (Outstanding)</a:t>
                      </a:r>
                      <a:endParaRPr lang="en-PH" sz="36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Efficiency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 smtClean="0"/>
                        <a:t>5 (Outstanding)</a:t>
                      </a:r>
                      <a:endParaRPr lang="en-PH" sz="36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61212" y="4724400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dirty="0" smtClean="0"/>
              <a:t>10</a:t>
            </a:r>
            <a:endParaRPr lang="en-PH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7738744" y="4724399"/>
                <a:ext cx="102266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36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en-PH" sz="36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PH" sz="36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8744" y="4724399"/>
                <a:ext cx="1022668" cy="64633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8685212" y="47244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b="1" dirty="0"/>
              <a:t>= </a:t>
            </a:r>
            <a:r>
              <a:rPr lang="en-PH" sz="3600" b="1" dirty="0" smtClean="0"/>
              <a:t>  5.000</a:t>
            </a:r>
            <a:endParaRPr lang="en-PH" sz="3600" b="1" dirty="0"/>
          </a:p>
        </p:txBody>
      </p:sp>
    </p:spTree>
    <p:extLst>
      <p:ext uri="{BB962C8B-B14F-4D97-AF65-F5344CB8AC3E}">
        <p14:creationId xmlns:p14="http://schemas.microsoft.com/office/powerpoint/2010/main" val="4018814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4612" y="1007460"/>
            <a:ext cx="2862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rgbClr val="0070C0"/>
                </a:solidFill>
                <a:latin typeface="Helvetica" charset="0"/>
                <a:ea typeface="Helvetica" charset="0"/>
                <a:cs typeface="Helvetica" charset="0"/>
              </a:rPr>
              <a:t>Means of Verification (MOV)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732212" y="846446"/>
            <a:ext cx="3635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Helvetica" charset="0"/>
                <a:ea typeface="Helvetica" charset="0"/>
                <a:cs typeface="Helvetica" charset="0"/>
              </a:rPr>
              <a:t>list of documents </a:t>
            </a:r>
            <a:r>
              <a:rPr lang="en-US" sz="2400" dirty="0">
                <a:latin typeface="Helvetica" charset="0"/>
                <a:ea typeface="Helvetica" charset="0"/>
                <a:cs typeface="Helvetica" charset="0"/>
              </a:rPr>
              <a:t>that can </a:t>
            </a:r>
            <a:r>
              <a:rPr lang="en-US" sz="2400" dirty="0" smtClean="0">
                <a:latin typeface="Helvetica" charset="0"/>
                <a:ea typeface="Helvetica" charset="0"/>
                <a:cs typeface="Helvetica" charset="0"/>
              </a:rPr>
              <a:t>show teachers</a:t>
            </a:r>
            <a:r>
              <a:rPr lang="en-US" sz="2400" dirty="0">
                <a:latin typeface="Helvetica" charset="0"/>
                <a:ea typeface="Helvetica" charset="0"/>
                <a:cs typeface="Helvetica" charset="0"/>
              </a:rPr>
              <a:t>’ attainment of objectives.</a:t>
            </a:r>
          </a:p>
        </p:txBody>
      </p:sp>
      <p:sp>
        <p:nvSpPr>
          <p:cNvPr id="25" name="Title 3"/>
          <p:cNvSpPr txBox="1">
            <a:spLocks/>
          </p:cNvSpPr>
          <p:nvPr/>
        </p:nvSpPr>
        <p:spPr>
          <a:xfrm>
            <a:off x="227203" y="-136902"/>
            <a:ext cx="7252304" cy="1004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200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Parts of RPMS Tools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3122612" y="914403"/>
            <a:ext cx="532124" cy="1523997"/>
            <a:chOff x="8818827" y="4162288"/>
            <a:chExt cx="532263" cy="755512"/>
          </a:xfrm>
        </p:grpSpPr>
        <p:grpSp>
          <p:nvGrpSpPr>
            <p:cNvPr id="13" name="Group 12"/>
            <p:cNvGrpSpPr/>
            <p:nvPr/>
          </p:nvGrpSpPr>
          <p:grpSpPr>
            <a:xfrm>
              <a:off x="8818827" y="4162288"/>
              <a:ext cx="532263" cy="461665"/>
              <a:chOff x="4490114" y="1136332"/>
              <a:chExt cx="532263" cy="461665"/>
            </a:xfrm>
            <a:solidFill>
              <a:srgbClr val="0070C0"/>
            </a:solidFill>
          </p:grpSpPr>
          <p:sp>
            <p:nvSpPr>
              <p:cNvPr id="14" name="Oval 13"/>
              <p:cNvSpPr/>
              <p:nvPr/>
            </p:nvSpPr>
            <p:spPr>
              <a:xfrm>
                <a:off x="4490114" y="1136332"/>
                <a:ext cx="532263" cy="26736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570327" y="1136332"/>
                <a:ext cx="245659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latin typeface="Helvetica" charset="0"/>
                    <a:ea typeface="Helvetica" charset="0"/>
                    <a:cs typeface="Helvetica" charset="0"/>
                  </a:rPr>
                  <a:t>3</a:t>
                </a:r>
              </a:p>
            </p:txBody>
          </p:sp>
        </p:grpSp>
        <p:cxnSp>
          <p:nvCxnSpPr>
            <p:cNvPr id="22" name="Straight Connector 21"/>
            <p:cNvCxnSpPr>
              <a:endCxn id="14" idx="4"/>
            </p:cNvCxnSpPr>
            <p:nvPr/>
          </p:nvCxnSpPr>
          <p:spPr>
            <a:xfrm flipV="1">
              <a:off x="9084959" y="4429656"/>
              <a:ext cx="0" cy="488144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19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05" y="2052637"/>
            <a:ext cx="8503000" cy="4840873"/>
          </a:xfrm>
          <a:prstGeom prst="rect">
            <a:avLst/>
          </a:prstGeom>
        </p:spPr>
      </p:pic>
      <p:grpSp>
        <p:nvGrpSpPr>
          <p:cNvPr id="32" name="Group 31"/>
          <p:cNvGrpSpPr/>
          <p:nvPr/>
        </p:nvGrpSpPr>
        <p:grpSpPr>
          <a:xfrm>
            <a:off x="9013189" y="2124371"/>
            <a:ext cx="4365055" cy="532263"/>
            <a:chOff x="8818827" y="3981300"/>
            <a:chExt cx="4366192" cy="532263"/>
          </a:xfrm>
        </p:grpSpPr>
        <p:grpSp>
          <p:nvGrpSpPr>
            <p:cNvPr id="35" name="Group 34"/>
            <p:cNvGrpSpPr/>
            <p:nvPr/>
          </p:nvGrpSpPr>
          <p:grpSpPr>
            <a:xfrm>
              <a:off x="8818827" y="3981300"/>
              <a:ext cx="532263" cy="532263"/>
              <a:chOff x="4490114" y="955344"/>
              <a:chExt cx="532263" cy="532263"/>
            </a:xfrm>
            <a:solidFill>
              <a:srgbClr val="0070C0"/>
            </a:solidFill>
          </p:grpSpPr>
          <p:sp>
            <p:nvSpPr>
              <p:cNvPr id="37" name="Oval 36"/>
              <p:cNvSpPr/>
              <p:nvPr/>
            </p:nvSpPr>
            <p:spPr>
              <a:xfrm>
                <a:off x="4490114" y="955344"/>
                <a:ext cx="532263" cy="532263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4599296" y="968993"/>
                <a:ext cx="245659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latin typeface="Helvetica" charset="0"/>
                    <a:ea typeface="Helvetica" charset="0"/>
                    <a:cs typeface="Helvetica" charset="0"/>
                  </a:rPr>
                  <a:t>4</a:t>
                </a:r>
              </a:p>
            </p:txBody>
          </p:sp>
        </p:grpSp>
        <p:cxnSp>
          <p:nvCxnSpPr>
            <p:cNvPr id="36" name="Straight Connector 35"/>
            <p:cNvCxnSpPr/>
            <p:nvPr/>
          </p:nvCxnSpPr>
          <p:spPr>
            <a:xfrm flipH="1">
              <a:off x="9344944" y="4247431"/>
              <a:ext cx="3840075" cy="0"/>
            </a:xfrm>
            <a:prstGeom prst="line">
              <a:avLst/>
            </a:prstGeom>
            <a:ln w="127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Rectangle 41"/>
          <p:cNvSpPr/>
          <p:nvPr/>
        </p:nvSpPr>
        <p:spPr>
          <a:xfrm>
            <a:off x="9371012" y="2564517"/>
            <a:ext cx="2813479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00" dirty="0">
                <a:latin typeface="Helvetica" charset="0"/>
              </a:rPr>
              <a:t>In the RPMS Tools, the performance indicators provide descriptions</a:t>
            </a:r>
          </a:p>
          <a:p>
            <a:r>
              <a:rPr lang="en-US" sz="2100" dirty="0">
                <a:latin typeface="Helvetica" charset="0"/>
              </a:rPr>
              <a:t>of quality and quantity given five performance levels: </a:t>
            </a:r>
          </a:p>
          <a:p>
            <a:r>
              <a:rPr lang="en-US" sz="2100" dirty="0">
                <a:latin typeface="Helvetica" charset="0"/>
              </a:rPr>
              <a:t>5-Outstanding,</a:t>
            </a:r>
          </a:p>
          <a:p>
            <a:r>
              <a:rPr lang="en-US" sz="2100" dirty="0">
                <a:latin typeface="Helvetica" charset="0"/>
              </a:rPr>
              <a:t>4-Very Satisfactory, 3-Satisfactory, </a:t>
            </a:r>
          </a:p>
          <a:p>
            <a:r>
              <a:rPr lang="en-US" sz="2100" dirty="0">
                <a:latin typeface="Helvetica" charset="0"/>
              </a:rPr>
              <a:t>2-Unsatisfactory, </a:t>
            </a:r>
          </a:p>
          <a:p>
            <a:r>
              <a:rPr lang="en-US" sz="2100" dirty="0">
                <a:latin typeface="Helvetica" charset="0"/>
              </a:rPr>
              <a:t>and </a:t>
            </a:r>
          </a:p>
          <a:p>
            <a:r>
              <a:rPr lang="en-US" sz="2100" dirty="0">
                <a:latin typeface="Helvetica" charset="0"/>
              </a:rPr>
              <a:t>1-Poor.</a:t>
            </a:r>
            <a:endParaRPr lang="en-US" sz="2100" dirty="0">
              <a:effectLst/>
              <a:latin typeface="Helvetica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9721201" y="1531203"/>
            <a:ext cx="2099546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Helvetica" charset="0"/>
              </a:rPr>
              <a:t>Performance Indicators</a:t>
            </a:r>
            <a:endParaRPr lang="en-US" sz="2400" b="1" dirty="0">
              <a:solidFill>
                <a:srgbClr val="7030A0"/>
              </a:solidFill>
            </a:endParaRPr>
          </a:p>
        </p:txBody>
      </p:sp>
      <p:sp>
        <p:nvSpPr>
          <p:cNvPr id="44" name="Donut 43"/>
          <p:cNvSpPr/>
          <p:nvPr/>
        </p:nvSpPr>
        <p:spPr>
          <a:xfrm>
            <a:off x="1683811" y="2099101"/>
            <a:ext cx="2255394" cy="4530299"/>
          </a:xfrm>
          <a:prstGeom prst="donut">
            <a:avLst>
              <a:gd name="adj" fmla="val 2831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45" name="Donut 44"/>
          <p:cNvSpPr/>
          <p:nvPr/>
        </p:nvSpPr>
        <p:spPr>
          <a:xfrm>
            <a:off x="3656012" y="2057400"/>
            <a:ext cx="5525927" cy="4361069"/>
          </a:xfrm>
          <a:prstGeom prst="donut">
            <a:avLst>
              <a:gd name="adj" fmla="val 105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28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42" grpId="0"/>
      <p:bldP spid="43" grpId="0" animBg="1"/>
      <p:bldP spid="44" grpId="0" animBg="1"/>
      <p:bldP spid="44" grpId="1" animBg="1"/>
      <p:bldP spid="4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3579812" y="841223"/>
            <a:ext cx="8429866" cy="58643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28" name="TextBox 27"/>
          <p:cNvSpPr txBox="1"/>
          <p:nvPr/>
        </p:nvSpPr>
        <p:spPr>
          <a:xfrm>
            <a:off x="10545780" y="4273246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/>
              <a:t>5</a:t>
            </a:r>
            <a:endParaRPr lang="en-PH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1002980" y="4273246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/>
              <a:t>5</a:t>
            </a:r>
            <a:endParaRPr lang="en-PH" sz="2400" b="1" dirty="0"/>
          </a:p>
        </p:txBody>
      </p:sp>
      <p:grpSp>
        <p:nvGrpSpPr>
          <p:cNvPr id="33" name="Group 32"/>
          <p:cNvGrpSpPr/>
          <p:nvPr/>
        </p:nvGrpSpPr>
        <p:grpSpPr>
          <a:xfrm>
            <a:off x="3579812" y="838200"/>
            <a:ext cx="8429866" cy="5867400"/>
            <a:chOff x="2030682" y="829132"/>
            <a:chExt cx="8429866" cy="5867400"/>
          </a:xfrm>
        </p:grpSpPr>
        <p:grpSp>
          <p:nvGrpSpPr>
            <p:cNvPr id="25" name="Group 24"/>
            <p:cNvGrpSpPr/>
            <p:nvPr/>
          </p:nvGrpSpPr>
          <p:grpSpPr>
            <a:xfrm>
              <a:off x="2030682" y="829132"/>
              <a:ext cx="8429866" cy="5867400"/>
              <a:chOff x="1190855" y="829721"/>
              <a:chExt cx="7924671" cy="5486400"/>
            </a:xfrm>
          </p:grpSpPr>
          <p:pic>
            <p:nvPicPr>
              <p:cNvPr id="23" name="Picture 22" descr="Screen Clipping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091"/>
              <a:stretch/>
            </p:blipFill>
            <p:spPr>
              <a:xfrm>
                <a:off x="6197985" y="835374"/>
                <a:ext cx="2917541" cy="5480747"/>
              </a:xfrm>
              <a:prstGeom prst="rect">
                <a:avLst/>
              </a:prstGeom>
            </p:spPr>
          </p:pic>
          <p:pic>
            <p:nvPicPr>
              <p:cNvPr id="24" name="Picture 23" descr="Screen Clippi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90855" y="829721"/>
                <a:ext cx="3931599" cy="5486400"/>
              </a:xfrm>
              <a:prstGeom prst="rect">
                <a:avLst/>
              </a:prstGeom>
            </p:spPr>
          </p:pic>
        </p:grpSp>
        <p:pic>
          <p:nvPicPr>
            <p:cNvPr id="32" name="Picture 31" descr="Screen Clippi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0612" y="832155"/>
              <a:ext cx="1241936" cy="1196523"/>
            </a:xfrm>
            <a:prstGeom prst="rect">
              <a:avLst/>
            </a:prstGeom>
          </p:spPr>
        </p:pic>
      </p:grpSp>
      <p:sp>
        <p:nvSpPr>
          <p:cNvPr id="37" name="TextBox 36"/>
          <p:cNvSpPr txBox="1"/>
          <p:nvPr/>
        </p:nvSpPr>
        <p:spPr>
          <a:xfrm>
            <a:off x="7691740" y="4232836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10%</a:t>
            </a:r>
            <a:endParaRPr lang="en-PH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27012" y="838200"/>
            <a:ext cx="312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3200" b="1" dirty="0" smtClean="0">
                <a:solidFill>
                  <a:srgbClr val="0000FF"/>
                </a:solidFill>
              </a:rPr>
              <a:t>Computation:</a:t>
            </a:r>
            <a:endParaRPr lang="en-PH" sz="3200" b="1" dirty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853552" y="2222529"/>
                <a:ext cx="158216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PH" sz="2400" b="0" i="0" smtClean="0">
                          <a:latin typeface="Cambria Math" panose="02040503050406030204" pitchFamily="18" charset="0"/>
                        </a:rPr>
                        <m:t>+5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=10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552" y="2222529"/>
                <a:ext cx="1582164" cy="369332"/>
              </a:xfrm>
              <a:prstGeom prst="rect">
                <a:avLst/>
              </a:prstGeom>
              <a:blipFill rotWithShape="0">
                <a:blip r:embed="rId6"/>
                <a:stretch>
                  <a:fillRect l="-4231" r="-4231" b="-8333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TextBox 44"/>
          <p:cNvSpPr txBox="1"/>
          <p:nvPr/>
        </p:nvSpPr>
        <p:spPr>
          <a:xfrm>
            <a:off x="265112" y="1653475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1</a:t>
            </a:r>
            <a:endParaRPr lang="en-PH" sz="28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760412" y="24954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(Q)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93812" y="24954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(E)</a:t>
            </a:r>
            <a:endParaRPr lang="en-PH" sz="20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858486" y="3624797"/>
                <a:ext cx="21544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PH" sz="2400" b="0" i="0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PH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 =5.000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486" y="3624797"/>
                <a:ext cx="2154436" cy="369332"/>
              </a:xfrm>
              <a:prstGeom prst="rect">
                <a:avLst/>
              </a:prstGeom>
              <a:blipFill rotWithShape="0">
                <a:blip r:embed="rId7"/>
                <a:stretch>
                  <a:fillRect l="-3116" r="-3116" b="-8333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TextBox 50"/>
          <p:cNvSpPr txBox="1"/>
          <p:nvPr/>
        </p:nvSpPr>
        <p:spPr>
          <a:xfrm>
            <a:off x="270046" y="3055743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2</a:t>
            </a:r>
            <a:endParaRPr lang="en-PH" sz="28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1791769" y="3886200"/>
            <a:ext cx="1614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dirty="0" smtClean="0">
                <a:solidFill>
                  <a:srgbClr val="FF0000"/>
                </a:solidFill>
              </a:rPr>
              <a:t>(Average)</a:t>
            </a:r>
            <a:endParaRPr lang="en-PH" sz="20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430474" y="4842399"/>
                <a:ext cx="299120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PH" sz="2400" b="0" i="0" smtClean="0">
                          <a:latin typeface="Cambria Math" panose="02040503050406030204" pitchFamily="18" charset="0"/>
                        </a:rPr>
                        <m:t>.000</m:t>
                      </m:r>
                      <m:r>
                        <a:rPr lang="en-PH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10% =0.500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474" y="4842399"/>
                <a:ext cx="2991203" cy="369332"/>
              </a:xfrm>
              <a:prstGeom prst="rect">
                <a:avLst/>
              </a:prstGeom>
              <a:blipFill rotWithShape="0">
                <a:blip r:embed="rId8"/>
                <a:stretch>
                  <a:fillRect l="-2245" r="-2449" b="-11475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TextBox 54"/>
          <p:cNvSpPr txBox="1"/>
          <p:nvPr/>
        </p:nvSpPr>
        <p:spPr>
          <a:xfrm>
            <a:off x="269800" y="4273345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3</a:t>
            </a:r>
            <a:endParaRPr lang="en-PH" sz="28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251500" y="5181600"/>
            <a:ext cx="1194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(Average)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345878" y="5173984"/>
            <a:ext cx="1243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(Weight)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59" name="Frame 58"/>
          <p:cNvSpPr/>
          <p:nvPr/>
        </p:nvSpPr>
        <p:spPr>
          <a:xfrm>
            <a:off x="2633004" y="4796565"/>
            <a:ext cx="870608" cy="537435"/>
          </a:xfrm>
          <a:prstGeom prst="frame">
            <a:avLst>
              <a:gd name="adj1" fmla="val 451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2733" y="1944739"/>
            <a:ext cx="3141873" cy="4822192"/>
          </a:xfrm>
          <a:prstGeom prst="rect">
            <a:avLst/>
          </a:prstGeom>
        </p:spPr>
      </p:pic>
      <p:sp>
        <p:nvSpPr>
          <p:cNvPr id="61" name="Title 1"/>
          <p:cNvSpPr txBox="1">
            <a:spLocks/>
          </p:cNvSpPr>
          <p:nvPr/>
        </p:nvSpPr>
        <p:spPr>
          <a:xfrm>
            <a:off x="-189231" y="76200"/>
            <a:ext cx="9941243" cy="61104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rgbClr val="0000FF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en-PH" sz="3600" dirty="0" smtClean="0">
                <a:solidFill>
                  <a:schemeClr val="bg1"/>
                </a:solidFill>
              </a:rPr>
              <a:t>Teacher Mary’s Rating in KRA 5, Objective 13</a:t>
            </a:r>
            <a:endParaRPr lang="en-PH" sz="3600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765975" y="4154322"/>
            <a:ext cx="75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284013" y="4154322"/>
            <a:ext cx="75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361612" y="419100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b="1" dirty="0" smtClean="0"/>
              <a:t>5.000</a:t>
            </a:r>
            <a:endParaRPr lang="en-PH" sz="20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1064926" y="4118628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b="1" dirty="0" smtClean="0"/>
              <a:t>0.500</a:t>
            </a:r>
            <a:endParaRPr lang="en-PH" sz="2000" b="1" dirty="0"/>
          </a:p>
        </p:txBody>
      </p:sp>
      <p:sp>
        <p:nvSpPr>
          <p:cNvPr id="60" name="Frame 59"/>
          <p:cNvSpPr/>
          <p:nvPr/>
        </p:nvSpPr>
        <p:spPr>
          <a:xfrm>
            <a:off x="11167404" y="4078552"/>
            <a:ext cx="739661" cy="537435"/>
          </a:xfrm>
          <a:prstGeom prst="frame">
            <a:avLst>
              <a:gd name="adj1" fmla="val 451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904412" y="2037746"/>
            <a:ext cx="539706" cy="466785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6088" y="1981200"/>
            <a:ext cx="2009007" cy="1832441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78"/>
          <a:stretch/>
        </p:blipFill>
        <p:spPr>
          <a:xfrm>
            <a:off x="3656012" y="2035257"/>
            <a:ext cx="1739283" cy="1241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89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"/>
                            </p:stCondLst>
                            <p:childTnLst>
                              <p:par>
                                <p:cTn id="5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7" grpId="0"/>
      <p:bldP spid="48" grpId="0"/>
      <p:bldP spid="50" grpId="0"/>
      <p:bldP spid="51" grpId="0"/>
      <p:bldP spid="52" grpId="0"/>
      <p:bldP spid="54" grpId="0"/>
      <p:bldP spid="55" grpId="0"/>
      <p:bldP spid="56" grpId="0"/>
      <p:bldP spid="57" grpId="0"/>
      <p:bldP spid="59" grpId="0" animBg="1"/>
      <p:bldP spid="30" grpId="0"/>
      <p:bldP spid="31" grpId="0"/>
      <p:bldP spid="60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219265"/>
              </p:ext>
            </p:extLst>
          </p:nvPr>
        </p:nvGraphicFramePr>
        <p:xfrm>
          <a:off x="26404" y="76200"/>
          <a:ext cx="12011609" cy="66833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3658"/>
                <a:gridCol w="1431847"/>
                <a:gridCol w="1909130"/>
                <a:gridCol w="2068223"/>
                <a:gridCol w="1034112"/>
                <a:gridCol w="954565"/>
                <a:gridCol w="954565"/>
                <a:gridCol w="954565"/>
                <a:gridCol w="1590944"/>
              </a:tblGrid>
              <a:tr h="597250"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KRA</a:t>
                      </a:r>
                      <a:endParaRPr lang="en-US" sz="28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Weight per KRA</a:t>
                      </a:r>
                      <a:endParaRPr lang="en-US" sz="28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Objectives</a:t>
                      </a:r>
                      <a:endParaRPr lang="en-US" sz="28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Weight per Objective</a:t>
                      </a:r>
                      <a:endParaRPr lang="en-US" sz="28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Numerical Ratings</a:t>
                      </a:r>
                      <a:endParaRPr lang="en-US" sz="28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Score</a:t>
                      </a:r>
                      <a:endParaRPr lang="en-US" sz="28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59725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Q</a:t>
                      </a:r>
                      <a:endParaRPr lang="en-US" sz="28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E</a:t>
                      </a:r>
                      <a:endParaRPr lang="en-US" sz="28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T</a:t>
                      </a:r>
                      <a:endParaRPr lang="en-US" sz="28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Ave</a:t>
                      </a:r>
                      <a:endParaRPr lang="en-US" sz="28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88962">
                <a:tc rowSpan="3"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en-US" sz="240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22.5%</a:t>
                      </a:r>
                      <a:endParaRPr lang="en-US" sz="240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Objective 1</a:t>
                      </a:r>
                      <a:endParaRPr lang="en-US" sz="2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7.5%</a:t>
                      </a:r>
                      <a:endParaRPr lang="en-US" sz="2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-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0.375</a:t>
                      </a:r>
                      <a:endParaRPr 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574016"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Objective 2</a:t>
                      </a:r>
                      <a:endParaRPr lang="en-US" sz="2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mtClean="0"/>
                        <a:t>7.5%</a:t>
                      </a:r>
                      <a:endParaRPr lang="en-US" sz="2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-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4.5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0.337</a:t>
                      </a:r>
                      <a:endParaRPr 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617986"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Objective 3</a:t>
                      </a:r>
                      <a:endParaRPr lang="en-US" sz="240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mtClean="0"/>
                        <a:t>7.5%</a:t>
                      </a:r>
                      <a:endParaRPr lang="en-US" sz="240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-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0.375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7986">
                <a:tc rowSpan="3"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</a:t>
                      </a:r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22.5%</a:t>
                      </a:r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Objective 4</a:t>
                      </a:r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mtClean="0"/>
                        <a:t>7.5%</a:t>
                      </a:r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-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0.300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7986"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Objective 5</a:t>
                      </a:r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mtClean="0"/>
                        <a:t>7.5%</a:t>
                      </a:r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-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0.375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7986"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Objective 6</a:t>
                      </a:r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mtClean="0"/>
                        <a:t>7.5%</a:t>
                      </a:r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-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4.5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0.337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7986">
                <a:tc rowSpan="3"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</a:t>
                      </a:r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22.5%</a:t>
                      </a:r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Objective 7</a:t>
                      </a:r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mtClean="0"/>
                        <a:t>7.5%</a:t>
                      </a:r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-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4.5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0.337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7986"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Objective 8</a:t>
                      </a:r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7.5%</a:t>
                      </a:r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-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0.300</a:t>
                      </a:r>
                      <a:endParaRPr 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7986"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Objective</a:t>
                      </a:r>
                      <a:r>
                        <a:rPr lang="en-US" sz="2400" baseline="0" dirty="0" smtClean="0"/>
                        <a:t> 9</a:t>
                      </a:r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7.5%</a:t>
                      </a:r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-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0.375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Frame 2"/>
          <p:cNvSpPr/>
          <p:nvPr/>
        </p:nvSpPr>
        <p:spPr>
          <a:xfrm>
            <a:off x="6551612" y="1219200"/>
            <a:ext cx="3048000" cy="5601513"/>
          </a:xfrm>
          <a:prstGeom prst="frame">
            <a:avLst>
              <a:gd name="adj1" fmla="val 218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Frame 3"/>
          <p:cNvSpPr/>
          <p:nvPr/>
        </p:nvSpPr>
        <p:spPr>
          <a:xfrm>
            <a:off x="9523412" y="1219199"/>
            <a:ext cx="914400" cy="5601513"/>
          </a:xfrm>
          <a:prstGeom prst="frame">
            <a:avLst>
              <a:gd name="adj1" fmla="val 1045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Frame 4"/>
          <p:cNvSpPr/>
          <p:nvPr/>
        </p:nvSpPr>
        <p:spPr>
          <a:xfrm>
            <a:off x="4494212" y="1219200"/>
            <a:ext cx="2057400" cy="5601512"/>
          </a:xfrm>
          <a:prstGeom prst="frame">
            <a:avLst>
              <a:gd name="adj1" fmla="val 524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Frame 6"/>
          <p:cNvSpPr/>
          <p:nvPr/>
        </p:nvSpPr>
        <p:spPr>
          <a:xfrm>
            <a:off x="10400457" y="1219166"/>
            <a:ext cx="1637555" cy="5601512"/>
          </a:xfrm>
          <a:prstGeom prst="frame">
            <a:avLst>
              <a:gd name="adj1" fmla="val 524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55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5" grpId="2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452657"/>
              </p:ext>
            </p:extLst>
          </p:nvPr>
        </p:nvGraphicFramePr>
        <p:xfrm>
          <a:off x="76198" y="152400"/>
          <a:ext cx="12038014" cy="45395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6107"/>
                <a:gridCol w="1434995"/>
                <a:gridCol w="1913326"/>
                <a:gridCol w="2072770"/>
                <a:gridCol w="1036385"/>
                <a:gridCol w="956663"/>
                <a:gridCol w="764568"/>
                <a:gridCol w="914400"/>
                <a:gridCol w="1828800"/>
              </a:tblGrid>
              <a:tr h="561397"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KRA</a:t>
                      </a:r>
                      <a:endParaRPr lang="en-US" sz="28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Weight per KRA</a:t>
                      </a:r>
                      <a:endParaRPr lang="en-US" sz="28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Objectives</a:t>
                      </a:r>
                      <a:endParaRPr lang="en-US" sz="28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Weight per Objective</a:t>
                      </a:r>
                      <a:endParaRPr lang="en-US" sz="28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Numerical Ratings</a:t>
                      </a:r>
                      <a:endParaRPr lang="en-US" sz="28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Score</a:t>
                      </a:r>
                      <a:endParaRPr lang="en-US" sz="28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561397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Q</a:t>
                      </a:r>
                      <a:endParaRPr lang="en-US" sz="28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E</a:t>
                      </a:r>
                      <a:endParaRPr lang="en-US" sz="28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T</a:t>
                      </a:r>
                      <a:endParaRPr lang="en-US" sz="28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Ave</a:t>
                      </a:r>
                      <a:endParaRPr lang="en-US" sz="28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53606">
                <a:tc rowSpan="3"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</a:t>
                      </a:r>
                      <a:endParaRPr lang="en-US" sz="240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22.5%</a:t>
                      </a:r>
                      <a:endParaRPr lang="en-US" sz="240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Objective 10</a:t>
                      </a:r>
                      <a:endParaRPr lang="en-US" sz="2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7.5%</a:t>
                      </a:r>
                      <a:endParaRPr lang="en-US" sz="2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-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4.5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0.337</a:t>
                      </a:r>
                      <a:endParaRPr 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539558"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Objective 11</a:t>
                      </a:r>
                      <a:endParaRPr lang="en-US" sz="2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mtClean="0"/>
                        <a:t>7.5%</a:t>
                      </a:r>
                      <a:endParaRPr lang="en-US" sz="2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0.375</a:t>
                      </a:r>
                      <a:endParaRPr 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580888"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Objective 12</a:t>
                      </a:r>
                      <a:endParaRPr lang="en-US" sz="240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mtClean="0"/>
                        <a:t>7.5%</a:t>
                      </a:r>
                      <a:endParaRPr lang="en-US" sz="240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0.375</a:t>
                      </a:r>
                      <a:endParaRPr 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0888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</a:t>
                      </a:r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10%</a:t>
                      </a:r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Objective 13</a:t>
                      </a:r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10%</a:t>
                      </a:r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-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0.500</a:t>
                      </a:r>
                      <a:endParaRPr 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0888">
                <a:tc gridSpan="8">
                  <a:txBody>
                    <a:bodyPr/>
                    <a:lstStyle/>
                    <a:p>
                      <a:pPr algn="r"/>
                      <a:r>
                        <a:rPr lang="en-US" sz="2400" b="1" dirty="0" smtClean="0"/>
                        <a:t>Final Rating</a:t>
                      </a:r>
                      <a:endParaRPr lang="en-US" sz="2400" b="1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4.698</a:t>
                      </a:r>
                      <a:endParaRPr 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0888">
                <a:tc gridSpan="8">
                  <a:txBody>
                    <a:bodyPr/>
                    <a:lstStyle/>
                    <a:p>
                      <a:pPr algn="r"/>
                      <a:r>
                        <a:rPr lang="en-US" sz="2400" b="1" dirty="0" smtClean="0"/>
                        <a:t>Adjectival Rating</a:t>
                      </a:r>
                      <a:endParaRPr lang="en-US" sz="2400" b="1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Outstanding</a:t>
                      </a:r>
                      <a:endParaRPr lang="en-US" sz="2400" b="1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12" y="4114800"/>
            <a:ext cx="7620001" cy="2743200"/>
          </a:xfrm>
          <a:prstGeom prst="rect">
            <a:avLst/>
          </a:prstGeom>
        </p:spPr>
      </p:pic>
      <p:sp>
        <p:nvSpPr>
          <p:cNvPr id="4" name="Frame 3"/>
          <p:cNvSpPr/>
          <p:nvPr/>
        </p:nvSpPr>
        <p:spPr>
          <a:xfrm>
            <a:off x="0" y="4800600"/>
            <a:ext cx="8228012" cy="533400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Frame 9"/>
          <p:cNvSpPr/>
          <p:nvPr/>
        </p:nvSpPr>
        <p:spPr>
          <a:xfrm>
            <a:off x="6551612" y="1219201"/>
            <a:ext cx="2819400" cy="2362200"/>
          </a:xfrm>
          <a:prstGeom prst="frame">
            <a:avLst>
              <a:gd name="adj1" fmla="val 218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Frame 10"/>
          <p:cNvSpPr/>
          <p:nvPr/>
        </p:nvSpPr>
        <p:spPr>
          <a:xfrm>
            <a:off x="9371012" y="1219200"/>
            <a:ext cx="1066800" cy="2362200"/>
          </a:xfrm>
          <a:prstGeom prst="frame">
            <a:avLst>
              <a:gd name="adj1" fmla="val 1045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Frame 11"/>
          <p:cNvSpPr/>
          <p:nvPr/>
        </p:nvSpPr>
        <p:spPr>
          <a:xfrm>
            <a:off x="4494212" y="1219200"/>
            <a:ext cx="2057400" cy="2362200"/>
          </a:xfrm>
          <a:prstGeom prst="frame">
            <a:avLst>
              <a:gd name="adj1" fmla="val 524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Frame 12"/>
          <p:cNvSpPr/>
          <p:nvPr/>
        </p:nvSpPr>
        <p:spPr>
          <a:xfrm>
            <a:off x="10400457" y="1219166"/>
            <a:ext cx="1637555" cy="2362200"/>
          </a:xfrm>
          <a:prstGeom prst="frame">
            <a:avLst>
              <a:gd name="adj1" fmla="val 524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Frame 13"/>
          <p:cNvSpPr/>
          <p:nvPr/>
        </p:nvSpPr>
        <p:spPr>
          <a:xfrm>
            <a:off x="8532812" y="3581401"/>
            <a:ext cx="3505200" cy="533400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99412" y="6243935"/>
            <a:ext cx="3124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</a:t>
            </a:r>
            <a:r>
              <a:rPr lang="en-PH" sz="24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</a:t>
            </a:r>
            <a:r>
              <a:rPr lang="en-PH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. </a:t>
            </a:r>
            <a:r>
              <a:rPr lang="en-PH" sz="24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37</a:t>
            </a:r>
            <a:endParaRPr lang="en-PH" sz="24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3513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2" grpId="2" animBg="1"/>
      <p:bldP spid="13" grpId="0" animBg="1"/>
      <p:bldP spid="13" grpId="1" animBg="1"/>
      <p:bldP spid="1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8012" y="2590800"/>
            <a:ext cx="10969943" cy="611045"/>
          </a:xfrm>
        </p:spPr>
        <p:txBody>
          <a:bodyPr/>
          <a:lstStyle/>
          <a:p>
            <a:r>
              <a:rPr lang="en-PH" dirty="0"/>
              <a:t>Sample School Scenario for </a:t>
            </a:r>
            <a:r>
              <a:rPr lang="en-PH" b="1" dirty="0"/>
              <a:t>Master Teacher I</a:t>
            </a:r>
          </a:p>
        </p:txBody>
      </p:sp>
    </p:spTree>
    <p:extLst>
      <p:ext uri="{BB962C8B-B14F-4D97-AF65-F5344CB8AC3E}">
        <p14:creationId xmlns:p14="http://schemas.microsoft.com/office/powerpoint/2010/main" val="162237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08012" y="1143000"/>
            <a:ext cx="10969943" cy="4459917"/>
          </a:xfrm>
        </p:spPr>
        <p:txBody>
          <a:bodyPr/>
          <a:lstStyle/>
          <a:p>
            <a:pPr marL="0" indent="0">
              <a:buNone/>
            </a:pPr>
            <a:r>
              <a:rPr lang="en-PH" dirty="0"/>
              <a:t>Master Teacher Gerlie, Master Teacher I, submitted the following MOV for </a:t>
            </a:r>
            <a:r>
              <a:rPr lang="en-PH" dirty="0">
                <a:solidFill>
                  <a:srgbClr val="3333CC"/>
                </a:solidFill>
              </a:rPr>
              <a:t>Objective 4, KRA 2</a:t>
            </a:r>
            <a:r>
              <a:rPr lang="en-PH" dirty="0"/>
              <a:t>:</a:t>
            </a:r>
          </a:p>
          <a:p>
            <a:pPr marL="0" indent="0">
              <a:buNone/>
            </a:pPr>
            <a:endParaRPr lang="en-PH" dirty="0"/>
          </a:p>
          <a:p>
            <a:pPr>
              <a:buFont typeface="Wingdings" panose="05000000000000000000" pitchFamily="2" charset="2"/>
              <a:buChar char="q"/>
            </a:pPr>
            <a:r>
              <a:rPr lang="en-PH" dirty="0"/>
              <a:t>4 COT Rating Sheets with the rating of 7</a:t>
            </a:r>
            <a:r>
              <a:rPr lang="en-PH" dirty="0" smtClean="0"/>
              <a:t>, </a:t>
            </a:r>
            <a:r>
              <a:rPr lang="en-PH" dirty="0"/>
              <a:t>8</a:t>
            </a:r>
            <a:r>
              <a:rPr lang="en-PH" dirty="0" smtClean="0"/>
              <a:t>, </a:t>
            </a:r>
            <a:r>
              <a:rPr lang="en-PH" dirty="0"/>
              <a:t>8</a:t>
            </a:r>
            <a:r>
              <a:rPr lang="en-PH" dirty="0" smtClean="0"/>
              <a:t> </a:t>
            </a:r>
            <a:r>
              <a:rPr lang="en-PH" dirty="0"/>
              <a:t>and </a:t>
            </a:r>
            <a:r>
              <a:rPr lang="en-PH" dirty="0" smtClean="0"/>
              <a:t>8</a:t>
            </a:r>
            <a:endParaRPr lang="en-PH" dirty="0"/>
          </a:p>
          <a:p>
            <a:pPr>
              <a:buFont typeface="Wingdings" panose="05000000000000000000" pitchFamily="2" charset="2"/>
              <a:buChar char="q"/>
            </a:pPr>
            <a:r>
              <a:rPr lang="en-PH" dirty="0"/>
              <a:t>3 Lesson plans highlighting various classroom management strategies that engage learners in activities in different physical learning environments as support for the 3 COT rating sheets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32612" y="104323"/>
            <a:ext cx="3124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Appendices</a:t>
            </a:r>
          </a:p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p. 173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50812" y="76200"/>
            <a:ext cx="10969943" cy="611045"/>
          </a:xfrm>
        </p:spPr>
        <p:txBody>
          <a:bodyPr/>
          <a:lstStyle/>
          <a:p>
            <a:pPr algn="l"/>
            <a:r>
              <a:rPr lang="en-PH" b="1" dirty="0">
                <a:solidFill>
                  <a:schemeClr val="bg1"/>
                </a:solidFill>
              </a:rPr>
              <a:t>Master Teacher I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2743200"/>
            <a:ext cx="457200" cy="457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32766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27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884612" y="4419601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dirty="0" smtClean="0"/>
              <a:t>19</a:t>
            </a:r>
            <a:endParaRPr lang="en-PH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690744" y="4419600"/>
                <a:ext cx="102266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36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en-US" sz="3600" b="0" i="1" dirty="0" smtClean="0">
                          <a:latin typeface="Cambria Math"/>
                          <a:ea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en-PH" sz="36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0744" y="4419600"/>
                <a:ext cx="1022668" cy="646331"/>
              </a:xfrm>
              <a:prstGeom prst="rect">
                <a:avLst/>
              </a:prstGeom>
              <a:blipFill rotWithShape="1">
                <a:blip r:embed="rId3"/>
                <a:stretch>
                  <a:fillRect t="-14151" r="-16667" b="-349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5637212" y="4419601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b="1" dirty="0"/>
              <a:t>= </a:t>
            </a:r>
            <a:r>
              <a:rPr lang="en-PH" sz="3600" b="1" dirty="0" smtClean="0"/>
              <a:t>4.750</a:t>
            </a:r>
            <a:endParaRPr lang="en-PH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458878" y="5159514"/>
            <a:ext cx="7902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00" dirty="0">
                <a:solidFill>
                  <a:srgbClr val="0000FF"/>
                </a:solidFill>
              </a:rPr>
              <a:t>Average Transmuted Rating </a:t>
            </a:r>
            <a:r>
              <a:rPr lang="en-PH" sz="4000" dirty="0"/>
              <a:t>is </a:t>
            </a:r>
            <a:r>
              <a:rPr lang="en-PH" sz="4000" b="1" dirty="0" smtClean="0"/>
              <a:t>4.750</a:t>
            </a:r>
            <a:endParaRPr lang="en-PH" sz="4000" b="1" dirty="0"/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6427" y="1570595"/>
            <a:ext cx="5842685" cy="2536985"/>
          </a:xfrm>
          <a:prstGeom prst="rect">
            <a:avLst/>
          </a:prstGeom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5612" y="76200"/>
            <a:ext cx="10969943" cy="611045"/>
          </a:xfrm>
        </p:spPr>
        <p:txBody>
          <a:bodyPr/>
          <a:lstStyle/>
          <a:p>
            <a:pPr algn="l"/>
            <a:r>
              <a:rPr lang="en-PH" b="1" dirty="0">
                <a:solidFill>
                  <a:schemeClr val="bg1"/>
                </a:solidFill>
              </a:rPr>
              <a:t>For Quality,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464077" y="2404043"/>
            <a:ext cx="3773335" cy="38978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3464078" y="2404043"/>
            <a:ext cx="3773334" cy="575712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3464078" y="2369730"/>
            <a:ext cx="3773334" cy="117362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3464079" y="2404044"/>
            <a:ext cx="3773333" cy="163490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780212" y="152400"/>
            <a:ext cx="3124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</a:t>
            </a:r>
            <a:r>
              <a:rPr lang="en-PH" sz="24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p. 37</a:t>
            </a:r>
            <a:endParaRPr lang="en-PH" sz="24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470043"/>
              </p:ext>
            </p:extLst>
          </p:nvPr>
        </p:nvGraphicFramePr>
        <p:xfrm>
          <a:off x="150812" y="1022526"/>
          <a:ext cx="5637211" cy="3261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682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809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879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 smtClean="0">
                          <a:solidFill>
                            <a:srgbClr val="0000FF"/>
                          </a:solidFill>
                        </a:rPr>
                        <a:t>Objective 4</a:t>
                      </a:r>
                      <a:endParaRPr lang="en-PH" sz="2800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400" b="1" dirty="0"/>
                        <a:t>Final Rating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400" b="1" dirty="0">
                          <a:solidFill>
                            <a:srgbClr val="3333CC"/>
                          </a:solidFill>
                        </a:rPr>
                        <a:t>RPMS Transmuted Rating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 smtClean="0"/>
                        <a:t>Observation </a:t>
                      </a:r>
                      <a:r>
                        <a:rPr lang="en-PH" sz="2800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>
                          <a:solidFill>
                            <a:srgbClr val="3333CC"/>
                          </a:solidFill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 smtClean="0"/>
                        <a:t>Observation 2</a:t>
                      </a:r>
                      <a:endParaRPr lang="en-P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>
                          <a:solidFill>
                            <a:srgbClr val="3333CC"/>
                          </a:solidFill>
                        </a:rP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 smtClean="0"/>
                        <a:t>Observation 3</a:t>
                      </a:r>
                      <a:endParaRPr lang="en-P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>
                          <a:solidFill>
                            <a:srgbClr val="3333CC"/>
                          </a:solidFill>
                        </a:rP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 smtClean="0"/>
                        <a:t>Observation 4</a:t>
                      </a:r>
                      <a:endParaRPr lang="en-P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 smtClean="0"/>
                        <a:t>8</a:t>
                      </a:r>
                      <a:endParaRPr lang="en-P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800" b="1" dirty="0">
                          <a:solidFill>
                            <a:srgbClr val="3333CC"/>
                          </a:solidFill>
                        </a:rP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60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50812" y="914400"/>
            <a:ext cx="929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00" dirty="0">
                <a:solidFill>
                  <a:srgbClr val="0000FF"/>
                </a:solidFill>
              </a:rPr>
              <a:t>Average Transmuted Rating </a:t>
            </a:r>
            <a:r>
              <a:rPr lang="en-PH" sz="4000" dirty="0"/>
              <a:t>is </a:t>
            </a:r>
            <a:r>
              <a:rPr lang="en-PH" sz="4000" b="1" dirty="0" smtClean="0"/>
              <a:t>4.750</a:t>
            </a:r>
            <a:endParaRPr lang="en-PH" sz="4000" b="1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5612" y="76200"/>
            <a:ext cx="10969943" cy="611045"/>
          </a:xfrm>
        </p:spPr>
        <p:txBody>
          <a:bodyPr/>
          <a:lstStyle/>
          <a:p>
            <a:pPr algn="l"/>
            <a:r>
              <a:rPr lang="en-PH" b="1" dirty="0">
                <a:solidFill>
                  <a:schemeClr val="bg1"/>
                </a:solidFill>
              </a:rPr>
              <a:t>For Quality,</a:t>
            </a: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12" y="1872887"/>
            <a:ext cx="10969943" cy="2705831"/>
          </a:xfrm>
          <a:prstGeom prst="rect">
            <a:avLst/>
          </a:prstGeom>
        </p:spPr>
      </p:pic>
      <p:sp>
        <p:nvSpPr>
          <p:cNvPr id="16" name="Frame 15"/>
          <p:cNvSpPr/>
          <p:nvPr/>
        </p:nvSpPr>
        <p:spPr>
          <a:xfrm>
            <a:off x="534669" y="2362200"/>
            <a:ext cx="10893743" cy="445728"/>
          </a:xfrm>
          <a:prstGeom prst="frame">
            <a:avLst>
              <a:gd name="adj1" fmla="val 2822"/>
            </a:avLst>
          </a:prstGeom>
          <a:solidFill>
            <a:srgbClr val="FF00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80212" y="152400"/>
            <a:ext cx="3124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</a:t>
            </a:r>
            <a:r>
              <a:rPr lang="en-PH" sz="24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p. 37</a:t>
            </a:r>
            <a:endParaRPr lang="en-PH" sz="24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93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606"/>
          <a:stretch/>
        </p:blipFill>
        <p:spPr>
          <a:xfrm>
            <a:off x="150812" y="990600"/>
            <a:ext cx="11920592" cy="4648200"/>
          </a:xfrm>
          <a:prstGeom prst="rect">
            <a:avLst/>
          </a:prstGeom>
        </p:spPr>
      </p:pic>
      <p:sp>
        <p:nvSpPr>
          <p:cNvPr id="4" name="Frame 3"/>
          <p:cNvSpPr/>
          <p:nvPr/>
        </p:nvSpPr>
        <p:spPr>
          <a:xfrm>
            <a:off x="6018212" y="1254276"/>
            <a:ext cx="1371600" cy="4376057"/>
          </a:xfrm>
          <a:prstGeom prst="frame">
            <a:avLst>
              <a:gd name="adj1" fmla="val 282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6412" y="104323"/>
            <a:ext cx="3124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Appendices</a:t>
            </a:r>
          </a:p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p. 173</a:t>
            </a:r>
          </a:p>
        </p:txBody>
      </p:sp>
    </p:spTree>
    <p:extLst>
      <p:ext uri="{BB962C8B-B14F-4D97-AF65-F5344CB8AC3E}">
        <p14:creationId xmlns:p14="http://schemas.microsoft.com/office/powerpoint/2010/main" val="182096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5612" y="76200"/>
            <a:ext cx="10969943" cy="611045"/>
          </a:xfrm>
        </p:spPr>
        <p:txBody>
          <a:bodyPr/>
          <a:lstStyle/>
          <a:p>
            <a:pPr algn="l"/>
            <a:r>
              <a:rPr lang="en-PH" b="1" dirty="0">
                <a:solidFill>
                  <a:schemeClr val="bg1"/>
                </a:solidFill>
              </a:rPr>
              <a:t>For Efficiency,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55812" y="1143000"/>
            <a:ext cx="815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PH" sz="3600" dirty="0"/>
              <a:t> 4 COT Rating Sheet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PH" sz="3600" dirty="0"/>
              <a:t> 3 Lesson Plans 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012" y="1066800"/>
            <a:ext cx="457200" cy="4572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012" y="1600200"/>
            <a:ext cx="457200" cy="457200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597" y="2457270"/>
            <a:ext cx="9151215" cy="1200329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478" y="3581170"/>
            <a:ext cx="9118334" cy="2286230"/>
          </a:xfrm>
          <a:prstGeom prst="rect">
            <a:avLst/>
          </a:prstGeom>
        </p:spPr>
      </p:pic>
      <p:sp>
        <p:nvSpPr>
          <p:cNvPr id="15" name="Frame 14"/>
          <p:cNvSpPr/>
          <p:nvPr/>
        </p:nvSpPr>
        <p:spPr>
          <a:xfrm>
            <a:off x="5103812" y="2781185"/>
            <a:ext cx="1600200" cy="3162415"/>
          </a:xfrm>
          <a:prstGeom prst="frame">
            <a:avLst>
              <a:gd name="adj1" fmla="val 282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6412" y="104323"/>
            <a:ext cx="3124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Appendices</a:t>
            </a:r>
          </a:p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p. 173</a:t>
            </a:r>
          </a:p>
        </p:txBody>
      </p:sp>
    </p:spTree>
    <p:extLst>
      <p:ext uri="{BB962C8B-B14F-4D97-AF65-F5344CB8AC3E}">
        <p14:creationId xmlns:p14="http://schemas.microsoft.com/office/powerpoint/2010/main" val="336572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989155"/>
            <a:ext cx="12188824" cy="611045"/>
          </a:xfrm>
        </p:spPr>
        <p:txBody>
          <a:bodyPr/>
          <a:lstStyle/>
          <a:p>
            <a:r>
              <a:rPr lang="en-PH" sz="3600" dirty="0">
                <a:solidFill>
                  <a:schemeClr val="tx1"/>
                </a:solidFill>
              </a:rPr>
              <a:t>Master Teacher Gerlie’s Rating in </a:t>
            </a:r>
            <a:r>
              <a:rPr lang="en-PH" sz="3600" dirty="0"/>
              <a:t>KRA 2, Objective 4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4088941"/>
              </p:ext>
            </p:extLst>
          </p:nvPr>
        </p:nvGraphicFramePr>
        <p:xfrm>
          <a:off x="609600" y="2076450"/>
          <a:ext cx="10969626" cy="2571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48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848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QET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Rating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Quality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 smtClean="0"/>
                        <a:t>5 (Outstanding)</a:t>
                      </a:r>
                      <a:endParaRPr lang="en-PH" sz="36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Efficiency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4</a:t>
                      </a:r>
                      <a:r>
                        <a:rPr lang="en-PH" sz="3600" baseline="0" dirty="0"/>
                        <a:t> </a:t>
                      </a:r>
                      <a:r>
                        <a:rPr lang="en-PH" sz="3600" dirty="0"/>
                        <a:t>(Very Satisfactory)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56412" y="4782234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dirty="0"/>
              <a:t>9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7662544" y="4782233"/>
                <a:ext cx="102266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36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en-US" sz="3600" b="0" i="1" dirty="0" smtClean="0"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PH" sz="36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2544" y="4782233"/>
                <a:ext cx="1022668" cy="646331"/>
              </a:xfrm>
              <a:prstGeom prst="rect">
                <a:avLst/>
              </a:prstGeom>
              <a:blipFill rotWithShape="1">
                <a:blip r:embed="rId3"/>
                <a:stretch>
                  <a:fillRect t="-14019" r="-16071" b="-33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8609012" y="4782234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b="1" dirty="0"/>
              <a:t>= </a:t>
            </a:r>
            <a:r>
              <a:rPr lang="en-PH" sz="3600" b="1" dirty="0" smtClean="0"/>
              <a:t>  4.500</a:t>
            </a:r>
            <a:endParaRPr lang="en-PH" sz="3600" b="1" dirty="0"/>
          </a:p>
        </p:txBody>
      </p:sp>
    </p:spTree>
    <p:extLst>
      <p:ext uri="{BB962C8B-B14F-4D97-AF65-F5344CB8AC3E}">
        <p14:creationId xmlns:p14="http://schemas.microsoft.com/office/powerpoint/2010/main" val="16460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b="1" dirty="0"/>
              <a:t>Understanding </a:t>
            </a:r>
            <a:br>
              <a:rPr lang="en-US" sz="4800" b="1" dirty="0"/>
            </a:br>
            <a:r>
              <a:rPr lang="en-US" sz="4800" b="1" dirty="0"/>
              <a:t>Means of Verification (</a:t>
            </a:r>
            <a:r>
              <a:rPr lang="en-US" sz="4800" b="1" dirty="0" smtClean="0"/>
              <a:t>MOV)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165972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3579812" y="841223"/>
            <a:ext cx="8429866" cy="58643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28" name="TextBox 27"/>
          <p:cNvSpPr txBox="1"/>
          <p:nvPr/>
        </p:nvSpPr>
        <p:spPr>
          <a:xfrm>
            <a:off x="10545780" y="4273246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/>
              <a:t>5</a:t>
            </a:r>
            <a:endParaRPr lang="en-PH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1002980" y="4273246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/>
              <a:t>5</a:t>
            </a:r>
            <a:endParaRPr lang="en-PH" sz="2400" b="1" dirty="0"/>
          </a:p>
        </p:txBody>
      </p:sp>
      <p:grpSp>
        <p:nvGrpSpPr>
          <p:cNvPr id="33" name="Group 32"/>
          <p:cNvGrpSpPr/>
          <p:nvPr/>
        </p:nvGrpSpPr>
        <p:grpSpPr>
          <a:xfrm>
            <a:off x="3579812" y="838200"/>
            <a:ext cx="8429866" cy="5867400"/>
            <a:chOff x="2030682" y="829132"/>
            <a:chExt cx="8429866" cy="5867400"/>
          </a:xfrm>
        </p:grpSpPr>
        <p:grpSp>
          <p:nvGrpSpPr>
            <p:cNvPr id="25" name="Group 24"/>
            <p:cNvGrpSpPr/>
            <p:nvPr/>
          </p:nvGrpSpPr>
          <p:grpSpPr>
            <a:xfrm>
              <a:off x="2030682" y="829132"/>
              <a:ext cx="8429866" cy="5867400"/>
              <a:chOff x="1190855" y="829721"/>
              <a:chExt cx="7924671" cy="5486400"/>
            </a:xfrm>
          </p:grpSpPr>
          <p:pic>
            <p:nvPicPr>
              <p:cNvPr id="23" name="Picture 22" descr="Screen Clipping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091"/>
              <a:stretch/>
            </p:blipFill>
            <p:spPr>
              <a:xfrm>
                <a:off x="6197985" y="835374"/>
                <a:ext cx="2917541" cy="5480747"/>
              </a:xfrm>
              <a:prstGeom prst="rect">
                <a:avLst/>
              </a:prstGeom>
            </p:spPr>
          </p:pic>
          <p:pic>
            <p:nvPicPr>
              <p:cNvPr id="24" name="Picture 23" descr="Screen Clippi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90855" y="829721"/>
                <a:ext cx="3931599" cy="5486400"/>
              </a:xfrm>
              <a:prstGeom prst="rect">
                <a:avLst/>
              </a:prstGeom>
            </p:spPr>
          </p:pic>
        </p:grpSp>
        <p:pic>
          <p:nvPicPr>
            <p:cNvPr id="32" name="Picture 31" descr="Screen Clippi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0612" y="832155"/>
              <a:ext cx="1241936" cy="1196523"/>
            </a:xfrm>
            <a:prstGeom prst="rect">
              <a:avLst/>
            </a:prstGeom>
          </p:spPr>
        </p:pic>
      </p:grpSp>
      <p:sp>
        <p:nvSpPr>
          <p:cNvPr id="30" name="TextBox 29"/>
          <p:cNvSpPr txBox="1"/>
          <p:nvPr/>
        </p:nvSpPr>
        <p:spPr>
          <a:xfrm>
            <a:off x="10345246" y="4296546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b="1" dirty="0" smtClean="0"/>
              <a:t>4.500</a:t>
            </a:r>
            <a:endParaRPr lang="en-PH" sz="20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1100195" y="4304023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b="1" dirty="0" smtClean="0"/>
              <a:t>0.337</a:t>
            </a:r>
            <a:endParaRPr lang="en-PH" sz="2000" b="1" dirty="0"/>
          </a:p>
        </p:txBody>
      </p:sp>
      <p:sp>
        <p:nvSpPr>
          <p:cNvPr id="35" name="Rectangle 34"/>
          <p:cNvSpPr/>
          <p:nvPr/>
        </p:nvSpPr>
        <p:spPr>
          <a:xfrm>
            <a:off x="7894878" y="1606246"/>
            <a:ext cx="820033" cy="248346"/>
          </a:xfrm>
          <a:prstGeom prst="rect">
            <a:avLst/>
          </a:prstGeom>
          <a:solidFill>
            <a:srgbClr val="C7D9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34" name="TextBox 33"/>
          <p:cNvSpPr txBox="1"/>
          <p:nvPr/>
        </p:nvSpPr>
        <p:spPr>
          <a:xfrm>
            <a:off x="7666278" y="1545753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</a:t>
            </a:r>
            <a:endParaRPr lang="en-PH" sz="17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691740" y="4232836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7.5%</a:t>
            </a:r>
            <a:endParaRPr lang="en-PH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013017" y="4252023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842175" y="4232836"/>
            <a:ext cx="75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PH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27012" y="838200"/>
            <a:ext cx="312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3200" b="1" dirty="0" smtClean="0">
                <a:solidFill>
                  <a:srgbClr val="0000FF"/>
                </a:solidFill>
              </a:rPr>
              <a:t>Computation:</a:t>
            </a:r>
            <a:endParaRPr lang="en-PH" sz="3200" b="1" dirty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853552" y="2222529"/>
                <a:ext cx="141224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PH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 =9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552" y="2222529"/>
                <a:ext cx="1412246" cy="369332"/>
              </a:xfrm>
              <a:prstGeom prst="rect">
                <a:avLst/>
              </a:prstGeom>
              <a:blipFill rotWithShape="0">
                <a:blip r:embed="rId6"/>
                <a:stretch>
                  <a:fillRect l="-4741" r="-4741" b="-8333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TextBox 44"/>
          <p:cNvSpPr txBox="1"/>
          <p:nvPr/>
        </p:nvSpPr>
        <p:spPr>
          <a:xfrm>
            <a:off x="265112" y="1653475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1</a:t>
            </a:r>
            <a:endParaRPr lang="en-PH" sz="28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760412" y="24954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(Q)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56446" y="24954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(E)</a:t>
            </a:r>
            <a:endParaRPr lang="en-PH" sz="20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858486" y="3624797"/>
                <a:ext cx="1984518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9</m:t>
                      </m:r>
                      <m:r>
                        <a:rPr lang="en-PH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 =4.500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486" y="3624797"/>
                <a:ext cx="1984518" cy="369332"/>
              </a:xfrm>
              <a:prstGeom prst="rect">
                <a:avLst/>
              </a:prstGeom>
              <a:blipFill rotWithShape="0">
                <a:blip r:embed="rId7"/>
                <a:stretch>
                  <a:fillRect l="-3385" r="-3692" b="-8333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TextBox 50"/>
          <p:cNvSpPr txBox="1"/>
          <p:nvPr/>
        </p:nvSpPr>
        <p:spPr>
          <a:xfrm>
            <a:off x="270046" y="3055743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2</a:t>
            </a:r>
            <a:endParaRPr lang="en-PH" sz="28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1791769" y="3886200"/>
            <a:ext cx="1614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dirty="0" smtClean="0">
                <a:solidFill>
                  <a:srgbClr val="FF0000"/>
                </a:solidFill>
              </a:rPr>
              <a:t>(Average)</a:t>
            </a:r>
            <a:endParaRPr lang="en-PH" sz="20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430474" y="4842399"/>
                <a:ext cx="305372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</a:rPr>
                        <m:t>.500</m:t>
                      </m:r>
                      <m:r>
                        <a:rPr lang="en-PH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7.5% =0.337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474" y="4842399"/>
                <a:ext cx="3053721" cy="369332"/>
              </a:xfrm>
              <a:prstGeom prst="rect">
                <a:avLst/>
              </a:prstGeom>
              <a:blipFill rotWithShape="0">
                <a:blip r:embed="rId8"/>
                <a:stretch>
                  <a:fillRect l="-1996" r="-1996" b="-13115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TextBox 54"/>
          <p:cNvSpPr txBox="1"/>
          <p:nvPr/>
        </p:nvSpPr>
        <p:spPr>
          <a:xfrm>
            <a:off x="269800" y="4273345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3</a:t>
            </a:r>
            <a:endParaRPr lang="en-PH" sz="28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251500" y="5181600"/>
            <a:ext cx="1194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(Average)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345878" y="5173984"/>
            <a:ext cx="1243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(Weight)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59" name="Frame 58"/>
          <p:cNvSpPr/>
          <p:nvPr/>
        </p:nvSpPr>
        <p:spPr>
          <a:xfrm>
            <a:off x="2633004" y="4796565"/>
            <a:ext cx="870608" cy="537435"/>
          </a:xfrm>
          <a:prstGeom prst="frame">
            <a:avLst>
              <a:gd name="adj1" fmla="val 451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60" name="Frame 59"/>
          <p:cNvSpPr/>
          <p:nvPr/>
        </p:nvSpPr>
        <p:spPr>
          <a:xfrm>
            <a:off x="11129171" y="4263947"/>
            <a:ext cx="870608" cy="537435"/>
          </a:xfrm>
          <a:prstGeom prst="frame">
            <a:avLst>
              <a:gd name="adj1" fmla="val 451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61" name="Title 1"/>
          <p:cNvSpPr txBox="1">
            <a:spLocks/>
          </p:cNvSpPr>
          <p:nvPr/>
        </p:nvSpPr>
        <p:spPr>
          <a:xfrm>
            <a:off x="-189231" y="76200"/>
            <a:ext cx="9941243" cy="61104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rgbClr val="0000FF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en-PH" sz="3600" dirty="0" smtClean="0">
                <a:solidFill>
                  <a:schemeClr val="bg1"/>
                </a:solidFill>
              </a:rPr>
              <a:t>Teacher Gerlie’s Rating in KRA 2, Objective 4</a:t>
            </a:r>
            <a:endParaRPr lang="en-PH" sz="3600" dirty="0">
              <a:solidFill>
                <a:schemeClr val="bg1"/>
              </a:solidFill>
            </a:endParaRPr>
          </a:p>
        </p:txBody>
      </p:sp>
      <p:pic>
        <p:nvPicPr>
          <p:cNvPr id="49" name="Picture 48" descr="Screen Clippi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9498" y="867079"/>
            <a:ext cx="1291730" cy="1152095"/>
          </a:xfrm>
          <a:prstGeom prst="rect">
            <a:avLst/>
          </a:prstGeom>
        </p:spPr>
      </p:pic>
      <p:pic>
        <p:nvPicPr>
          <p:cNvPr id="53" name="Picture 52" descr="Screen Clipping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804"/>
          <a:stretch/>
        </p:blipFill>
        <p:spPr>
          <a:xfrm>
            <a:off x="8872866" y="867080"/>
            <a:ext cx="3190276" cy="1114121"/>
          </a:xfrm>
          <a:prstGeom prst="rect">
            <a:avLst/>
          </a:prstGeom>
        </p:spPr>
      </p:pic>
      <p:pic>
        <p:nvPicPr>
          <p:cNvPr id="62" name="Picture 61" descr="Screen Clippi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96" y="867079"/>
            <a:ext cx="4149493" cy="1133523"/>
          </a:xfrm>
          <a:prstGeom prst="rect">
            <a:avLst/>
          </a:prstGeom>
        </p:spPr>
      </p:pic>
      <p:sp>
        <p:nvSpPr>
          <p:cNvPr id="63" name="Rectangle 62"/>
          <p:cNvSpPr/>
          <p:nvPr/>
        </p:nvSpPr>
        <p:spPr>
          <a:xfrm>
            <a:off x="7924902" y="1501027"/>
            <a:ext cx="820033" cy="23583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58" name="TextBox 57"/>
          <p:cNvSpPr txBox="1"/>
          <p:nvPr/>
        </p:nvSpPr>
        <p:spPr>
          <a:xfrm>
            <a:off x="7579351" y="1482656"/>
            <a:ext cx="14455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</a:t>
            </a:r>
            <a:endParaRPr lang="en-PH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132" y="2038031"/>
            <a:ext cx="2138480" cy="3829369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012" y="2057400"/>
            <a:ext cx="1743981" cy="116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95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"/>
                            </p:stCondLst>
                            <p:childTnLst>
                              <p:par>
                                <p:cTn id="5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44" grpId="0"/>
      <p:bldP spid="45" grpId="0"/>
      <p:bldP spid="47" grpId="0"/>
      <p:bldP spid="48" grpId="0"/>
      <p:bldP spid="50" grpId="0"/>
      <p:bldP spid="51" grpId="0"/>
      <p:bldP spid="52" grpId="0"/>
      <p:bldP spid="54" grpId="0"/>
      <p:bldP spid="55" grpId="0"/>
      <p:bldP spid="56" grpId="0"/>
      <p:bldP spid="57" grpId="0"/>
      <p:bldP spid="59" grpId="0" animBg="1"/>
      <p:bldP spid="60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8012" y="2590800"/>
            <a:ext cx="10969943" cy="611045"/>
          </a:xfrm>
        </p:spPr>
        <p:txBody>
          <a:bodyPr/>
          <a:lstStyle/>
          <a:p>
            <a:r>
              <a:rPr lang="en-PH" dirty="0"/>
              <a:t>Sample School Scenario for </a:t>
            </a:r>
            <a:r>
              <a:rPr lang="en-PH" b="1" dirty="0" smtClean="0"/>
              <a:t>Master Teacher I</a:t>
            </a:r>
            <a:br>
              <a:rPr lang="en-PH" b="1" dirty="0" smtClean="0"/>
            </a:br>
            <a:r>
              <a:rPr lang="en-PH" b="1" dirty="0"/>
              <a:t/>
            </a:r>
            <a:br>
              <a:rPr lang="en-PH" b="1" dirty="0"/>
            </a:br>
            <a:r>
              <a:rPr lang="en-PH" b="1" dirty="0" smtClean="0"/>
              <a:t>KRA 3</a:t>
            </a:r>
            <a:br>
              <a:rPr lang="en-PH" b="1" dirty="0" smtClean="0"/>
            </a:br>
            <a:r>
              <a:rPr lang="en-PH" b="1" dirty="0" smtClean="0"/>
              <a:t>Objective 9</a:t>
            </a:r>
            <a:endParaRPr lang="en-PH" b="1" dirty="0"/>
          </a:p>
        </p:txBody>
      </p:sp>
    </p:spTree>
    <p:extLst>
      <p:ext uri="{BB962C8B-B14F-4D97-AF65-F5344CB8AC3E}">
        <p14:creationId xmlns:p14="http://schemas.microsoft.com/office/powerpoint/2010/main" val="263049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0812" y="76200"/>
            <a:ext cx="10969943" cy="611045"/>
          </a:xfrm>
        </p:spPr>
        <p:txBody>
          <a:bodyPr/>
          <a:lstStyle/>
          <a:p>
            <a:pPr algn="l"/>
            <a:r>
              <a:rPr lang="en-PH" b="1" dirty="0" smtClean="0">
                <a:solidFill>
                  <a:schemeClr val="bg1"/>
                </a:solidFill>
              </a:rPr>
              <a:t>Master Teacher I</a:t>
            </a:r>
            <a:endParaRPr lang="en-PH" b="1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79412" y="990600"/>
            <a:ext cx="10591800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PH" sz="3000" dirty="0"/>
              <a:t>Teacher </a:t>
            </a:r>
            <a:r>
              <a:rPr lang="en-PH" sz="3000" dirty="0" smtClean="0"/>
              <a:t>Gerlie </a:t>
            </a:r>
            <a:r>
              <a:rPr lang="en-PH" sz="3000" dirty="0"/>
              <a:t>submitted the following </a:t>
            </a:r>
            <a:r>
              <a:rPr lang="en-PH" sz="3000" dirty="0">
                <a:solidFill>
                  <a:srgbClr val="3333CC"/>
                </a:solidFill>
              </a:rPr>
              <a:t>MOV for Objective 9</a:t>
            </a:r>
            <a:r>
              <a:rPr lang="en-PH" sz="3000" dirty="0" smtClean="0">
                <a:solidFill>
                  <a:srgbClr val="3333CC"/>
                </a:solidFill>
              </a:rPr>
              <a:t>, </a:t>
            </a:r>
            <a:r>
              <a:rPr lang="en-PH" sz="3000" dirty="0">
                <a:solidFill>
                  <a:srgbClr val="3333CC"/>
                </a:solidFill>
              </a:rPr>
              <a:t>KRA 3</a:t>
            </a:r>
            <a:r>
              <a:rPr lang="en-PH" sz="3000" dirty="0" smtClean="0"/>
              <a:t>:</a:t>
            </a:r>
            <a:endParaRPr lang="en-PH" sz="3000" dirty="0"/>
          </a:p>
          <a:p>
            <a:pPr marL="0" indent="0">
              <a:buNone/>
            </a:pPr>
            <a:endParaRPr lang="en-PH" sz="3000" dirty="0"/>
          </a:p>
          <a:p>
            <a:pPr>
              <a:buFont typeface="Wingdings" panose="05000000000000000000" pitchFamily="2" charset="2"/>
              <a:buChar char="q"/>
            </a:pPr>
            <a:r>
              <a:rPr lang="en-PH" sz="3000" dirty="0" smtClean="0"/>
              <a:t> 3 teaching and learning resources developed by colleagues and critiqued on their alignment to learning goals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PH" sz="3000" dirty="0"/>
              <a:t> 1</a:t>
            </a:r>
            <a:r>
              <a:rPr lang="en-PH" sz="3000" dirty="0" smtClean="0"/>
              <a:t> lesson plan by colleague critiqued in terms of the alignment of the teaching and learning resources to the indicated learning goals and appropriateness to the target learners</a:t>
            </a: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366581" y="2743200"/>
            <a:ext cx="11277600" cy="3505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PH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01" y="2438400"/>
            <a:ext cx="457200" cy="457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94" y="3962400"/>
            <a:ext cx="457200" cy="4572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932612" y="104323"/>
            <a:ext cx="3124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Appendices</a:t>
            </a:r>
          </a:p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p. </a:t>
            </a:r>
            <a:r>
              <a:rPr lang="en-PH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178</a:t>
            </a:r>
            <a:endParaRPr lang="en-PH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8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33" y="831014"/>
            <a:ext cx="10969943" cy="5950786"/>
          </a:xfrm>
          <a:prstGeom prst="rect">
            <a:avLst/>
          </a:prstGeom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5612" y="76200"/>
            <a:ext cx="10969943" cy="611045"/>
          </a:xfrm>
        </p:spPr>
        <p:txBody>
          <a:bodyPr/>
          <a:lstStyle/>
          <a:p>
            <a:pPr algn="l"/>
            <a:r>
              <a:rPr lang="en-PH" b="1" dirty="0">
                <a:solidFill>
                  <a:schemeClr val="bg1"/>
                </a:solidFill>
              </a:rPr>
              <a:t>For </a:t>
            </a:r>
            <a:r>
              <a:rPr lang="en-PH" b="1" dirty="0" smtClean="0">
                <a:solidFill>
                  <a:schemeClr val="bg1"/>
                </a:solidFill>
              </a:rPr>
              <a:t>Quality and Efficiency,</a:t>
            </a:r>
            <a:endParaRPr lang="en-PH" b="1" dirty="0">
              <a:solidFill>
                <a:schemeClr val="bg1"/>
              </a:solidFill>
            </a:endParaRPr>
          </a:p>
        </p:txBody>
      </p:sp>
      <p:sp>
        <p:nvSpPr>
          <p:cNvPr id="16" name="Frame 15"/>
          <p:cNvSpPr/>
          <p:nvPr/>
        </p:nvSpPr>
        <p:spPr>
          <a:xfrm>
            <a:off x="6000750" y="1676401"/>
            <a:ext cx="1236662" cy="3047999"/>
          </a:xfrm>
          <a:prstGeom prst="frame">
            <a:avLst>
              <a:gd name="adj1" fmla="val 282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8" name="Frame 7"/>
          <p:cNvSpPr/>
          <p:nvPr/>
        </p:nvSpPr>
        <p:spPr>
          <a:xfrm>
            <a:off x="5999162" y="4686300"/>
            <a:ext cx="1238250" cy="1866900"/>
          </a:xfrm>
          <a:prstGeom prst="frame">
            <a:avLst>
              <a:gd name="adj1" fmla="val 282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85012" y="104323"/>
            <a:ext cx="3124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Appendices</a:t>
            </a:r>
          </a:p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p. </a:t>
            </a:r>
            <a:r>
              <a:rPr lang="en-PH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178</a:t>
            </a:r>
            <a:endParaRPr lang="en-PH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31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989155"/>
            <a:ext cx="10969943" cy="611045"/>
          </a:xfrm>
        </p:spPr>
        <p:txBody>
          <a:bodyPr/>
          <a:lstStyle/>
          <a:p>
            <a:r>
              <a:rPr lang="en-PH" dirty="0">
                <a:solidFill>
                  <a:schemeClr val="tx1"/>
                </a:solidFill>
              </a:rPr>
              <a:t>Teacher </a:t>
            </a:r>
            <a:r>
              <a:rPr lang="en-PH" dirty="0" smtClean="0">
                <a:solidFill>
                  <a:schemeClr val="tx1"/>
                </a:solidFill>
              </a:rPr>
              <a:t>Gerlie’s </a:t>
            </a:r>
            <a:r>
              <a:rPr lang="en-PH" dirty="0">
                <a:solidFill>
                  <a:schemeClr val="tx1"/>
                </a:solidFill>
              </a:rPr>
              <a:t>Rating in </a:t>
            </a:r>
            <a:r>
              <a:rPr lang="en-PH" dirty="0"/>
              <a:t>KRA 3</a:t>
            </a:r>
            <a:r>
              <a:rPr lang="en-PH" dirty="0" smtClean="0"/>
              <a:t>, </a:t>
            </a:r>
            <a:r>
              <a:rPr lang="en-PH" dirty="0"/>
              <a:t>Objective 9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6945729"/>
              </p:ext>
            </p:extLst>
          </p:nvPr>
        </p:nvGraphicFramePr>
        <p:xfrm>
          <a:off x="609600" y="2076450"/>
          <a:ext cx="10969626" cy="2571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48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848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QET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Rating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Quality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smtClean="0"/>
                        <a:t>5 (Outstanding)</a:t>
                      </a:r>
                      <a:endParaRPr lang="en-PH" sz="36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Efficiency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 smtClean="0"/>
                        <a:t>5 (Outstanding)</a:t>
                      </a:r>
                      <a:endParaRPr lang="en-PH" sz="36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085012" y="4800601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dirty="0" smtClean="0"/>
              <a:t>10</a:t>
            </a:r>
            <a:endParaRPr lang="en-PH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7662544" y="4800600"/>
                <a:ext cx="102266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36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en-PH" sz="36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PH" sz="36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2544" y="4800600"/>
                <a:ext cx="1022668" cy="64633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8609012" y="4800601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b="1" dirty="0"/>
              <a:t>= </a:t>
            </a:r>
            <a:r>
              <a:rPr lang="en-PH" sz="3600" b="1" dirty="0" smtClean="0"/>
              <a:t>  5.000</a:t>
            </a:r>
            <a:endParaRPr lang="en-PH" sz="3600" b="1" dirty="0"/>
          </a:p>
        </p:txBody>
      </p:sp>
    </p:spTree>
    <p:extLst>
      <p:ext uri="{BB962C8B-B14F-4D97-AF65-F5344CB8AC3E}">
        <p14:creationId xmlns:p14="http://schemas.microsoft.com/office/powerpoint/2010/main" val="139279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3579812" y="841223"/>
            <a:ext cx="8429866" cy="58643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37" name="TextBox 36"/>
          <p:cNvSpPr txBox="1"/>
          <p:nvPr/>
        </p:nvSpPr>
        <p:spPr>
          <a:xfrm>
            <a:off x="7691740" y="4232836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7.5%</a:t>
            </a:r>
            <a:endParaRPr lang="en-PH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27012" y="838200"/>
            <a:ext cx="312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3200" b="1" dirty="0" smtClean="0">
                <a:solidFill>
                  <a:srgbClr val="0000FF"/>
                </a:solidFill>
              </a:rPr>
              <a:t>Computation:</a:t>
            </a:r>
            <a:endParaRPr lang="en-PH" sz="3200" b="1" dirty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853552" y="2222529"/>
                <a:ext cx="158216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PH" sz="2400" b="0" i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=10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552" y="2222529"/>
                <a:ext cx="158216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231" r="-4231" b="-8333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TextBox 44"/>
          <p:cNvSpPr txBox="1"/>
          <p:nvPr/>
        </p:nvSpPr>
        <p:spPr>
          <a:xfrm>
            <a:off x="265112" y="1653475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1</a:t>
            </a:r>
            <a:endParaRPr lang="en-PH" sz="28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760412" y="24954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(Q)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93812" y="24954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(E)</a:t>
            </a:r>
            <a:endParaRPr lang="en-PH" sz="20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858486" y="3624797"/>
                <a:ext cx="21544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PH" sz="2400" b="0" i="0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PH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 =5.000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486" y="3624797"/>
                <a:ext cx="2154436" cy="369332"/>
              </a:xfrm>
              <a:prstGeom prst="rect">
                <a:avLst/>
              </a:prstGeom>
              <a:blipFill rotWithShape="0">
                <a:blip r:embed="rId4"/>
                <a:stretch>
                  <a:fillRect l="-3116" r="-3116" b="-8333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TextBox 50"/>
          <p:cNvSpPr txBox="1"/>
          <p:nvPr/>
        </p:nvSpPr>
        <p:spPr>
          <a:xfrm>
            <a:off x="270046" y="3055743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2</a:t>
            </a:r>
            <a:endParaRPr lang="en-PH" sz="28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1791769" y="3886200"/>
            <a:ext cx="1614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dirty="0" smtClean="0">
                <a:solidFill>
                  <a:srgbClr val="FF0000"/>
                </a:solidFill>
              </a:rPr>
              <a:t>(Average)</a:t>
            </a:r>
            <a:endParaRPr lang="en-PH" sz="20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430474" y="4842399"/>
                <a:ext cx="305372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PH" sz="2400" b="0" i="0" smtClean="0">
                          <a:latin typeface="Cambria Math" panose="02040503050406030204" pitchFamily="18" charset="0"/>
                        </a:rPr>
                        <m:t>.000</m:t>
                      </m:r>
                      <m:r>
                        <a:rPr lang="en-PH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7.5% =0.375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474" y="4842399"/>
                <a:ext cx="3053721" cy="369332"/>
              </a:xfrm>
              <a:prstGeom prst="rect">
                <a:avLst/>
              </a:prstGeom>
              <a:blipFill rotWithShape="0">
                <a:blip r:embed="rId5"/>
                <a:stretch>
                  <a:fillRect l="-2196" r="-2196" b="-13115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TextBox 54"/>
          <p:cNvSpPr txBox="1"/>
          <p:nvPr/>
        </p:nvSpPr>
        <p:spPr>
          <a:xfrm>
            <a:off x="269800" y="4273345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3</a:t>
            </a:r>
            <a:endParaRPr lang="en-PH" sz="28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251500" y="5181600"/>
            <a:ext cx="1194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(Average)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345878" y="5173984"/>
            <a:ext cx="1243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(Weight)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59" name="Frame 58"/>
          <p:cNvSpPr/>
          <p:nvPr/>
        </p:nvSpPr>
        <p:spPr>
          <a:xfrm>
            <a:off x="2633004" y="4796565"/>
            <a:ext cx="870608" cy="537435"/>
          </a:xfrm>
          <a:prstGeom prst="frame">
            <a:avLst>
              <a:gd name="adj1" fmla="val 451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61" name="Title 1"/>
          <p:cNvSpPr txBox="1">
            <a:spLocks/>
          </p:cNvSpPr>
          <p:nvPr/>
        </p:nvSpPr>
        <p:spPr>
          <a:xfrm>
            <a:off x="-189231" y="76200"/>
            <a:ext cx="9941243" cy="61104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rgbClr val="0000FF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en-PH" sz="3600" dirty="0" smtClean="0">
                <a:solidFill>
                  <a:schemeClr val="bg1"/>
                </a:solidFill>
              </a:rPr>
              <a:t>Teacher Gerlie’s Rating in KRA 3, Objective 9</a:t>
            </a:r>
            <a:endParaRPr lang="en-PH" sz="36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064926" y="4231076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b="1" dirty="0" smtClean="0"/>
              <a:t>0.375</a:t>
            </a:r>
            <a:endParaRPr lang="en-PH" sz="2000" b="1" dirty="0"/>
          </a:p>
        </p:txBody>
      </p:sp>
      <p:sp>
        <p:nvSpPr>
          <p:cNvPr id="60" name="Frame 59"/>
          <p:cNvSpPr/>
          <p:nvPr/>
        </p:nvSpPr>
        <p:spPr>
          <a:xfrm>
            <a:off x="11167404" y="4191000"/>
            <a:ext cx="739661" cy="537435"/>
          </a:xfrm>
          <a:prstGeom prst="frame">
            <a:avLst>
              <a:gd name="adj1" fmla="val 451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270" y="867078"/>
            <a:ext cx="1198761" cy="1152095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804"/>
          <a:stretch/>
        </p:blipFill>
        <p:spPr>
          <a:xfrm>
            <a:off x="8888116" y="867079"/>
            <a:ext cx="3121561" cy="1114121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15"/>
          <a:stretch/>
        </p:blipFill>
        <p:spPr>
          <a:xfrm>
            <a:off x="8920998" y="1968956"/>
            <a:ext cx="2216054" cy="4660444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7924902" y="1501027"/>
            <a:ext cx="820033" cy="23583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34" name="TextBox 33"/>
          <p:cNvSpPr txBox="1"/>
          <p:nvPr/>
        </p:nvSpPr>
        <p:spPr>
          <a:xfrm>
            <a:off x="7659240" y="1438283"/>
            <a:ext cx="137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</a:t>
            </a:r>
            <a:endParaRPr lang="en-PH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68" y="867078"/>
            <a:ext cx="4069644" cy="1158144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412" y="2065862"/>
            <a:ext cx="1881892" cy="2791322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298" y="2057400"/>
            <a:ext cx="1501114" cy="1089304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3732212" y="1981200"/>
            <a:ext cx="0" cy="47366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5561012" y="1981200"/>
            <a:ext cx="0" cy="47366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7724271" y="1981200"/>
            <a:ext cx="0" cy="47366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8714872" y="4247641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/>
              <a:t>5</a:t>
            </a:r>
            <a:endParaRPr lang="en-PH" sz="24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9296503" y="4248469"/>
            <a:ext cx="75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>
                <a:latin typeface="+mj-lt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222990" y="4267200"/>
            <a:ext cx="10672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b="1" dirty="0" smtClean="0">
                <a:latin typeface="+mj-lt"/>
                <a:cs typeface="Arial" panose="020B0604020202020204" pitchFamily="34" charset="0"/>
              </a:rPr>
              <a:t>5.000</a:t>
            </a:r>
            <a:endParaRPr lang="en-PH" sz="2000" b="1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65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7" grpId="0"/>
      <p:bldP spid="48" grpId="0"/>
      <p:bldP spid="50" grpId="0"/>
      <p:bldP spid="51" grpId="0"/>
      <p:bldP spid="52" grpId="0"/>
      <p:bldP spid="54" grpId="0"/>
      <p:bldP spid="55" grpId="0"/>
      <p:bldP spid="56" grpId="0"/>
      <p:bldP spid="57" grpId="0"/>
      <p:bldP spid="59" grpId="0" animBg="1"/>
      <p:bldP spid="31" grpId="0"/>
      <p:bldP spid="60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8012" y="2590800"/>
            <a:ext cx="10969943" cy="611045"/>
          </a:xfrm>
        </p:spPr>
        <p:txBody>
          <a:bodyPr/>
          <a:lstStyle/>
          <a:p>
            <a:r>
              <a:rPr lang="en-PH" dirty="0"/>
              <a:t>Sample School Scenario for </a:t>
            </a:r>
            <a:r>
              <a:rPr lang="en-PH" b="1" dirty="0" smtClean="0"/>
              <a:t>Master Teacher I</a:t>
            </a:r>
            <a:br>
              <a:rPr lang="en-PH" b="1" dirty="0" smtClean="0"/>
            </a:br>
            <a:r>
              <a:rPr lang="en-PH" b="1" dirty="0"/>
              <a:t/>
            </a:r>
            <a:br>
              <a:rPr lang="en-PH" b="1" dirty="0"/>
            </a:br>
            <a:r>
              <a:rPr lang="en-PH" b="1" dirty="0" smtClean="0"/>
              <a:t>KRA 4</a:t>
            </a:r>
            <a:br>
              <a:rPr lang="en-PH" b="1" dirty="0" smtClean="0"/>
            </a:br>
            <a:r>
              <a:rPr lang="en-PH" b="1" dirty="0" smtClean="0"/>
              <a:t>Objective 10</a:t>
            </a:r>
            <a:endParaRPr lang="en-PH" b="1" dirty="0"/>
          </a:p>
        </p:txBody>
      </p:sp>
    </p:spTree>
    <p:extLst>
      <p:ext uri="{BB962C8B-B14F-4D97-AF65-F5344CB8AC3E}">
        <p14:creationId xmlns:p14="http://schemas.microsoft.com/office/powerpoint/2010/main" val="222777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0812" y="76200"/>
            <a:ext cx="10969943" cy="611045"/>
          </a:xfrm>
        </p:spPr>
        <p:txBody>
          <a:bodyPr/>
          <a:lstStyle/>
          <a:p>
            <a:pPr algn="l"/>
            <a:r>
              <a:rPr lang="en-PH" b="1" dirty="0" smtClean="0">
                <a:solidFill>
                  <a:schemeClr val="bg1"/>
                </a:solidFill>
              </a:rPr>
              <a:t>Master Teacher I</a:t>
            </a:r>
            <a:endParaRPr lang="en-PH" b="1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79412" y="990600"/>
            <a:ext cx="10591800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PH" sz="3000" dirty="0"/>
              <a:t>Teacher </a:t>
            </a:r>
            <a:r>
              <a:rPr lang="en-PH" sz="3000" dirty="0" smtClean="0"/>
              <a:t>Gerlie </a:t>
            </a:r>
            <a:r>
              <a:rPr lang="en-PH" sz="3000" dirty="0"/>
              <a:t>submitted the following </a:t>
            </a:r>
            <a:r>
              <a:rPr lang="en-PH" sz="3000" dirty="0">
                <a:solidFill>
                  <a:srgbClr val="3333CC"/>
                </a:solidFill>
              </a:rPr>
              <a:t>MOV for Objective </a:t>
            </a:r>
            <a:r>
              <a:rPr lang="en-PH" sz="3000" dirty="0" smtClean="0">
                <a:solidFill>
                  <a:srgbClr val="3333CC"/>
                </a:solidFill>
              </a:rPr>
              <a:t>10, </a:t>
            </a:r>
            <a:r>
              <a:rPr lang="en-PH" sz="3000" dirty="0">
                <a:solidFill>
                  <a:srgbClr val="3333CC"/>
                </a:solidFill>
              </a:rPr>
              <a:t>KRA </a:t>
            </a:r>
            <a:r>
              <a:rPr lang="en-PH" sz="3000" dirty="0" smtClean="0">
                <a:solidFill>
                  <a:srgbClr val="3333CC"/>
                </a:solidFill>
              </a:rPr>
              <a:t>4</a:t>
            </a:r>
            <a:r>
              <a:rPr lang="en-PH" sz="3000" dirty="0" smtClean="0"/>
              <a:t>:</a:t>
            </a:r>
            <a:endParaRPr lang="en-PH" sz="3000" dirty="0"/>
          </a:p>
          <a:p>
            <a:pPr marL="0" indent="0">
              <a:buNone/>
            </a:pPr>
            <a:endParaRPr lang="en-PH" sz="3000" dirty="0"/>
          </a:p>
          <a:p>
            <a:pPr>
              <a:buFont typeface="Wingdings" panose="05000000000000000000" pitchFamily="2" charset="2"/>
              <a:buChar char="q"/>
            </a:pPr>
            <a:r>
              <a:rPr lang="en-PH" sz="3000" dirty="0" smtClean="0"/>
              <a:t> A </a:t>
            </a:r>
            <a:r>
              <a:rPr lang="en-PH" sz="3000" dirty="0"/>
              <a:t>collaborative review </a:t>
            </a:r>
            <a:r>
              <a:rPr lang="en-PH" sz="3000" dirty="0" smtClean="0"/>
              <a:t>on the alignment with the curriculum of the </a:t>
            </a:r>
            <a:r>
              <a:rPr lang="en-PH" sz="3000" dirty="0"/>
              <a:t>designed </a:t>
            </a:r>
            <a:r>
              <a:rPr lang="en-PH" sz="3000" dirty="0" smtClean="0"/>
              <a:t>tests:</a:t>
            </a:r>
          </a:p>
          <a:p>
            <a:pPr marL="0" indent="0">
              <a:buNone/>
            </a:pPr>
            <a:r>
              <a:rPr lang="en-PH" sz="3000" dirty="0"/>
              <a:t>	</a:t>
            </a:r>
            <a:r>
              <a:rPr lang="en-PH" sz="3000" dirty="0" smtClean="0"/>
              <a:t>- 1 diagnostic test with its TOS</a:t>
            </a:r>
          </a:p>
          <a:p>
            <a:pPr marL="0" indent="0">
              <a:buNone/>
            </a:pPr>
            <a:r>
              <a:rPr lang="en-PH" sz="3000" dirty="0"/>
              <a:t>	</a:t>
            </a:r>
            <a:r>
              <a:rPr lang="en-PH" sz="3000" dirty="0" smtClean="0"/>
              <a:t>- 2 formative tests attached to the lesson plan</a:t>
            </a:r>
          </a:p>
          <a:p>
            <a:pPr marL="0" indent="0">
              <a:buNone/>
            </a:pPr>
            <a:r>
              <a:rPr lang="en-PH" sz="3000" dirty="0"/>
              <a:t>	</a:t>
            </a:r>
            <a:r>
              <a:rPr lang="en-PH" sz="3000" dirty="0" smtClean="0"/>
              <a:t>- 1 summative assessment with TOS</a:t>
            </a: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366581" y="2743200"/>
            <a:ext cx="11277600" cy="3505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PH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01" y="2438400"/>
            <a:ext cx="457200" cy="4572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932612" y="104323"/>
            <a:ext cx="3124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Appendices</a:t>
            </a:r>
          </a:p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p. </a:t>
            </a:r>
            <a:r>
              <a:rPr lang="en-PH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179</a:t>
            </a:r>
            <a:endParaRPr lang="en-PH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04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71" y="823773"/>
            <a:ext cx="10705982" cy="6005794"/>
          </a:xfrm>
          <a:prstGeom prst="rect">
            <a:avLst/>
          </a:prstGeom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5612" y="76200"/>
            <a:ext cx="10969943" cy="611045"/>
          </a:xfrm>
        </p:spPr>
        <p:txBody>
          <a:bodyPr/>
          <a:lstStyle/>
          <a:p>
            <a:pPr algn="l"/>
            <a:r>
              <a:rPr lang="en-PH" b="1" dirty="0">
                <a:solidFill>
                  <a:schemeClr val="bg1"/>
                </a:solidFill>
              </a:rPr>
              <a:t>For </a:t>
            </a:r>
            <a:r>
              <a:rPr lang="en-PH" b="1" dirty="0" smtClean="0">
                <a:solidFill>
                  <a:schemeClr val="bg1"/>
                </a:solidFill>
              </a:rPr>
              <a:t>Quality and Efficiency,</a:t>
            </a:r>
            <a:endParaRPr lang="en-PH" b="1" dirty="0">
              <a:solidFill>
                <a:schemeClr val="bg1"/>
              </a:solidFill>
            </a:endParaRPr>
          </a:p>
        </p:txBody>
      </p:sp>
      <p:sp>
        <p:nvSpPr>
          <p:cNvPr id="16" name="Frame 15"/>
          <p:cNvSpPr/>
          <p:nvPr/>
        </p:nvSpPr>
        <p:spPr>
          <a:xfrm>
            <a:off x="5865812" y="1638301"/>
            <a:ext cx="1219200" cy="2400299"/>
          </a:xfrm>
          <a:prstGeom prst="frame">
            <a:avLst>
              <a:gd name="adj1" fmla="val 282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8" name="Frame 7"/>
          <p:cNvSpPr/>
          <p:nvPr/>
        </p:nvSpPr>
        <p:spPr>
          <a:xfrm>
            <a:off x="5865812" y="4038600"/>
            <a:ext cx="1219200" cy="2514600"/>
          </a:xfrm>
          <a:prstGeom prst="frame">
            <a:avLst>
              <a:gd name="adj1" fmla="val 282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37412" y="104323"/>
            <a:ext cx="3124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RPMS Manual Appendices</a:t>
            </a:r>
          </a:p>
          <a:p>
            <a:r>
              <a:rPr lang="en-PH" b="1" dirty="0">
                <a:latin typeface="Helvetica" panose="020B0604020202020204" pitchFamily="34" charset="0"/>
                <a:cs typeface="Helvetica" panose="020B0604020202020204" pitchFamily="34" charset="0"/>
              </a:rPr>
              <a:t>p. </a:t>
            </a:r>
            <a:r>
              <a:rPr lang="en-PH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179</a:t>
            </a:r>
            <a:endParaRPr lang="en-PH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30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8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989155"/>
            <a:ext cx="10969943" cy="611045"/>
          </a:xfrm>
        </p:spPr>
        <p:txBody>
          <a:bodyPr/>
          <a:lstStyle/>
          <a:p>
            <a:r>
              <a:rPr lang="en-PH" dirty="0">
                <a:solidFill>
                  <a:schemeClr val="tx1"/>
                </a:solidFill>
              </a:rPr>
              <a:t>Teacher </a:t>
            </a:r>
            <a:r>
              <a:rPr lang="en-PH" dirty="0" smtClean="0">
                <a:solidFill>
                  <a:schemeClr val="tx1"/>
                </a:solidFill>
              </a:rPr>
              <a:t>Gerlie’s </a:t>
            </a:r>
            <a:r>
              <a:rPr lang="en-PH" dirty="0">
                <a:solidFill>
                  <a:schemeClr val="tx1"/>
                </a:solidFill>
              </a:rPr>
              <a:t>Rating in </a:t>
            </a:r>
            <a:r>
              <a:rPr lang="en-PH" dirty="0"/>
              <a:t>KRA </a:t>
            </a:r>
            <a:r>
              <a:rPr lang="en-PH" dirty="0" smtClean="0"/>
              <a:t>4, </a:t>
            </a:r>
            <a:r>
              <a:rPr lang="en-PH" dirty="0"/>
              <a:t>Objective </a:t>
            </a:r>
            <a:r>
              <a:rPr lang="en-PH" dirty="0" smtClean="0"/>
              <a:t>10</a:t>
            </a:r>
            <a:endParaRPr lang="en-PH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887755"/>
              </p:ext>
            </p:extLst>
          </p:nvPr>
        </p:nvGraphicFramePr>
        <p:xfrm>
          <a:off x="609600" y="2076450"/>
          <a:ext cx="10969626" cy="2571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48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848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QET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Rating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Quality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 smtClean="0"/>
                        <a:t>5 (Outstanding)</a:t>
                      </a:r>
                      <a:endParaRPr lang="en-PH" sz="36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PH" sz="3600" dirty="0"/>
                        <a:t>Efficiency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3600" dirty="0" smtClean="0"/>
                        <a:t>5 (Outstanding)</a:t>
                      </a:r>
                      <a:endParaRPr lang="en-PH" sz="36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085012" y="4800601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dirty="0" smtClean="0"/>
              <a:t>10</a:t>
            </a:r>
            <a:endParaRPr lang="en-PH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7662544" y="4800600"/>
                <a:ext cx="102266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36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en-PH" sz="36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PH" sz="36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2544" y="4800600"/>
                <a:ext cx="1022668" cy="64633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8609012" y="4800601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b="1" dirty="0"/>
              <a:t>= </a:t>
            </a:r>
            <a:r>
              <a:rPr lang="en-PH" sz="3600" b="1" dirty="0" smtClean="0"/>
              <a:t>  5.000</a:t>
            </a:r>
            <a:endParaRPr lang="en-PH" sz="3600" b="1" dirty="0"/>
          </a:p>
        </p:txBody>
      </p:sp>
    </p:spTree>
    <p:extLst>
      <p:ext uri="{BB962C8B-B14F-4D97-AF65-F5344CB8AC3E}">
        <p14:creationId xmlns:p14="http://schemas.microsoft.com/office/powerpoint/2010/main" val="1356612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PH" sz="3600" dirty="0">
                <a:solidFill>
                  <a:schemeClr val="tx1"/>
                </a:solidFill>
              </a:rPr>
              <a:t>There are </a:t>
            </a:r>
            <a:r>
              <a:rPr lang="en-PH" sz="3600" dirty="0">
                <a:solidFill>
                  <a:srgbClr val="3333CC"/>
                </a:solidFill>
              </a:rPr>
              <a:t>two (2) types of MOV</a:t>
            </a:r>
            <a:r>
              <a:rPr lang="en-PH" sz="3600" dirty="0">
                <a:solidFill>
                  <a:schemeClr val="tx1"/>
                </a:solidFill>
              </a:rPr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PH" b="1" dirty="0"/>
              <a:t>Main MOV – </a:t>
            </a:r>
          </a:p>
          <a:p>
            <a:pPr marL="0" indent="0">
              <a:buNone/>
            </a:pPr>
            <a:r>
              <a:rPr lang="en-PH" dirty="0"/>
              <a:t>	This refers to the </a:t>
            </a:r>
            <a:r>
              <a:rPr lang="en-PH" dirty="0">
                <a:solidFill>
                  <a:srgbClr val="3333CC"/>
                </a:solidFill>
              </a:rPr>
              <a:t>non-negotiable MOV needed </a:t>
            </a:r>
            <a:r>
              <a:rPr lang="en-PH" dirty="0"/>
              <a:t>to demonstrate </a:t>
            </a:r>
            <a:r>
              <a:rPr lang="en-PH" dirty="0" smtClean="0"/>
              <a:t>attainment of </a:t>
            </a:r>
            <a:r>
              <a:rPr lang="en-PH" dirty="0"/>
              <a:t>the Objective.</a:t>
            </a:r>
          </a:p>
          <a:p>
            <a:pPr marL="0" indent="0">
              <a:buNone/>
            </a:pPr>
            <a:endParaRPr lang="en-PH" b="1" dirty="0"/>
          </a:p>
          <a:p>
            <a:pPr marL="0" indent="0">
              <a:buNone/>
            </a:pPr>
            <a:r>
              <a:rPr lang="en-PH" b="1" dirty="0"/>
              <a:t>Supporting MOV – </a:t>
            </a:r>
          </a:p>
          <a:p>
            <a:pPr marL="0" indent="0">
              <a:buNone/>
            </a:pPr>
            <a:r>
              <a:rPr lang="en-PH" dirty="0"/>
              <a:t>	This refers to the list of MOV </a:t>
            </a:r>
            <a:r>
              <a:rPr lang="en-PH" dirty="0">
                <a:solidFill>
                  <a:srgbClr val="3333CC"/>
                </a:solidFill>
              </a:rPr>
              <a:t>ratees could choose from </a:t>
            </a:r>
            <a:r>
              <a:rPr lang="en-PH" dirty="0"/>
              <a:t>to </a:t>
            </a:r>
            <a:r>
              <a:rPr lang="en-PH" dirty="0" smtClean="0"/>
              <a:t>support the Main MOV in the </a:t>
            </a:r>
            <a:r>
              <a:rPr lang="en-PH" dirty="0"/>
              <a:t>attainment of Objective.</a:t>
            </a:r>
          </a:p>
        </p:txBody>
      </p:sp>
    </p:spTree>
    <p:extLst>
      <p:ext uri="{BB962C8B-B14F-4D97-AF65-F5344CB8AC3E}">
        <p14:creationId xmlns:p14="http://schemas.microsoft.com/office/powerpoint/2010/main" val="382518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3579812" y="841223"/>
            <a:ext cx="8429866" cy="58643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37" name="TextBox 36"/>
          <p:cNvSpPr txBox="1"/>
          <p:nvPr/>
        </p:nvSpPr>
        <p:spPr>
          <a:xfrm>
            <a:off x="7691740" y="4232836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7.5%</a:t>
            </a:r>
            <a:endParaRPr lang="en-PH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27012" y="838200"/>
            <a:ext cx="312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3200" b="1" dirty="0" smtClean="0">
                <a:solidFill>
                  <a:srgbClr val="0000FF"/>
                </a:solidFill>
              </a:rPr>
              <a:t>Computation:</a:t>
            </a:r>
            <a:endParaRPr lang="en-PH" sz="3200" b="1" dirty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853552" y="2222529"/>
                <a:ext cx="158216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PH" sz="2400" b="0" i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=10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552" y="2222529"/>
                <a:ext cx="158216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231" r="-4231" b="-8333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TextBox 44"/>
          <p:cNvSpPr txBox="1"/>
          <p:nvPr/>
        </p:nvSpPr>
        <p:spPr>
          <a:xfrm>
            <a:off x="265112" y="1653475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1</a:t>
            </a:r>
            <a:endParaRPr lang="en-PH" sz="28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760412" y="24954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(Q)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93812" y="24954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(E)</a:t>
            </a:r>
            <a:endParaRPr lang="en-PH" sz="20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858486" y="3624797"/>
                <a:ext cx="21544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PH" sz="2400" b="0" i="0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PH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 =5.000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486" y="3624797"/>
                <a:ext cx="2154436" cy="369332"/>
              </a:xfrm>
              <a:prstGeom prst="rect">
                <a:avLst/>
              </a:prstGeom>
              <a:blipFill rotWithShape="0">
                <a:blip r:embed="rId4"/>
                <a:stretch>
                  <a:fillRect l="-3116" r="-3116" b="-8333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TextBox 50"/>
          <p:cNvSpPr txBox="1"/>
          <p:nvPr/>
        </p:nvSpPr>
        <p:spPr>
          <a:xfrm>
            <a:off x="270046" y="3055743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2</a:t>
            </a:r>
            <a:endParaRPr lang="en-PH" sz="28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1791769" y="3886200"/>
            <a:ext cx="1614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dirty="0" smtClean="0">
                <a:solidFill>
                  <a:srgbClr val="FF0000"/>
                </a:solidFill>
              </a:rPr>
              <a:t>(Average)</a:t>
            </a:r>
            <a:endParaRPr lang="en-PH" sz="20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430474" y="4842399"/>
                <a:ext cx="305372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PH" sz="240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PH" sz="2400" b="0" i="0" smtClean="0">
                          <a:latin typeface="Cambria Math" panose="02040503050406030204" pitchFamily="18" charset="0"/>
                        </a:rPr>
                        <m:t>.000</m:t>
                      </m:r>
                      <m:r>
                        <a:rPr lang="en-PH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PH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7.5% =0.3</m:t>
                      </m:r>
                      <m:r>
                        <a:rPr lang="en-PH" sz="2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75</m:t>
                      </m:r>
                    </m:oMath>
                  </m:oMathPara>
                </a14:m>
                <a:endParaRPr lang="en-PH" sz="2400" dirty="0"/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474" y="4842399"/>
                <a:ext cx="3053721" cy="369332"/>
              </a:xfrm>
              <a:prstGeom prst="rect">
                <a:avLst/>
              </a:prstGeom>
              <a:blipFill rotWithShape="0">
                <a:blip r:embed="rId5"/>
                <a:stretch>
                  <a:fillRect l="-2196" r="-2196" b="-13115"/>
                </a:stretch>
              </a:blipFill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TextBox 54"/>
          <p:cNvSpPr txBox="1"/>
          <p:nvPr/>
        </p:nvSpPr>
        <p:spPr>
          <a:xfrm>
            <a:off x="269800" y="4273345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 smtClean="0"/>
              <a:t>Step 3</a:t>
            </a:r>
            <a:endParaRPr lang="en-PH" sz="28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251500" y="5181600"/>
            <a:ext cx="1194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(Average)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345878" y="5173984"/>
            <a:ext cx="1243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>
                <a:solidFill>
                  <a:srgbClr val="FF0000"/>
                </a:solidFill>
              </a:rPr>
              <a:t>(Weight)</a:t>
            </a:r>
            <a:endParaRPr lang="en-PH" sz="2000" dirty="0">
              <a:solidFill>
                <a:srgbClr val="FF0000"/>
              </a:solidFill>
            </a:endParaRPr>
          </a:p>
        </p:txBody>
      </p:sp>
      <p:sp>
        <p:nvSpPr>
          <p:cNvPr id="59" name="Frame 58"/>
          <p:cNvSpPr/>
          <p:nvPr/>
        </p:nvSpPr>
        <p:spPr>
          <a:xfrm>
            <a:off x="2633004" y="4796565"/>
            <a:ext cx="870608" cy="537435"/>
          </a:xfrm>
          <a:prstGeom prst="frame">
            <a:avLst>
              <a:gd name="adj1" fmla="val 451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61" name="Title 1"/>
          <p:cNvSpPr txBox="1">
            <a:spLocks/>
          </p:cNvSpPr>
          <p:nvPr/>
        </p:nvSpPr>
        <p:spPr>
          <a:xfrm>
            <a:off x="-189231" y="76200"/>
            <a:ext cx="9941243" cy="61104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rgbClr val="0000FF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en-PH" sz="3600" dirty="0" smtClean="0">
                <a:solidFill>
                  <a:schemeClr val="bg1"/>
                </a:solidFill>
              </a:rPr>
              <a:t>Teacher Gerlie’s Rating in KRA 4, Objective 10</a:t>
            </a:r>
            <a:endParaRPr lang="en-PH" sz="36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064926" y="4231076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b="1" dirty="0" smtClean="0"/>
              <a:t>0.375</a:t>
            </a:r>
            <a:endParaRPr lang="en-PH" sz="2000" b="1" dirty="0"/>
          </a:p>
        </p:txBody>
      </p:sp>
      <p:sp>
        <p:nvSpPr>
          <p:cNvPr id="60" name="Frame 59"/>
          <p:cNvSpPr/>
          <p:nvPr/>
        </p:nvSpPr>
        <p:spPr>
          <a:xfrm>
            <a:off x="11167404" y="4191000"/>
            <a:ext cx="739661" cy="537435"/>
          </a:xfrm>
          <a:prstGeom prst="frame">
            <a:avLst>
              <a:gd name="adj1" fmla="val 451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270" y="867078"/>
            <a:ext cx="1198761" cy="1152095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804"/>
          <a:stretch/>
        </p:blipFill>
        <p:spPr>
          <a:xfrm>
            <a:off x="8888116" y="867079"/>
            <a:ext cx="3121561" cy="1114121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15"/>
          <a:stretch/>
        </p:blipFill>
        <p:spPr>
          <a:xfrm>
            <a:off x="8920998" y="1968956"/>
            <a:ext cx="2216054" cy="4660444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7924902" y="1501027"/>
            <a:ext cx="820033" cy="23583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34" name="TextBox 33"/>
          <p:cNvSpPr txBox="1"/>
          <p:nvPr/>
        </p:nvSpPr>
        <p:spPr>
          <a:xfrm>
            <a:off x="7659240" y="1438283"/>
            <a:ext cx="137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</a:t>
            </a:r>
            <a:endParaRPr lang="en-PH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68" y="867078"/>
            <a:ext cx="4069644" cy="1158144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3732212" y="1981200"/>
            <a:ext cx="0" cy="47366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5561012" y="1981200"/>
            <a:ext cx="0" cy="47366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7724271" y="1981200"/>
            <a:ext cx="0" cy="47366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8714872" y="4247641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/>
              <a:t>5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296503" y="4248469"/>
            <a:ext cx="75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>
                <a:latin typeface="+mj-lt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222990" y="4267200"/>
            <a:ext cx="10672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b="1" dirty="0">
                <a:latin typeface="+mj-lt"/>
                <a:cs typeface="Arial" panose="020B0604020202020204" pitchFamily="34" charset="0"/>
              </a:rPr>
              <a:t>5</a:t>
            </a:r>
            <a:r>
              <a:rPr lang="en-PH" sz="2000" b="1" dirty="0" smtClean="0">
                <a:latin typeface="+mj-lt"/>
                <a:cs typeface="Arial" panose="020B0604020202020204" pitchFamily="34" charset="0"/>
              </a:rPr>
              <a:t>.000</a:t>
            </a:r>
            <a:endParaRPr lang="en-PH" sz="2000" b="1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133" y="2101871"/>
            <a:ext cx="1968479" cy="1936729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412" y="4024280"/>
            <a:ext cx="2010858" cy="1549814"/>
          </a:xfrm>
          <a:prstGeom prst="rect">
            <a:avLst/>
          </a:prstGeom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078" y="2107766"/>
            <a:ext cx="1612973" cy="106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4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7" grpId="0"/>
      <p:bldP spid="48" grpId="0"/>
      <p:bldP spid="50" grpId="0"/>
      <p:bldP spid="51" grpId="0"/>
      <p:bldP spid="52" grpId="0"/>
      <p:bldP spid="54" grpId="0"/>
      <p:bldP spid="55" grpId="0"/>
      <p:bldP spid="56" grpId="0"/>
      <p:bldP spid="57" grpId="0"/>
      <p:bldP spid="59" grpId="0" animBg="1"/>
      <p:bldP spid="31" grpId="0"/>
      <p:bldP spid="60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2" y="2895600"/>
            <a:ext cx="10969943" cy="611045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401698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2" y="1219200"/>
            <a:ext cx="10969943" cy="5029200"/>
          </a:xfrm>
        </p:spPr>
        <p:txBody>
          <a:bodyPr/>
          <a:lstStyle/>
          <a:p>
            <a:r>
              <a:rPr lang="en-PH" sz="3600" dirty="0">
                <a:solidFill>
                  <a:schemeClr val="tx1"/>
                </a:solidFill>
              </a:rPr>
              <a:t>Presentation </a:t>
            </a:r>
            <a:r>
              <a:rPr lang="en-PH" sz="3600" dirty="0" smtClean="0">
                <a:solidFill>
                  <a:schemeClr val="tx1"/>
                </a:solidFill>
              </a:rPr>
              <a:t>slides prepared by:</a:t>
            </a:r>
            <a:r>
              <a:rPr lang="en-PH" sz="3600" dirty="0">
                <a:solidFill>
                  <a:schemeClr val="tx1"/>
                </a:solidFill>
              </a:rPr>
              <a:t/>
            </a:r>
            <a:br>
              <a:rPr lang="en-PH" sz="3600" dirty="0">
                <a:solidFill>
                  <a:schemeClr val="tx1"/>
                </a:solidFill>
              </a:rPr>
            </a:br>
            <a:r>
              <a:rPr lang="en-PH" sz="3600" dirty="0">
                <a:solidFill>
                  <a:schemeClr val="tx1"/>
                </a:solidFill>
              </a:rPr>
              <a:t/>
            </a:r>
            <a:br>
              <a:rPr lang="en-PH" sz="3600" dirty="0">
                <a:solidFill>
                  <a:schemeClr val="tx1"/>
                </a:solidFill>
              </a:rPr>
            </a:br>
            <a:r>
              <a:rPr lang="en-PH" sz="3600" b="1" dirty="0" smtClean="0">
                <a:solidFill>
                  <a:schemeClr val="tx1"/>
                </a:solidFill>
              </a:rPr>
              <a:t>Dr</a:t>
            </a:r>
            <a:r>
              <a:rPr lang="en-PH" sz="3600" b="1" dirty="0">
                <a:solidFill>
                  <a:schemeClr val="tx1"/>
                </a:solidFill>
              </a:rPr>
              <a:t>. Allan S. Reyes</a:t>
            </a:r>
            <a:br>
              <a:rPr lang="en-PH" sz="3600" b="1" dirty="0">
                <a:solidFill>
                  <a:schemeClr val="tx1"/>
                </a:solidFill>
              </a:rPr>
            </a:br>
            <a:r>
              <a:rPr lang="en-PH" sz="3200" dirty="0">
                <a:solidFill>
                  <a:schemeClr val="tx1"/>
                </a:solidFill>
              </a:rPr>
              <a:t>Senior Program Manager, RCTQ</a:t>
            </a:r>
            <a:br>
              <a:rPr lang="en-PH" sz="3200" dirty="0">
                <a:solidFill>
                  <a:schemeClr val="tx1"/>
                </a:solidFill>
              </a:rPr>
            </a:br>
            <a:r>
              <a:rPr lang="en-PH" sz="3200" dirty="0">
                <a:solidFill>
                  <a:schemeClr val="tx1"/>
                </a:solidFill>
              </a:rPr>
              <a:t/>
            </a:r>
            <a:br>
              <a:rPr lang="en-PH" sz="3200" dirty="0">
                <a:solidFill>
                  <a:schemeClr val="tx1"/>
                </a:solidFill>
              </a:rPr>
            </a:br>
            <a:r>
              <a:rPr lang="en-PH" sz="3200" b="1" dirty="0">
                <a:solidFill>
                  <a:schemeClr val="tx1"/>
                </a:solidFill>
              </a:rPr>
              <a:t>Lizette Anne L. Carpio</a:t>
            </a:r>
            <a:br>
              <a:rPr lang="en-PH" sz="3200" b="1" dirty="0">
                <a:solidFill>
                  <a:schemeClr val="tx1"/>
                </a:solidFill>
              </a:rPr>
            </a:br>
            <a:r>
              <a:rPr lang="en-PH" sz="3200" dirty="0">
                <a:solidFill>
                  <a:schemeClr val="tx1"/>
                </a:solidFill>
              </a:rPr>
              <a:t>Research Officer, RCTQ</a:t>
            </a:r>
            <a:r>
              <a:rPr lang="en-PH" sz="3600" dirty="0">
                <a:solidFill>
                  <a:schemeClr val="tx1"/>
                </a:solidFill>
              </a:rPr>
              <a:t/>
            </a:r>
            <a:br>
              <a:rPr lang="en-PH" sz="3600" dirty="0">
                <a:solidFill>
                  <a:schemeClr val="tx1"/>
                </a:solidFill>
              </a:rPr>
            </a:br>
            <a:endParaRPr lang="en-PH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00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Main MOV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" y="1600201"/>
            <a:ext cx="10969943" cy="1216480"/>
          </a:xfrm>
        </p:spPr>
        <p:txBody>
          <a:bodyPr>
            <a:normAutofit/>
          </a:bodyPr>
          <a:lstStyle/>
          <a:p>
            <a:r>
              <a:rPr lang="en-US" dirty="0"/>
              <a:t>Classroom Observation Tool (COT) Rating Sheet </a:t>
            </a:r>
            <a:r>
              <a:rPr lang="en-US" dirty="0" smtClean="0"/>
              <a:t>or Inter-observer Agreement Form</a:t>
            </a:r>
            <a:endParaRPr lang="en-US" dirty="0"/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729" y="2967637"/>
            <a:ext cx="2186622" cy="292120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0"/>
          <a:stretch/>
        </p:blipFill>
        <p:spPr>
          <a:xfrm>
            <a:off x="5865812" y="2967637"/>
            <a:ext cx="2110979" cy="292120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7679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Supporting MOV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ctr"/>
            <a:r>
              <a:rPr lang="en-US" dirty="0" smtClean="0"/>
              <a:t>DLP/Modified DLL</a:t>
            </a:r>
            <a:endParaRPr lang="en-US" dirty="0"/>
          </a:p>
          <a:p>
            <a:pPr fontAlgn="ctr"/>
            <a:r>
              <a:rPr lang="en-US" dirty="0"/>
              <a:t>Instructional Materials</a:t>
            </a:r>
          </a:p>
          <a:p>
            <a:pPr fontAlgn="ctr"/>
            <a:r>
              <a:rPr lang="en-US" dirty="0"/>
              <a:t>Performance Tasks/ Assessment Tools</a:t>
            </a:r>
          </a:p>
          <a:p>
            <a:pPr fontAlgn="ctr"/>
            <a:r>
              <a:rPr lang="en-US" dirty="0"/>
              <a:t>Sample/ Compilation of Student Outputs</a:t>
            </a:r>
          </a:p>
          <a:p>
            <a:pPr fontAlgn="ctr"/>
            <a:r>
              <a:rPr lang="en-US" dirty="0"/>
              <a:t>Certificates/ Minutes and other Evidence of Participation </a:t>
            </a:r>
          </a:p>
          <a:p>
            <a:pPr fontAlgn="ctr"/>
            <a:r>
              <a:rPr lang="en-US" dirty="0"/>
              <a:t>Class Records/Report </a:t>
            </a:r>
            <a:r>
              <a:rPr lang="en-US" dirty="0" smtClean="0"/>
              <a:t>Cards</a:t>
            </a:r>
          </a:p>
          <a:p>
            <a:pPr fontAlgn="ctr"/>
            <a:r>
              <a:rPr lang="en-US" dirty="0" smtClean="0"/>
              <a:t>Others (Specify and provide annotations)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859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4755</TotalTime>
  <Words>7294</Words>
  <Application>Microsoft Office PowerPoint</Application>
  <PresentationFormat>Custom</PresentationFormat>
  <Paragraphs>1276</Paragraphs>
  <Slides>72</Slides>
  <Notes>70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8" baseType="lpstr">
      <vt:lpstr>Arial</vt:lpstr>
      <vt:lpstr>Calibri</vt:lpstr>
      <vt:lpstr>Cambria Math</vt:lpstr>
      <vt:lpstr>Helvetica</vt:lpstr>
      <vt:lpstr>Wingdings</vt:lpstr>
      <vt:lpstr>Office Theme</vt:lpstr>
      <vt:lpstr>Understanding RPMS Tools, MOV and Performance Indicators</vt:lpstr>
      <vt:lpstr>PowerPoint Presentation</vt:lpstr>
      <vt:lpstr>PowerPoint Presentation</vt:lpstr>
      <vt:lpstr>PowerPoint Presentation</vt:lpstr>
      <vt:lpstr>PowerPoint Presentation</vt:lpstr>
      <vt:lpstr>Understanding  Means of Verification (MOV)</vt:lpstr>
      <vt:lpstr>There are two (2) types of MOV:</vt:lpstr>
      <vt:lpstr>Main MOV</vt:lpstr>
      <vt:lpstr>Supporting MOV</vt:lpstr>
      <vt:lpstr>PowerPoint Presentation</vt:lpstr>
      <vt:lpstr>PowerPoint Presentation</vt:lpstr>
      <vt:lpstr>PowerPoint Presentation</vt:lpstr>
      <vt:lpstr>Understanding Performance Indicators</vt:lpstr>
      <vt:lpstr>PowerPoint Presentation</vt:lpstr>
      <vt:lpstr>Sample School Scenario for Teacher I  KRA 1 Objective 1</vt:lpstr>
      <vt:lpstr>Teacher I</vt:lpstr>
      <vt:lpstr>For Quality,</vt:lpstr>
      <vt:lpstr>For Quality,</vt:lpstr>
      <vt:lpstr>PowerPoint Presentation</vt:lpstr>
      <vt:lpstr>For Efficiency,</vt:lpstr>
      <vt:lpstr>Teacher Mary’s Rating in KRA 1, Objective 1</vt:lpstr>
      <vt:lpstr>PowerPoint Presentation</vt:lpstr>
      <vt:lpstr>Sample School Scenario for Teacher I  KRA 1 Objective 2</vt:lpstr>
      <vt:lpstr>Teacher I</vt:lpstr>
      <vt:lpstr>For Quality,</vt:lpstr>
      <vt:lpstr>For Quality,</vt:lpstr>
      <vt:lpstr>PowerPoint Presentation</vt:lpstr>
      <vt:lpstr>For Efficiency,</vt:lpstr>
      <vt:lpstr>Teacher Mary’s Rating in KRA 1, Objective 2</vt:lpstr>
      <vt:lpstr>PowerPoint Presentation</vt:lpstr>
      <vt:lpstr>Sample School Scenario for Teacher I  KRA 3 Objective 8</vt:lpstr>
      <vt:lpstr>Teacher I</vt:lpstr>
      <vt:lpstr>For Quality and Efficiency,</vt:lpstr>
      <vt:lpstr>Teacher Mary’s Rating in KRA 3, Objective 8</vt:lpstr>
      <vt:lpstr>PowerPoint Presentation</vt:lpstr>
      <vt:lpstr>Sample School Scenario for Teacher I  KRA 4 Objective 11</vt:lpstr>
      <vt:lpstr>Teacher I</vt:lpstr>
      <vt:lpstr>For Quality, Efficiency and Timeliness</vt:lpstr>
      <vt:lpstr>Teacher Mary’s Rating in KRA 4, Objective 11</vt:lpstr>
      <vt:lpstr>PowerPoint Presentation</vt:lpstr>
      <vt:lpstr>Sample School Scenario for Teacher I  KRA 4 Objective 12</vt:lpstr>
      <vt:lpstr>Teacher I</vt:lpstr>
      <vt:lpstr>For Quality, Efficiency and Timeliness</vt:lpstr>
      <vt:lpstr>Teacher Mary’s Rating in KRA 4, Objective 12</vt:lpstr>
      <vt:lpstr>PowerPoint Presentation</vt:lpstr>
      <vt:lpstr>Sample School Scenario for Teacher I  KRA 5 Objective 13</vt:lpstr>
      <vt:lpstr>Teacher I</vt:lpstr>
      <vt:lpstr>For Quality and Efficiency</vt:lpstr>
      <vt:lpstr>Teacher Mary’s Rating in KRA 5, Objective 13</vt:lpstr>
      <vt:lpstr>PowerPoint Presentation</vt:lpstr>
      <vt:lpstr>PowerPoint Presentation</vt:lpstr>
      <vt:lpstr>PowerPoint Presentation</vt:lpstr>
      <vt:lpstr>Sample School Scenario for Master Teacher I</vt:lpstr>
      <vt:lpstr>Master Teacher I</vt:lpstr>
      <vt:lpstr>For Quality,</vt:lpstr>
      <vt:lpstr>For Quality,</vt:lpstr>
      <vt:lpstr>PowerPoint Presentation</vt:lpstr>
      <vt:lpstr>For Efficiency,</vt:lpstr>
      <vt:lpstr>Master Teacher Gerlie’s Rating in KRA 2, Objective 4</vt:lpstr>
      <vt:lpstr>PowerPoint Presentation</vt:lpstr>
      <vt:lpstr>Sample School Scenario for Master Teacher I  KRA 3 Objective 9</vt:lpstr>
      <vt:lpstr>Master Teacher I</vt:lpstr>
      <vt:lpstr>For Quality and Efficiency,</vt:lpstr>
      <vt:lpstr>Teacher Gerlie’s Rating in KRA 3, Objective 9</vt:lpstr>
      <vt:lpstr>PowerPoint Presentation</vt:lpstr>
      <vt:lpstr>Sample School Scenario for Master Teacher I  KRA 4 Objective 10</vt:lpstr>
      <vt:lpstr>Master Teacher I</vt:lpstr>
      <vt:lpstr>For Quality and Efficiency,</vt:lpstr>
      <vt:lpstr>Teacher Gerlie’s Rating in KRA 4, Objective 10</vt:lpstr>
      <vt:lpstr>PowerPoint Presentation</vt:lpstr>
      <vt:lpstr>Questions?</vt:lpstr>
      <vt:lpstr>Presentation slides prepared by:  Dr. Allan S. Reyes Senior Program Manager, RCTQ  Lizette Anne L. Carpio Research Officer, RCTQ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Background on the Development of RPMS-PPST Tools for Teachers   Dr. Allan S. Reyes, Senior Program Manager Philippine National Research Center for Teacher Quality (RCTQ)</dc:title>
  <dc:creator>RCTQ</dc:creator>
  <cp:lastModifiedBy>Dept. of Education</cp:lastModifiedBy>
  <cp:revision>339</cp:revision>
  <dcterms:created xsi:type="dcterms:W3CDTF">2006-08-16T00:00:00Z</dcterms:created>
  <dcterms:modified xsi:type="dcterms:W3CDTF">2019-04-25T09:01:21Z</dcterms:modified>
</cp:coreProperties>
</file>