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513" r:id="rId2"/>
    <p:sldId id="466" r:id="rId3"/>
    <p:sldId id="465" r:id="rId4"/>
    <p:sldId id="510" r:id="rId5"/>
    <p:sldId id="467" r:id="rId6"/>
    <p:sldId id="503" r:id="rId7"/>
    <p:sldId id="506" r:id="rId8"/>
    <p:sldId id="511" r:id="rId9"/>
    <p:sldId id="536" r:id="rId10"/>
    <p:sldId id="538" r:id="rId11"/>
    <p:sldId id="539" r:id="rId12"/>
    <p:sldId id="537" r:id="rId13"/>
    <p:sldId id="526" r:id="rId14"/>
    <p:sldId id="527" r:id="rId15"/>
    <p:sldId id="528" r:id="rId16"/>
    <p:sldId id="529" r:id="rId17"/>
    <p:sldId id="530" r:id="rId18"/>
    <p:sldId id="531" r:id="rId19"/>
    <p:sldId id="532" r:id="rId20"/>
    <p:sldId id="533" r:id="rId21"/>
    <p:sldId id="534" r:id="rId22"/>
    <p:sldId id="535" r:id="rId23"/>
    <p:sldId id="525" r:id="rId24"/>
    <p:sldId id="368" r:id="rId25"/>
    <p:sldId id="40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oemi Baysa" initials="NB"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ACE3"/>
    <a:srgbClr val="D8D0FC"/>
    <a:srgbClr val="BBADF9"/>
    <a:srgbClr val="33CC33"/>
    <a:srgbClr val="FFFF99"/>
    <a:srgbClr val="212121"/>
    <a:srgbClr val="0432FF"/>
    <a:srgbClr val="00CC66"/>
    <a:srgbClr val="0041C4"/>
    <a:srgbClr val="003B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29" autoAdjust="0"/>
    <p:restoredTop sz="73070" autoAdjust="0"/>
  </p:normalViewPr>
  <p:slideViewPr>
    <p:cSldViewPr snapToGrid="0">
      <p:cViewPr varScale="1">
        <p:scale>
          <a:sx n="34" d="100"/>
          <a:sy n="34" d="100"/>
        </p:scale>
        <p:origin x="66" y="390"/>
      </p:cViewPr>
      <p:guideLst>
        <p:guide orient="horz" pos="2160"/>
        <p:guide pos="3840"/>
      </p:guideLst>
    </p:cSldViewPr>
  </p:slideViewPr>
  <p:notesTextViewPr>
    <p:cViewPr>
      <p:scale>
        <a:sx n="125" d="100"/>
        <a:sy n="125" d="100"/>
      </p:scale>
      <p:origin x="0" y="0"/>
    </p:cViewPr>
  </p:notesTextViewPr>
  <p:notesViewPr>
    <p:cSldViewPr snapToGrid="0">
      <p:cViewPr varScale="1">
        <p:scale>
          <a:sx n="53" d="100"/>
          <a:sy n="53" d="100"/>
        </p:scale>
        <p:origin x="-2820"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789AB7-2251-449F-92D3-41FB4D6F07AA}" type="datetimeFigureOut">
              <a:rPr lang="en-PH" smtClean="0"/>
              <a:t>1/17/2019</a:t>
            </a:fld>
            <a:endParaRPr lang="en-P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6598FE-BBBD-40F5-8803-66B6EC81F344}" type="slidenum">
              <a:rPr lang="en-PH" smtClean="0"/>
              <a:t>‹#›</a:t>
            </a:fld>
            <a:endParaRPr lang="en-PH"/>
          </a:p>
        </p:txBody>
      </p:sp>
    </p:spTree>
    <p:extLst>
      <p:ext uri="{BB962C8B-B14F-4D97-AF65-F5344CB8AC3E}">
        <p14:creationId xmlns:p14="http://schemas.microsoft.com/office/powerpoint/2010/main" val="743727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Purpose of the slide: </a:t>
            </a:r>
            <a:r>
              <a:rPr lang="en-US" sz="1200" kern="1200" dirty="0">
                <a:solidFill>
                  <a:schemeClr val="tx1"/>
                </a:solidFill>
                <a:effectLst/>
                <a:latin typeface="+mn-lt"/>
                <a:ea typeface="+mn-ea"/>
                <a:cs typeface="+mn-cs"/>
              </a:rPr>
              <a:t>To </a:t>
            </a:r>
            <a:r>
              <a:rPr lang="en-US" sz="1200" kern="1200" dirty="0" smtClean="0">
                <a:solidFill>
                  <a:schemeClr val="tx1"/>
                </a:solidFill>
                <a:effectLst/>
                <a:latin typeface="+mn-lt"/>
                <a:ea typeface="+mn-ea"/>
                <a:cs typeface="+mn-cs"/>
              </a:rPr>
              <a:t>show how</a:t>
            </a:r>
            <a:r>
              <a:rPr lang="en-US" sz="1200" kern="1200" baseline="0" dirty="0" smtClean="0">
                <a:solidFill>
                  <a:schemeClr val="tx1"/>
                </a:solidFill>
                <a:effectLst/>
                <a:latin typeface="+mn-lt"/>
                <a:ea typeface="+mn-ea"/>
                <a:cs typeface="+mn-cs"/>
              </a:rPr>
              <a:t> COT rating is used in the Portfolio Organization and Assessment</a:t>
            </a:r>
            <a:r>
              <a:rPr lang="en-US"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Notes to the Presenter:</a:t>
            </a:r>
            <a:endParaRPr lang="en-US" sz="1200" kern="1200" dirty="0">
              <a:solidFill>
                <a:schemeClr val="tx1"/>
              </a:solidFill>
              <a:effectLst/>
              <a:latin typeface="+mn-lt"/>
              <a:ea typeface="+mn-ea"/>
              <a:cs typeface="+mn-cs"/>
            </a:endParaRPr>
          </a:p>
          <a:p>
            <a:r>
              <a:rPr lang="en-PH" dirty="0" smtClean="0"/>
              <a:t>Explain</a:t>
            </a:r>
            <a:r>
              <a:rPr lang="en-PH" baseline="0" dirty="0" smtClean="0"/>
              <a:t> that t</a:t>
            </a:r>
            <a:r>
              <a:rPr lang="en-PH" dirty="0" smtClean="0"/>
              <a:t>he slides for this session will show</a:t>
            </a:r>
            <a:r>
              <a:rPr lang="en-PH" baseline="0" dirty="0" smtClean="0"/>
              <a:t> how to compute the COT rating in the IPCRF, as well as the MOV to be used in portfolio preparation </a:t>
            </a:r>
            <a:r>
              <a:rPr lang="en-PH" baseline="0" smtClean="0"/>
              <a:t>and organization.</a:t>
            </a:r>
            <a:endParaRPr lang="en-PH" dirty="0"/>
          </a:p>
        </p:txBody>
      </p:sp>
      <p:sp>
        <p:nvSpPr>
          <p:cNvPr id="4" name="Slide Number Placeholder 3"/>
          <p:cNvSpPr>
            <a:spLocks noGrp="1"/>
          </p:cNvSpPr>
          <p:nvPr>
            <p:ph type="sldNum" sz="quarter" idx="10"/>
          </p:nvPr>
        </p:nvSpPr>
        <p:spPr/>
        <p:txBody>
          <a:bodyPr/>
          <a:lstStyle/>
          <a:p>
            <a:fld id="{D36598FE-BBBD-40F5-8803-66B6EC81F344}" type="slidenum">
              <a:rPr lang="en-PH" smtClean="0"/>
              <a:t>1</a:t>
            </a:fld>
            <a:endParaRPr lang="en-PH" dirty="0"/>
          </a:p>
        </p:txBody>
      </p:sp>
    </p:spTree>
    <p:extLst>
      <p:ext uri="{BB962C8B-B14F-4D97-AF65-F5344CB8AC3E}">
        <p14:creationId xmlns:p14="http://schemas.microsoft.com/office/powerpoint/2010/main" val="2240850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a:t>
            </a:r>
            <a:r>
              <a:rPr lang="en-US" b="1" baseline="0" dirty="0"/>
              <a:t>of the Slide</a:t>
            </a:r>
            <a:r>
              <a:rPr lang="en-US" baseline="0" dirty="0"/>
              <a:t>: </a:t>
            </a:r>
            <a:r>
              <a:rPr lang="en-US" b="0" baseline="0" dirty="0"/>
              <a:t>To show sample scenario of Teacher I collecting MOV for Objective </a:t>
            </a:r>
            <a:r>
              <a:rPr lang="en-US" b="0" baseline="0" dirty="0" smtClean="0"/>
              <a:t>1</a:t>
            </a:r>
            <a:endParaRPr lang="en-US" b="0" baseline="0" dirty="0"/>
          </a:p>
          <a:p>
            <a:endParaRPr lang="en-US" baseline="0" dirty="0"/>
          </a:p>
          <a:p>
            <a:r>
              <a:rPr lang="en-US" b="1" baseline="0" dirty="0"/>
              <a:t>Notes to Presenter:</a:t>
            </a:r>
            <a:endParaRPr lang="en-US" b="1" dirty="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PH" b="0" baseline="0" dirty="0" smtClean="0"/>
              <a:t>Present the sample scenario in order to get the rating for Efficiency.</a:t>
            </a:r>
            <a:endParaRPr lang="en-PH" b="0" baseline="0" dirty="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PH" b="0" baseline="0" dirty="0"/>
              <a:t>Ask participants if each of the MOV Teacher </a:t>
            </a:r>
            <a:r>
              <a:rPr lang="en-PH" b="0" baseline="0" dirty="0" smtClean="0"/>
              <a:t>Sam </a:t>
            </a:r>
            <a:r>
              <a:rPr lang="en-PH" b="0" baseline="0" dirty="0"/>
              <a:t>included in her portfolio is valid. To show validity of the MOV, click next for the appearance of check mark.</a:t>
            </a:r>
          </a:p>
        </p:txBody>
      </p:sp>
      <p:sp>
        <p:nvSpPr>
          <p:cNvPr id="4" name="Slide Number Placeholder 3"/>
          <p:cNvSpPr>
            <a:spLocks noGrp="1"/>
          </p:cNvSpPr>
          <p:nvPr>
            <p:ph type="sldNum" sz="quarter" idx="10"/>
          </p:nvPr>
        </p:nvSpPr>
        <p:spPr/>
        <p:txBody>
          <a:bodyPr/>
          <a:lstStyle/>
          <a:p>
            <a:fld id="{159CF6F8-3E42-4DEA-88EF-77D3779B66C1}" type="slidenum">
              <a:rPr lang="en-US" smtClean="0"/>
              <a:t>10</a:t>
            </a:fld>
            <a:endParaRPr lang="en-US"/>
          </a:p>
        </p:txBody>
      </p:sp>
    </p:spTree>
    <p:extLst>
      <p:ext uri="{BB962C8B-B14F-4D97-AF65-F5344CB8AC3E}">
        <p14:creationId xmlns:p14="http://schemas.microsoft.com/office/powerpoint/2010/main" val="2868468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a:t>
            </a:r>
            <a:r>
              <a:rPr lang="en-US" b="1" baseline="0" dirty="0"/>
              <a:t>of the Slide</a:t>
            </a:r>
            <a:r>
              <a:rPr lang="en-US" baseline="0" dirty="0"/>
              <a:t>: </a:t>
            </a:r>
            <a:r>
              <a:rPr lang="en-US" b="0" baseline="0" dirty="0"/>
              <a:t>To identify the Rating </a:t>
            </a:r>
            <a:r>
              <a:rPr lang="en-US" b="0" baseline="0" dirty="0" smtClean="0"/>
              <a:t>for </a:t>
            </a:r>
            <a:r>
              <a:rPr lang="en-US" b="0" baseline="0" dirty="0"/>
              <a:t>Efficiency </a:t>
            </a:r>
            <a:r>
              <a:rPr lang="en-US" b="0" baseline="0" dirty="0" smtClean="0"/>
              <a:t>using a sample </a:t>
            </a:r>
            <a:r>
              <a:rPr lang="en-US" b="0" baseline="0" dirty="0" smtClean="0"/>
              <a:t>scenario</a:t>
            </a:r>
          </a:p>
          <a:p>
            <a:endParaRPr lang="en-US" baseline="0" dirty="0"/>
          </a:p>
          <a:p>
            <a:r>
              <a:rPr lang="en-US" b="1" baseline="0" dirty="0"/>
              <a:t>Notes to Presenter:</a:t>
            </a:r>
            <a:endParaRPr lang="en-US" b="1" dirty="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PH" b="0" baseline="0" dirty="0"/>
              <a:t>Decide for the validity of the MOV presented by Teacher </a:t>
            </a:r>
            <a:r>
              <a:rPr lang="en-PH" b="0" baseline="0" dirty="0" smtClean="0"/>
              <a:t>Sam. </a:t>
            </a:r>
            <a:r>
              <a:rPr lang="en-PH" b="0" baseline="0" dirty="0"/>
              <a:t>Click next button for the appearance of check marks.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PH" b="0" baseline="0" dirty="0"/>
              <a:t>Refer to the Performance Indicators for Efficiency. Identify the appropriate rating of Teacher </a:t>
            </a:r>
            <a:r>
              <a:rPr lang="en-PH" b="0" baseline="0" dirty="0" smtClean="0"/>
              <a:t>Sam </a:t>
            </a:r>
            <a:r>
              <a:rPr lang="en-PH" b="0" baseline="0" dirty="0"/>
              <a:t>based on the descriptions.</a:t>
            </a:r>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11</a:t>
            </a:fld>
            <a:endParaRPr lang="en-US"/>
          </a:p>
        </p:txBody>
      </p:sp>
    </p:spTree>
    <p:extLst>
      <p:ext uri="{BB962C8B-B14F-4D97-AF65-F5344CB8AC3E}">
        <p14:creationId xmlns:p14="http://schemas.microsoft.com/office/powerpoint/2010/main" val="1315246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orient the participants on how to compute the COT rating to</a:t>
            </a:r>
            <a:r>
              <a:rPr lang="en-US" sz="1200" kern="1200" baseline="0" dirty="0" smtClean="0">
                <a:solidFill>
                  <a:schemeClr val="tx1"/>
                </a:solidFill>
                <a:effectLst/>
                <a:latin typeface="+mn-lt"/>
                <a:ea typeface="+mn-ea"/>
                <a:cs typeface="+mn-cs"/>
              </a:rPr>
              <a:t> be used in the RPMS </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latin typeface="Arial" charset="0"/>
                <a:ea typeface="Arial" charset="0"/>
                <a:cs typeface="Arial" charset="0"/>
              </a:rPr>
              <a:t>Explain that the rating for Efficiency of Teacher Sam</a:t>
            </a:r>
            <a:r>
              <a:rPr lang="en-US" baseline="0" dirty="0" smtClean="0">
                <a:latin typeface="Arial" charset="0"/>
                <a:ea typeface="Arial" charset="0"/>
                <a:cs typeface="Arial" charset="0"/>
              </a:rPr>
              <a:t>, which is 5, will be reflected on the Portfolio Rating for that particular indicator.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Arial" charset="0"/>
                <a:ea typeface="Arial" charset="0"/>
                <a:cs typeface="Arial" charset="0"/>
              </a:rPr>
              <a:t>Ask the participants what will be the next step. Let them solve for the average of the Quality and Efficiency rating of Teacher Sam. Remind them that the divisor used is 2 since there is no timeliness for the objective. Should there be timeliness, the divisor will be 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Arial" charset="0"/>
                <a:ea typeface="Arial" charset="0"/>
                <a:cs typeface="Arial" charset="0"/>
              </a:rPr>
              <a:t>Tell the participants that the average rating will then be multiplied to the weight per objective, in this case to .075.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Arial" charset="0"/>
                <a:ea typeface="Arial" charset="0"/>
                <a:cs typeface="Arial" charset="0"/>
              </a:rPr>
              <a:t>Explain that the score shall be in 3 decimal places, so all digits after the 3 decimal places shall be dropped. In the sample scenario, .3375 will become .337. </a:t>
            </a:r>
            <a:endParaRPr lang="en-US" dirty="0" smtClean="0">
              <a:latin typeface="Arial" charset="0"/>
              <a:ea typeface="Arial" charset="0"/>
              <a:cs typeface="Arial" charset="0"/>
            </a:endParaRPr>
          </a:p>
          <a:p>
            <a:endParaRPr lang="en-US" dirty="0"/>
          </a:p>
        </p:txBody>
      </p:sp>
      <p:sp>
        <p:nvSpPr>
          <p:cNvPr id="4" name="Slide Number Placeholder 3"/>
          <p:cNvSpPr>
            <a:spLocks noGrp="1"/>
          </p:cNvSpPr>
          <p:nvPr>
            <p:ph type="sldNum" sz="quarter" idx="10"/>
          </p:nvPr>
        </p:nvSpPr>
        <p:spPr/>
        <p:txBody>
          <a:bodyPr/>
          <a:lstStyle/>
          <a:p>
            <a:fld id="{D36598FE-BBBD-40F5-8803-66B6EC81F344}" type="slidenum">
              <a:rPr lang="en-PH" smtClean="0"/>
              <a:t>12</a:t>
            </a:fld>
            <a:endParaRPr lang="en-PH"/>
          </a:p>
        </p:txBody>
      </p:sp>
    </p:spTree>
    <p:extLst>
      <p:ext uri="{BB962C8B-B14F-4D97-AF65-F5344CB8AC3E}">
        <p14:creationId xmlns:p14="http://schemas.microsoft.com/office/powerpoint/2010/main" val="2247100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enlighten participants on </a:t>
            </a:r>
            <a:r>
              <a:rPr lang="en-US" sz="1200" kern="1200" baseline="0" dirty="0" smtClean="0">
                <a:solidFill>
                  <a:schemeClr val="tx1"/>
                </a:solidFill>
                <a:effectLst/>
                <a:latin typeface="+mn-lt"/>
                <a:ea typeface="+mn-ea"/>
                <a:cs typeface="+mn-cs"/>
              </a:rPr>
              <a:t>the MOV teachers need to be provide in their portfolio</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lgn="l">
              <a:buFont typeface="Wingdings" panose="05000000000000000000" pitchFamily="2" charset="2"/>
              <a:buNone/>
            </a:pPr>
            <a:r>
              <a:rPr lang="en-PH" sz="1200" dirty="0" smtClean="0">
                <a:latin typeface="Helvetica" panose="020B0604020202020204" pitchFamily="34" charset="0"/>
                <a:cs typeface="Helvetica" panose="020B0604020202020204" pitchFamily="34" charset="0"/>
              </a:rPr>
              <a:t>Emphasize that the</a:t>
            </a:r>
            <a:r>
              <a:rPr lang="en-PH" sz="1200" baseline="0" dirty="0" smtClean="0">
                <a:latin typeface="Helvetica" panose="020B0604020202020204" pitchFamily="34" charset="0"/>
                <a:cs typeface="Helvetica" panose="020B0604020202020204" pitchFamily="34" charset="0"/>
              </a:rPr>
              <a:t> Performance Indicators (PIs) usually ask for </a:t>
            </a:r>
            <a:r>
              <a:rPr lang="en-PH" sz="1200" dirty="0" smtClean="0">
                <a:latin typeface="Helvetica" panose="020B0604020202020204" pitchFamily="34" charset="0"/>
                <a:cs typeface="Helvetica" panose="020B0604020202020204" pitchFamily="34" charset="0"/>
              </a:rPr>
              <a:t>any </a:t>
            </a:r>
            <a:r>
              <a:rPr lang="en-PH" sz="1200" b="1" dirty="0" smtClean="0">
                <a:latin typeface="Helvetica" panose="020B0604020202020204" pitchFamily="34" charset="0"/>
                <a:cs typeface="Helvetica" panose="020B0604020202020204" pitchFamily="34" charset="0"/>
              </a:rPr>
              <a:t>ONE</a:t>
            </a:r>
            <a:r>
              <a:rPr lang="en-PH" sz="1200" dirty="0" smtClean="0">
                <a:latin typeface="Helvetica" panose="020B0604020202020204" pitchFamily="34" charset="0"/>
                <a:cs typeface="Helvetica" panose="020B0604020202020204" pitchFamily="34" charset="0"/>
              </a:rPr>
              <a:t> of the listed MOV that has been used during the classroom observation,</a:t>
            </a:r>
            <a:r>
              <a:rPr lang="en-PH" sz="1200" baseline="0" dirty="0" smtClean="0">
                <a:latin typeface="Helvetica" panose="020B0604020202020204" pitchFamily="34" charset="0"/>
                <a:cs typeface="Helvetica" panose="020B0604020202020204" pitchFamily="34" charset="0"/>
              </a:rPr>
              <a:t> i.e.</a:t>
            </a:r>
            <a:r>
              <a:rPr lang="en-PH" sz="1200" dirty="0" smtClean="0">
                <a:latin typeface="Helvetica" panose="020B0604020202020204" pitchFamily="34" charset="0"/>
                <a:cs typeface="Helvetica" panose="020B0604020202020204" pitchFamily="34" charset="0"/>
              </a:rPr>
              <a:t> DLP, IMs, Performance</a:t>
            </a:r>
            <a:r>
              <a:rPr lang="en-PH" sz="1200" baseline="0" dirty="0" smtClean="0">
                <a:latin typeface="Helvetica" panose="020B0604020202020204" pitchFamily="34" charset="0"/>
                <a:cs typeface="Helvetica" panose="020B0604020202020204" pitchFamily="34" charset="0"/>
              </a:rPr>
              <a:t> </a:t>
            </a:r>
            <a:r>
              <a:rPr lang="en-PH" sz="1200" dirty="0" smtClean="0">
                <a:latin typeface="Helvetica" panose="020B0604020202020204" pitchFamily="34" charset="0"/>
                <a:cs typeface="Helvetica" panose="020B0604020202020204" pitchFamily="34" charset="0"/>
              </a:rPr>
              <a:t>Tasks; </a:t>
            </a:r>
            <a:r>
              <a:rPr lang="en-PH" sz="1200" b="1" dirty="0" smtClean="0">
                <a:latin typeface="Helvetica" panose="020B0604020202020204" pitchFamily="34" charset="0"/>
                <a:cs typeface="Helvetica" panose="020B0604020202020204" pitchFamily="34" charset="0"/>
              </a:rPr>
              <a:t>NOT ALL </a:t>
            </a:r>
            <a:r>
              <a:rPr lang="en-PH" sz="1200" dirty="0" smtClean="0">
                <a:latin typeface="Helvetica" panose="020B0604020202020204" pitchFamily="34" charset="0"/>
                <a:cs typeface="Helvetica" panose="020B0604020202020204" pitchFamily="34" charset="0"/>
              </a:rPr>
              <a:t>of them</a:t>
            </a:r>
            <a:r>
              <a:rPr lang="en-PH" sz="1200" baseline="0" dirty="0" smtClean="0">
                <a:latin typeface="Helvetica" panose="020B0604020202020204" pitchFamily="34" charset="0"/>
                <a:cs typeface="Helvetica" panose="020B0604020202020204" pitchFamily="34" charset="0"/>
              </a:rPr>
              <a:t> to support the COT rating, which is a non-negotiable MOV.</a:t>
            </a:r>
            <a:endParaRPr lang="en-PH" sz="1200" dirty="0" smtClean="0">
              <a:latin typeface="Helvetica" panose="020B0604020202020204" pitchFamily="34" charset="0"/>
              <a:cs typeface="Helvetica"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D36598FE-BBBD-40F5-8803-66B6EC81F344}" type="slidenum">
              <a:rPr lang="en-PH" smtClean="0"/>
              <a:t>13</a:t>
            </a:fld>
            <a:endParaRPr lang="en-PH"/>
          </a:p>
        </p:txBody>
      </p:sp>
    </p:spTree>
    <p:extLst>
      <p:ext uri="{BB962C8B-B14F-4D97-AF65-F5344CB8AC3E}">
        <p14:creationId xmlns:p14="http://schemas.microsoft.com/office/powerpoint/2010/main" val="3422983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stress</a:t>
            </a:r>
            <a:r>
              <a:rPr lang="en-US" sz="1200" kern="1200" baseline="0" dirty="0" smtClean="0">
                <a:solidFill>
                  <a:schemeClr val="tx1"/>
                </a:solidFill>
                <a:effectLst/>
                <a:latin typeface="+mn-lt"/>
                <a:ea typeface="+mn-ea"/>
                <a:cs typeface="+mn-cs"/>
              </a:rPr>
              <a:t> the MOV that can be used to support the COT rating for Indicator 1</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lgn="l">
              <a:buFont typeface="Wingdings" panose="05000000000000000000" pitchFamily="2" charset="2"/>
              <a:buNone/>
            </a:pPr>
            <a:r>
              <a:rPr lang="en-PH" sz="1200" dirty="0" smtClean="0">
                <a:latin typeface="Helvetica" panose="020B0604020202020204" pitchFamily="34" charset="0"/>
                <a:cs typeface="Helvetica" panose="020B0604020202020204" pitchFamily="34" charset="0"/>
              </a:rPr>
              <a:t>Emphasize that the</a:t>
            </a:r>
            <a:r>
              <a:rPr lang="en-PH" sz="1200" baseline="0" dirty="0" smtClean="0">
                <a:latin typeface="Helvetica" panose="020B0604020202020204" pitchFamily="34" charset="0"/>
                <a:cs typeface="Helvetica" panose="020B0604020202020204" pitchFamily="34" charset="0"/>
              </a:rPr>
              <a:t> Performance Indicators (PIs) for Indicator 1 ask for </a:t>
            </a:r>
            <a:r>
              <a:rPr lang="en-PH" sz="1200" dirty="0" smtClean="0">
                <a:latin typeface="Helvetica" panose="020B0604020202020204" pitchFamily="34" charset="0"/>
                <a:cs typeface="Helvetica" panose="020B0604020202020204" pitchFamily="34" charset="0"/>
              </a:rPr>
              <a:t>any </a:t>
            </a:r>
            <a:r>
              <a:rPr lang="en-PH" sz="1200" b="1" dirty="0" smtClean="0">
                <a:latin typeface="Helvetica" panose="020B0604020202020204" pitchFamily="34" charset="0"/>
                <a:cs typeface="Helvetica" panose="020B0604020202020204" pitchFamily="34" charset="0"/>
              </a:rPr>
              <a:t>ONE</a:t>
            </a:r>
            <a:r>
              <a:rPr lang="en-PH" sz="1200" dirty="0" smtClean="0">
                <a:latin typeface="Helvetica" panose="020B0604020202020204" pitchFamily="34" charset="0"/>
                <a:cs typeface="Helvetica" panose="020B0604020202020204" pitchFamily="34" charset="0"/>
              </a:rPr>
              <a:t> of the following MOV that has been used during the classroom observation to support the COT rating: DLP, IMs, Performance</a:t>
            </a:r>
            <a:r>
              <a:rPr lang="en-PH" sz="1200" baseline="0" dirty="0" smtClean="0">
                <a:latin typeface="Helvetica" panose="020B0604020202020204" pitchFamily="34" charset="0"/>
                <a:cs typeface="Helvetica" panose="020B0604020202020204" pitchFamily="34" charset="0"/>
              </a:rPr>
              <a:t> </a:t>
            </a:r>
            <a:r>
              <a:rPr lang="en-PH" sz="1200" dirty="0" smtClean="0">
                <a:latin typeface="Helvetica" panose="020B0604020202020204" pitchFamily="34" charset="0"/>
                <a:cs typeface="Helvetica" panose="020B0604020202020204" pitchFamily="34" charset="0"/>
              </a:rPr>
              <a:t>Tasks; </a:t>
            </a:r>
            <a:r>
              <a:rPr lang="en-PH" sz="1200" b="1" dirty="0" smtClean="0">
                <a:latin typeface="Helvetica" panose="020B0604020202020204" pitchFamily="34" charset="0"/>
                <a:cs typeface="Helvetica" panose="020B0604020202020204" pitchFamily="34" charset="0"/>
              </a:rPr>
              <a:t>NOT ALL </a:t>
            </a:r>
            <a:r>
              <a:rPr lang="en-PH" sz="1200" dirty="0" smtClean="0">
                <a:latin typeface="Helvetica" panose="020B0604020202020204" pitchFamily="34" charset="0"/>
                <a:cs typeface="Helvetica" panose="020B0604020202020204" pitchFamily="34" charset="0"/>
              </a:rPr>
              <a:t>of them.</a:t>
            </a:r>
          </a:p>
          <a:p>
            <a:endParaRPr lang="en-PH" dirty="0"/>
          </a:p>
        </p:txBody>
      </p:sp>
      <p:sp>
        <p:nvSpPr>
          <p:cNvPr id="4" name="Slide Number Placeholder 3"/>
          <p:cNvSpPr>
            <a:spLocks noGrp="1"/>
          </p:cNvSpPr>
          <p:nvPr>
            <p:ph type="sldNum" sz="quarter" idx="10"/>
          </p:nvPr>
        </p:nvSpPr>
        <p:spPr/>
        <p:txBody>
          <a:bodyPr/>
          <a:lstStyle/>
          <a:p>
            <a:fld id="{D36598FE-BBBD-40F5-8803-66B6EC81F344}" type="slidenum">
              <a:rPr lang="en-PH" smtClean="0"/>
              <a:t>14</a:t>
            </a:fld>
            <a:endParaRPr lang="en-PH"/>
          </a:p>
        </p:txBody>
      </p:sp>
    </p:spTree>
    <p:extLst>
      <p:ext uri="{BB962C8B-B14F-4D97-AF65-F5344CB8AC3E}">
        <p14:creationId xmlns:p14="http://schemas.microsoft.com/office/powerpoint/2010/main" val="36881761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stress</a:t>
            </a:r>
            <a:r>
              <a:rPr lang="en-US" sz="1200" kern="1200" baseline="0" dirty="0" smtClean="0">
                <a:solidFill>
                  <a:schemeClr val="tx1"/>
                </a:solidFill>
                <a:effectLst/>
                <a:latin typeface="+mn-lt"/>
                <a:ea typeface="+mn-ea"/>
                <a:cs typeface="+mn-cs"/>
              </a:rPr>
              <a:t> the MOV that can be used to support the COT rating for Indicator 2</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lgn="l">
              <a:buFont typeface="Wingdings" panose="05000000000000000000" pitchFamily="2" charset="2"/>
              <a:buNone/>
            </a:pPr>
            <a:r>
              <a:rPr lang="en-PH" sz="1200" dirty="0" smtClean="0">
                <a:latin typeface="Helvetica" panose="020B0604020202020204" pitchFamily="34" charset="0"/>
                <a:cs typeface="Helvetica" panose="020B0604020202020204" pitchFamily="34" charset="0"/>
              </a:rPr>
              <a:t>Emphasize that the</a:t>
            </a:r>
            <a:r>
              <a:rPr lang="en-PH" sz="1200" baseline="0" dirty="0" smtClean="0">
                <a:latin typeface="Helvetica" panose="020B0604020202020204" pitchFamily="34" charset="0"/>
                <a:cs typeface="Helvetica" panose="020B0604020202020204" pitchFamily="34" charset="0"/>
              </a:rPr>
              <a:t> Performance Indicators (PIs) for Indicator 2 ask for </a:t>
            </a:r>
            <a:r>
              <a:rPr lang="en-PH" sz="1200" dirty="0" smtClean="0">
                <a:latin typeface="Helvetica" panose="020B0604020202020204" pitchFamily="34" charset="0"/>
                <a:cs typeface="Helvetica" panose="020B0604020202020204" pitchFamily="34" charset="0"/>
              </a:rPr>
              <a:t>any </a:t>
            </a:r>
            <a:r>
              <a:rPr lang="en-PH" sz="1200" b="1" dirty="0" smtClean="0">
                <a:latin typeface="Helvetica" panose="020B0604020202020204" pitchFamily="34" charset="0"/>
                <a:cs typeface="Helvetica" panose="020B0604020202020204" pitchFamily="34" charset="0"/>
              </a:rPr>
              <a:t>ONE</a:t>
            </a:r>
            <a:r>
              <a:rPr lang="en-PH" sz="1200" dirty="0" smtClean="0">
                <a:latin typeface="Helvetica" panose="020B0604020202020204" pitchFamily="34" charset="0"/>
                <a:cs typeface="Helvetica" panose="020B0604020202020204" pitchFamily="34" charset="0"/>
              </a:rPr>
              <a:t> of the following MOV that has been used during the classroom observation to support the COT rating: DLP, IMs, Performance</a:t>
            </a:r>
            <a:r>
              <a:rPr lang="en-PH" sz="1200" baseline="0" dirty="0" smtClean="0">
                <a:latin typeface="Helvetica" panose="020B0604020202020204" pitchFamily="34" charset="0"/>
                <a:cs typeface="Helvetica" panose="020B0604020202020204" pitchFamily="34" charset="0"/>
              </a:rPr>
              <a:t> </a:t>
            </a:r>
            <a:r>
              <a:rPr lang="en-PH" sz="1200" dirty="0" smtClean="0">
                <a:latin typeface="Helvetica" panose="020B0604020202020204" pitchFamily="34" charset="0"/>
                <a:cs typeface="Helvetica" panose="020B0604020202020204" pitchFamily="34" charset="0"/>
              </a:rPr>
              <a:t>Tasks, results of assessment; </a:t>
            </a:r>
            <a:r>
              <a:rPr lang="en-PH" sz="1200" b="1" dirty="0" smtClean="0">
                <a:latin typeface="Helvetica" panose="020B0604020202020204" pitchFamily="34" charset="0"/>
                <a:cs typeface="Helvetica" panose="020B0604020202020204" pitchFamily="34" charset="0"/>
              </a:rPr>
              <a:t>NOT ALL </a:t>
            </a:r>
            <a:r>
              <a:rPr lang="en-PH" sz="1200" dirty="0" smtClean="0">
                <a:latin typeface="Helvetica" panose="020B0604020202020204" pitchFamily="34" charset="0"/>
                <a:cs typeface="Helvetica" panose="020B0604020202020204" pitchFamily="34" charset="0"/>
              </a:rPr>
              <a:t>of them.</a:t>
            </a:r>
          </a:p>
          <a:p>
            <a:endParaRPr lang="en-PH" dirty="0"/>
          </a:p>
        </p:txBody>
      </p:sp>
      <p:sp>
        <p:nvSpPr>
          <p:cNvPr id="4" name="Slide Number Placeholder 3"/>
          <p:cNvSpPr>
            <a:spLocks noGrp="1"/>
          </p:cNvSpPr>
          <p:nvPr>
            <p:ph type="sldNum" sz="quarter" idx="10"/>
          </p:nvPr>
        </p:nvSpPr>
        <p:spPr/>
        <p:txBody>
          <a:bodyPr/>
          <a:lstStyle/>
          <a:p>
            <a:fld id="{D36598FE-BBBD-40F5-8803-66B6EC81F344}" type="slidenum">
              <a:rPr lang="en-PH" smtClean="0"/>
              <a:t>15</a:t>
            </a:fld>
            <a:endParaRPr lang="en-PH"/>
          </a:p>
        </p:txBody>
      </p:sp>
    </p:spTree>
    <p:extLst>
      <p:ext uri="{BB962C8B-B14F-4D97-AF65-F5344CB8AC3E}">
        <p14:creationId xmlns:p14="http://schemas.microsoft.com/office/powerpoint/2010/main" val="2838828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stress</a:t>
            </a:r>
            <a:r>
              <a:rPr lang="en-US" sz="1200" kern="1200" baseline="0" dirty="0" smtClean="0">
                <a:solidFill>
                  <a:schemeClr val="tx1"/>
                </a:solidFill>
                <a:effectLst/>
                <a:latin typeface="+mn-lt"/>
                <a:ea typeface="+mn-ea"/>
                <a:cs typeface="+mn-cs"/>
              </a:rPr>
              <a:t> the MOV that can be used to support the COT rating for Indicator 3</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lgn="l">
              <a:buFont typeface="Wingdings" panose="05000000000000000000" pitchFamily="2" charset="2"/>
              <a:buNone/>
            </a:pPr>
            <a:r>
              <a:rPr lang="en-PH" sz="1200" dirty="0" smtClean="0">
                <a:latin typeface="Helvetica" panose="020B0604020202020204" pitchFamily="34" charset="0"/>
                <a:cs typeface="Helvetica" panose="020B0604020202020204" pitchFamily="34" charset="0"/>
              </a:rPr>
              <a:t>Emphasize that the</a:t>
            </a:r>
            <a:r>
              <a:rPr lang="en-PH" sz="1200" baseline="0" dirty="0" smtClean="0">
                <a:latin typeface="Helvetica" panose="020B0604020202020204" pitchFamily="34" charset="0"/>
                <a:cs typeface="Helvetica" panose="020B0604020202020204" pitchFamily="34" charset="0"/>
              </a:rPr>
              <a:t> Performance Indicators (PIs) for Indicator 3 ask for </a:t>
            </a:r>
            <a:r>
              <a:rPr lang="en-PH" sz="1200" dirty="0" smtClean="0">
                <a:latin typeface="Helvetica" panose="020B0604020202020204" pitchFamily="34" charset="0"/>
                <a:cs typeface="Helvetica" panose="020B0604020202020204" pitchFamily="34" charset="0"/>
              </a:rPr>
              <a:t>any </a:t>
            </a:r>
            <a:r>
              <a:rPr lang="en-PH" sz="1200" b="1" dirty="0" smtClean="0">
                <a:latin typeface="Helvetica" panose="020B0604020202020204" pitchFamily="34" charset="0"/>
                <a:cs typeface="Helvetica" panose="020B0604020202020204" pitchFamily="34" charset="0"/>
              </a:rPr>
              <a:t>ONE</a:t>
            </a:r>
            <a:r>
              <a:rPr lang="en-PH" sz="1200" dirty="0" smtClean="0">
                <a:latin typeface="Helvetica" panose="020B0604020202020204" pitchFamily="34" charset="0"/>
                <a:cs typeface="Helvetica" panose="020B0604020202020204" pitchFamily="34" charset="0"/>
              </a:rPr>
              <a:t> of the following MOV that has been used during the classroom observation to support the COT rating: DLP, IMs, Performance</a:t>
            </a:r>
            <a:r>
              <a:rPr lang="en-PH" sz="1200" baseline="0" dirty="0" smtClean="0">
                <a:latin typeface="Helvetica" panose="020B0604020202020204" pitchFamily="34" charset="0"/>
                <a:cs typeface="Helvetica" panose="020B0604020202020204" pitchFamily="34" charset="0"/>
              </a:rPr>
              <a:t> </a:t>
            </a:r>
            <a:r>
              <a:rPr lang="en-PH" sz="1200" dirty="0" smtClean="0">
                <a:latin typeface="Helvetica" panose="020B0604020202020204" pitchFamily="34" charset="0"/>
                <a:cs typeface="Helvetica" panose="020B0604020202020204" pitchFamily="34" charset="0"/>
              </a:rPr>
              <a:t>Tasks, results of assessment; </a:t>
            </a:r>
            <a:r>
              <a:rPr lang="en-PH" sz="1200" b="1" dirty="0" smtClean="0">
                <a:latin typeface="Helvetica" panose="020B0604020202020204" pitchFamily="34" charset="0"/>
                <a:cs typeface="Helvetica" panose="020B0604020202020204" pitchFamily="34" charset="0"/>
              </a:rPr>
              <a:t>NOT ALL </a:t>
            </a:r>
            <a:r>
              <a:rPr lang="en-PH" sz="1200" dirty="0" smtClean="0">
                <a:latin typeface="Helvetica" panose="020B0604020202020204" pitchFamily="34" charset="0"/>
                <a:cs typeface="Helvetica" panose="020B0604020202020204" pitchFamily="34" charset="0"/>
              </a:rPr>
              <a:t>of them.</a:t>
            </a:r>
          </a:p>
          <a:p>
            <a:endParaRPr lang="en-PH" dirty="0"/>
          </a:p>
        </p:txBody>
      </p:sp>
      <p:sp>
        <p:nvSpPr>
          <p:cNvPr id="4" name="Slide Number Placeholder 3"/>
          <p:cNvSpPr>
            <a:spLocks noGrp="1"/>
          </p:cNvSpPr>
          <p:nvPr>
            <p:ph type="sldNum" sz="quarter" idx="10"/>
          </p:nvPr>
        </p:nvSpPr>
        <p:spPr/>
        <p:txBody>
          <a:bodyPr/>
          <a:lstStyle/>
          <a:p>
            <a:fld id="{D36598FE-BBBD-40F5-8803-66B6EC81F344}" type="slidenum">
              <a:rPr lang="en-PH" smtClean="0"/>
              <a:t>16</a:t>
            </a:fld>
            <a:endParaRPr lang="en-PH"/>
          </a:p>
        </p:txBody>
      </p:sp>
    </p:spTree>
    <p:extLst>
      <p:ext uri="{BB962C8B-B14F-4D97-AF65-F5344CB8AC3E}">
        <p14:creationId xmlns:p14="http://schemas.microsoft.com/office/powerpoint/2010/main" val="151737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stress</a:t>
            </a:r>
            <a:r>
              <a:rPr lang="en-US" sz="1200" kern="1200" baseline="0" dirty="0" smtClean="0">
                <a:solidFill>
                  <a:schemeClr val="tx1"/>
                </a:solidFill>
                <a:effectLst/>
                <a:latin typeface="+mn-lt"/>
                <a:ea typeface="+mn-ea"/>
                <a:cs typeface="+mn-cs"/>
              </a:rPr>
              <a:t> the MOV that can be used to support the COT rating for Indicator 4</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lgn="l">
              <a:buFont typeface="Wingdings" panose="05000000000000000000" pitchFamily="2" charset="2"/>
              <a:buNone/>
            </a:pPr>
            <a:r>
              <a:rPr lang="en-PH" sz="1200" dirty="0" smtClean="0">
                <a:latin typeface="Helvetica" panose="020B0604020202020204" pitchFamily="34" charset="0"/>
                <a:cs typeface="Helvetica" panose="020B0604020202020204" pitchFamily="34" charset="0"/>
              </a:rPr>
              <a:t>Emphasize that the</a:t>
            </a:r>
            <a:r>
              <a:rPr lang="en-PH" sz="1200" baseline="0" dirty="0" smtClean="0">
                <a:latin typeface="Helvetica" panose="020B0604020202020204" pitchFamily="34" charset="0"/>
                <a:cs typeface="Helvetica" panose="020B0604020202020204" pitchFamily="34" charset="0"/>
              </a:rPr>
              <a:t> Performance Indicators (PIs) for Indicator 4 ask for </a:t>
            </a:r>
            <a:r>
              <a:rPr lang="en-PH" sz="1200" dirty="0" smtClean="0">
                <a:latin typeface="Helvetica" panose="020B0604020202020204" pitchFamily="34" charset="0"/>
                <a:cs typeface="Helvetica" panose="020B0604020202020204" pitchFamily="34" charset="0"/>
              </a:rPr>
              <a:t>the DLP that has been used during the classroom observation as a supporting document</a:t>
            </a:r>
            <a:r>
              <a:rPr lang="en-PH" sz="1200" baseline="0" dirty="0" smtClean="0">
                <a:latin typeface="Helvetica" panose="020B0604020202020204" pitchFamily="34" charset="0"/>
                <a:cs typeface="Helvetica" panose="020B0604020202020204" pitchFamily="34" charset="0"/>
              </a:rPr>
              <a:t> to the COT rating to prove teacher’s attainment of the objective.</a:t>
            </a:r>
            <a:endParaRPr lang="en-PH" sz="1200" dirty="0" smtClean="0">
              <a:latin typeface="Helvetica" panose="020B0604020202020204" pitchFamily="34" charset="0"/>
              <a:cs typeface="Helvetica" panose="020B0604020202020204" pitchFamily="34" charset="0"/>
            </a:endParaRPr>
          </a:p>
          <a:p>
            <a:endParaRPr lang="en-PH" dirty="0"/>
          </a:p>
        </p:txBody>
      </p:sp>
      <p:sp>
        <p:nvSpPr>
          <p:cNvPr id="4" name="Slide Number Placeholder 3"/>
          <p:cNvSpPr>
            <a:spLocks noGrp="1"/>
          </p:cNvSpPr>
          <p:nvPr>
            <p:ph type="sldNum" sz="quarter" idx="10"/>
          </p:nvPr>
        </p:nvSpPr>
        <p:spPr/>
        <p:txBody>
          <a:bodyPr/>
          <a:lstStyle/>
          <a:p>
            <a:fld id="{D36598FE-BBBD-40F5-8803-66B6EC81F344}" type="slidenum">
              <a:rPr lang="en-PH" smtClean="0"/>
              <a:t>17</a:t>
            </a:fld>
            <a:endParaRPr lang="en-PH"/>
          </a:p>
        </p:txBody>
      </p:sp>
    </p:spTree>
    <p:extLst>
      <p:ext uri="{BB962C8B-B14F-4D97-AF65-F5344CB8AC3E}">
        <p14:creationId xmlns:p14="http://schemas.microsoft.com/office/powerpoint/2010/main" val="14253040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stress</a:t>
            </a:r>
            <a:r>
              <a:rPr lang="en-US" sz="1200" kern="1200" baseline="0" dirty="0" smtClean="0">
                <a:solidFill>
                  <a:schemeClr val="tx1"/>
                </a:solidFill>
                <a:effectLst/>
                <a:latin typeface="+mn-lt"/>
                <a:ea typeface="+mn-ea"/>
                <a:cs typeface="+mn-cs"/>
              </a:rPr>
              <a:t> the MOV that can be used to support the COT rating for Indicator 5</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lgn="l">
              <a:buFont typeface="Wingdings" panose="05000000000000000000" pitchFamily="2" charset="2"/>
              <a:buNone/>
            </a:pPr>
            <a:r>
              <a:rPr lang="en-PH" sz="1200" dirty="0" smtClean="0">
                <a:latin typeface="Helvetica" panose="020B0604020202020204" pitchFamily="34" charset="0"/>
                <a:cs typeface="Helvetica" panose="020B0604020202020204" pitchFamily="34" charset="0"/>
              </a:rPr>
              <a:t>Emphasize that the</a:t>
            </a:r>
            <a:r>
              <a:rPr lang="en-PH" sz="1200" baseline="0" dirty="0" smtClean="0">
                <a:latin typeface="Helvetica" panose="020B0604020202020204" pitchFamily="34" charset="0"/>
                <a:cs typeface="Helvetica" panose="020B0604020202020204" pitchFamily="34" charset="0"/>
              </a:rPr>
              <a:t> Performance Indicators (PIs) for Indicator 5 ask for </a:t>
            </a:r>
            <a:r>
              <a:rPr lang="en-PH" sz="1200" dirty="0" smtClean="0">
                <a:latin typeface="Helvetica" panose="020B0604020202020204" pitchFamily="34" charset="0"/>
                <a:cs typeface="Helvetica" panose="020B0604020202020204" pitchFamily="34" charset="0"/>
              </a:rPr>
              <a:t>the strategies used during the classroom observation to support the COT rating: providing</a:t>
            </a:r>
            <a:r>
              <a:rPr lang="en-PH" sz="1200" baseline="0" dirty="0" smtClean="0">
                <a:latin typeface="Helvetica" panose="020B0604020202020204" pitchFamily="34" charset="0"/>
                <a:cs typeface="Helvetica" panose="020B0604020202020204" pitchFamily="34" charset="0"/>
              </a:rPr>
              <a:t> motivation, praising the learners/giving positive feedback, setting house rules/guidelines, ensuring learners’ active participation, giving equal opportunities to learners, encouraging learners to ask questions, etc.</a:t>
            </a:r>
            <a:endParaRPr lang="en-PH" sz="1200" dirty="0" smtClean="0">
              <a:latin typeface="Helvetica" panose="020B0604020202020204" pitchFamily="34" charset="0"/>
              <a:cs typeface="Helvetica" panose="020B0604020202020204" pitchFamily="34" charset="0"/>
            </a:endParaRPr>
          </a:p>
          <a:p>
            <a:r>
              <a:rPr lang="en-PH" dirty="0" smtClean="0"/>
              <a:t>Explain that</a:t>
            </a:r>
            <a:r>
              <a:rPr lang="en-PH" baseline="0" dirty="0" smtClean="0"/>
              <a:t> for a teacher to get an outstanding rating in the Efficiency, he/she must provide evidences that he used at least 4 of the </a:t>
            </a:r>
            <a:r>
              <a:rPr lang="en-PH" dirty="0" smtClean="0"/>
              <a:t>strategies</a:t>
            </a:r>
            <a:r>
              <a:rPr lang="en-PH" baseline="0" dirty="0" smtClean="0"/>
              <a:t> listed during the classroom observation. And this can be proven through the notes of the observers on the comments section of the rating sheet or on the comments written in the observation notes. </a:t>
            </a:r>
            <a:endParaRPr lang="en-PH" dirty="0"/>
          </a:p>
        </p:txBody>
      </p:sp>
      <p:sp>
        <p:nvSpPr>
          <p:cNvPr id="4" name="Slide Number Placeholder 3"/>
          <p:cNvSpPr>
            <a:spLocks noGrp="1"/>
          </p:cNvSpPr>
          <p:nvPr>
            <p:ph type="sldNum" sz="quarter" idx="10"/>
          </p:nvPr>
        </p:nvSpPr>
        <p:spPr/>
        <p:txBody>
          <a:bodyPr/>
          <a:lstStyle/>
          <a:p>
            <a:fld id="{D36598FE-BBBD-40F5-8803-66B6EC81F344}" type="slidenum">
              <a:rPr lang="en-PH" smtClean="0"/>
              <a:t>18</a:t>
            </a:fld>
            <a:endParaRPr lang="en-PH"/>
          </a:p>
        </p:txBody>
      </p:sp>
    </p:spTree>
    <p:extLst>
      <p:ext uri="{BB962C8B-B14F-4D97-AF65-F5344CB8AC3E}">
        <p14:creationId xmlns:p14="http://schemas.microsoft.com/office/powerpoint/2010/main" val="1268400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stress</a:t>
            </a:r>
            <a:r>
              <a:rPr lang="en-US" sz="1200" kern="1200" baseline="0" dirty="0" smtClean="0">
                <a:solidFill>
                  <a:schemeClr val="tx1"/>
                </a:solidFill>
                <a:effectLst/>
                <a:latin typeface="+mn-lt"/>
                <a:ea typeface="+mn-ea"/>
                <a:cs typeface="+mn-cs"/>
              </a:rPr>
              <a:t> the MOV that can be used to support the COT rating for Indicator 6</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lgn="l">
              <a:buFont typeface="Wingdings" panose="05000000000000000000" pitchFamily="2" charset="2"/>
              <a:buNone/>
            </a:pPr>
            <a:r>
              <a:rPr lang="en-PH" sz="1200" dirty="0" smtClean="0">
                <a:latin typeface="Helvetica" panose="020B0604020202020204" pitchFamily="34" charset="0"/>
                <a:cs typeface="Helvetica" panose="020B0604020202020204" pitchFamily="34" charset="0"/>
              </a:rPr>
              <a:t>Emphasize that the</a:t>
            </a:r>
            <a:r>
              <a:rPr lang="en-PH" sz="1200" baseline="0" dirty="0" smtClean="0">
                <a:latin typeface="Helvetica" panose="020B0604020202020204" pitchFamily="34" charset="0"/>
                <a:cs typeface="Helvetica" panose="020B0604020202020204" pitchFamily="34" charset="0"/>
              </a:rPr>
              <a:t> Performance Indicators (PIs) for Indicator 6 ask for </a:t>
            </a:r>
            <a:r>
              <a:rPr lang="en-PH" sz="1200" dirty="0" smtClean="0">
                <a:latin typeface="Helvetica" panose="020B0604020202020204" pitchFamily="34" charset="0"/>
                <a:cs typeface="Helvetica" panose="020B0604020202020204" pitchFamily="34" charset="0"/>
              </a:rPr>
              <a:t>any </a:t>
            </a:r>
            <a:r>
              <a:rPr lang="en-PH" sz="1200" b="1" dirty="0" smtClean="0">
                <a:latin typeface="Helvetica" panose="020B0604020202020204" pitchFamily="34" charset="0"/>
                <a:cs typeface="Helvetica" panose="020B0604020202020204" pitchFamily="34" charset="0"/>
              </a:rPr>
              <a:t>ONE</a:t>
            </a:r>
            <a:r>
              <a:rPr lang="en-PH" sz="1200" dirty="0" smtClean="0">
                <a:latin typeface="Helvetica" panose="020B0604020202020204" pitchFamily="34" charset="0"/>
                <a:cs typeface="Helvetica" panose="020B0604020202020204" pitchFamily="34" charset="0"/>
              </a:rPr>
              <a:t> of the following MOV that has been used during the classroom observation to support the COT rating: DLP, IMs; </a:t>
            </a:r>
            <a:r>
              <a:rPr lang="en-PH" sz="1200" b="1" dirty="0" smtClean="0">
                <a:latin typeface="Helvetica" panose="020B0604020202020204" pitchFamily="34" charset="0"/>
                <a:cs typeface="Helvetica" panose="020B0604020202020204" pitchFamily="34" charset="0"/>
              </a:rPr>
              <a:t>NOT ALL </a:t>
            </a:r>
            <a:r>
              <a:rPr lang="en-PH" sz="1200" dirty="0" smtClean="0">
                <a:latin typeface="Helvetica" panose="020B0604020202020204" pitchFamily="34" charset="0"/>
                <a:cs typeface="Helvetica" panose="020B0604020202020204" pitchFamily="34" charset="0"/>
              </a:rPr>
              <a:t>of them.</a:t>
            </a:r>
          </a:p>
          <a:p>
            <a:endParaRPr lang="en-PH" dirty="0"/>
          </a:p>
        </p:txBody>
      </p:sp>
      <p:sp>
        <p:nvSpPr>
          <p:cNvPr id="4" name="Slide Number Placeholder 3"/>
          <p:cNvSpPr>
            <a:spLocks noGrp="1"/>
          </p:cNvSpPr>
          <p:nvPr>
            <p:ph type="sldNum" sz="quarter" idx="10"/>
          </p:nvPr>
        </p:nvSpPr>
        <p:spPr/>
        <p:txBody>
          <a:bodyPr/>
          <a:lstStyle/>
          <a:p>
            <a:fld id="{D36598FE-BBBD-40F5-8803-66B6EC81F344}" type="slidenum">
              <a:rPr lang="en-PH" smtClean="0"/>
              <a:t>19</a:t>
            </a:fld>
            <a:endParaRPr lang="en-PH"/>
          </a:p>
        </p:txBody>
      </p:sp>
    </p:spTree>
    <p:extLst>
      <p:ext uri="{BB962C8B-B14F-4D97-AF65-F5344CB8AC3E}">
        <p14:creationId xmlns:p14="http://schemas.microsoft.com/office/powerpoint/2010/main" val="3976294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orient the participants on how to compute the COT rating to</a:t>
            </a:r>
            <a:r>
              <a:rPr lang="en-US" sz="1200" kern="1200" baseline="0" dirty="0" smtClean="0">
                <a:solidFill>
                  <a:schemeClr val="tx1"/>
                </a:solidFill>
                <a:effectLst/>
                <a:latin typeface="+mn-lt"/>
                <a:ea typeface="+mn-ea"/>
                <a:cs typeface="+mn-cs"/>
              </a:rPr>
              <a:t> be used in the RPMS </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Presen</a:t>
            </a:r>
            <a:r>
              <a:rPr lang="en-US" sz="1200" kern="1200" baseline="0" dirty="0" smtClean="0">
                <a:solidFill>
                  <a:schemeClr val="tx1"/>
                </a:solidFill>
                <a:effectLst/>
                <a:latin typeface="+mn-lt"/>
                <a:ea typeface="+mn-ea"/>
                <a:cs typeface="+mn-cs"/>
              </a:rPr>
              <a:t>t the scenario to the audience. Let them recall the process of computing the COT rating. Ask them for the next step to do after getting all the ratings in four observations.</a:t>
            </a:r>
          </a:p>
          <a:p>
            <a:endParaRPr lang="en-PH" dirty="0" smtClean="0"/>
          </a:p>
          <a:p>
            <a:endParaRPr lang="en-US" dirty="0" smtClean="0"/>
          </a:p>
        </p:txBody>
      </p:sp>
      <p:sp>
        <p:nvSpPr>
          <p:cNvPr id="4" name="Slide Number Placeholder 3"/>
          <p:cNvSpPr>
            <a:spLocks noGrp="1"/>
          </p:cNvSpPr>
          <p:nvPr>
            <p:ph type="sldNum" sz="quarter" idx="10"/>
          </p:nvPr>
        </p:nvSpPr>
        <p:spPr/>
        <p:txBody>
          <a:bodyPr/>
          <a:lstStyle/>
          <a:p>
            <a:fld id="{D36598FE-BBBD-40F5-8803-66B6EC81F344}" type="slidenum">
              <a:rPr lang="en-PH" smtClean="0"/>
              <a:t>2</a:t>
            </a:fld>
            <a:endParaRPr lang="en-PH"/>
          </a:p>
        </p:txBody>
      </p:sp>
    </p:spTree>
    <p:extLst>
      <p:ext uri="{BB962C8B-B14F-4D97-AF65-F5344CB8AC3E}">
        <p14:creationId xmlns:p14="http://schemas.microsoft.com/office/powerpoint/2010/main" val="20593824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stress</a:t>
            </a:r>
            <a:r>
              <a:rPr lang="en-US" sz="1200" kern="1200" baseline="0" dirty="0" smtClean="0">
                <a:solidFill>
                  <a:schemeClr val="tx1"/>
                </a:solidFill>
                <a:effectLst/>
                <a:latin typeface="+mn-lt"/>
                <a:ea typeface="+mn-ea"/>
                <a:cs typeface="+mn-cs"/>
              </a:rPr>
              <a:t> the MOV that can be used to support the COT rating for Indicator 7</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lgn="l">
              <a:buFont typeface="Wingdings" panose="05000000000000000000" pitchFamily="2" charset="2"/>
              <a:buNone/>
            </a:pPr>
            <a:r>
              <a:rPr lang="en-PH" sz="1200" dirty="0" smtClean="0">
                <a:latin typeface="Helvetica" panose="020B0604020202020204" pitchFamily="34" charset="0"/>
                <a:cs typeface="Helvetica" panose="020B0604020202020204" pitchFamily="34" charset="0"/>
              </a:rPr>
              <a:t>Emphasize that the</a:t>
            </a:r>
            <a:r>
              <a:rPr lang="en-PH" sz="1200" baseline="0" dirty="0" smtClean="0">
                <a:latin typeface="Helvetica" panose="020B0604020202020204" pitchFamily="34" charset="0"/>
                <a:cs typeface="Helvetica" panose="020B0604020202020204" pitchFamily="34" charset="0"/>
              </a:rPr>
              <a:t> Performance Indicators (PIs) for Indicator 7 ask for </a:t>
            </a:r>
            <a:r>
              <a:rPr lang="en-PH" sz="1200" dirty="0" smtClean="0">
                <a:latin typeface="Helvetica" panose="020B0604020202020204" pitchFamily="34" charset="0"/>
                <a:cs typeface="Helvetica" panose="020B0604020202020204" pitchFamily="34" charset="0"/>
              </a:rPr>
              <a:t>any </a:t>
            </a:r>
            <a:r>
              <a:rPr lang="en-PH" sz="1200" b="1" dirty="0" smtClean="0">
                <a:latin typeface="Helvetica" panose="020B0604020202020204" pitchFamily="34" charset="0"/>
                <a:cs typeface="Helvetica" panose="020B0604020202020204" pitchFamily="34" charset="0"/>
              </a:rPr>
              <a:t>ONE</a:t>
            </a:r>
            <a:r>
              <a:rPr lang="en-PH" sz="1200" dirty="0" smtClean="0">
                <a:latin typeface="Helvetica" panose="020B0604020202020204" pitchFamily="34" charset="0"/>
                <a:cs typeface="Helvetica" panose="020B0604020202020204" pitchFamily="34" charset="0"/>
              </a:rPr>
              <a:t> of the following MOV that has been used during the classroom observation to support the COT rating: DLP, IMs; </a:t>
            </a:r>
            <a:r>
              <a:rPr lang="en-PH" sz="1200" b="1" dirty="0" smtClean="0">
                <a:latin typeface="Helvetica" panose="020B0604020202020204" pitchFamily="34" charset="0"/>
                <a:cs typeface="Helvetica" panose="020B0604020202020204" pitchFamily="34" charset="0"/>
              </a:rPr>
              <a:t>NOT ALL </a:t>
            </a:r>
            <a:r>
              <a:rPr lang="en-PH" sz="1200" dirty="0" smtClean="0">
                <a:latin typeface="Helvetica" panose="020B0604020202020204" pitchFamily="34" charset="0"/>
                <a:cs typeface="Helvetica" panose="020B0604020202020204" pitchFamily="34" charset="0"/>
              </a:rPr>
              <a:t>of them.</a:t>
            </a:r>
          </a:p>
          <a:p>
            <a:endParaRPr lang="en-PH" dirty="0"/>
          </a:p>
        </p:txBody>
      </p:sp>
      <p:sp>
        <p:nvSpPr>
          <p:cNvPr id="4" name="Slide Number Placeholder 3"/>
          <p:cNvSpPr>
            <a:spLocks noGrp="1"/>
          </p:cNvSpPr>
          <p:nvPr>
            <p:ph type="sldNum" sz="quarter" idx="10"/>
          </p:nvPr>
        </p:nvSpPr>
        <p:spPr/>
        <p:txBody>
          <a:bodyPr/>
          <a:lstStyle/>
          <a:p>
            <a:fld id="{D36598FE-BBBD-40F5-8803-66B6EC81F344}" type="slidenum">
              <a:rPr lang="en-PH" smtClean="0"/>
              <a:t>20</a:t>
            </a:fld>
            <a:endParaRPr lang="en-PH"/>
          </a:p>
        </p:txBody>
      </p:sp>
    </p:spTree>
    <p:extLst>
      <p:ext uri="{BB962C8B-B14F-4D97-AF65-F5344CB8AC3E}">
        <p14:creationId xmlns:p14="http://schemas.microsoft.com/office/powerpoint/2010/main" val="16071932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stress</a:t>
            </a:r>
            <a:r>
              <a:rPr lang="en-US" sz="1200" kern="1200" baseline="0" dirty="0" smtClean="0">
                <a:solidFill>
                  <a:schemeClr val="tx1"/>
                </a:solidFill>
                <a:effectLst/>
                <a:latin typeface="+mn-lt"/>
                <a:ea typeface="+mn-ea"/>
                <a:cs typeface="+mn-cs"/>
              </a:rPr>
              <a:t> the MOV that can be used to support the COT rating for Indicator 8</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lgn="l">
              <a:buFont typeface="Wingdings" panose="05000000000000000000" pitchFamily="2" charset="2"/>
              <a:buNone/>
            </a:pPr>
            <a:r>
              <a:rPr lang="en-PH" sz="1200" dirty="0" smtClean="0">
                <a:latin typeface="Helvetica" panose="020B0604020202020204" pitchFamily="34" charset="0"/>
                <a:cs typeface="Helvetica" panose="020B0604020202020204" pitchFamily="34" charset="0"/>
              </a:rPr>
              <a:t>Emphasize that the</a:t>
            </a:r>
            <a:r>
              <a:rPr lang="en-PH" sz="1200" baseline="0" dirty="0" smtClean="0">
                <a:latin typeface="Helvetica" panose="020B0604020202020204" pitchFamily="34" charset="0"/>
                <a:cs typeface="Helvetica" panose="020B0604020202020204" pitchFamily="34" charset="0"/>
              </a:rPr>
              <a:t> Performance Indicators (PIs) for Indicator 8 ask for </a:t>
            </a:r>
            <a:r>
              <a:rPr lang="en-PH" sz="1200" dirty="0" smtClean="0">
                <a:latin typeface="Helvetica" panose="020B0604020202020204" pitchFamily="34" charset="0"/>
                <a:cs typeface="Helvetica" panose="020B0604020202020204" pitchFamily="34" charset="0"/>
              </a:rPr>
              <a:t>the DLP that has been used during the classroom observation with appropriate </a:t>
            </a:r>
            <a:r>
              <a:rPr lang="en-PH" sz="1200" b="1" dirty="0" smtClean="0">
                <a:latin typeface="Helvetica" panose="020B0604020202020204" pitchFamily="34" charset="0"/>
                <a:cs typeface="Helvetica" panose="020B0604020202020204" pitchFamily="34" charset="0"/>
              </a:rPr>
              <a:t>IMs</a:t>
            </a:r>
            <a:r>
              <a:rPr lang="en-PH" sz="1200" b="1" baseline="0" dirty="0" smtClean="0">
                <a:latin typeface="Helvetica" panose="020B0604020202020204" pitchFamily="34" charset="0"/>
                <a:cs typeface="Helvetica" panose="020B0604020202020204" pitchFamily="34" charset="0"/>
              </a:rPr>
              <a:t> appended </a:t>
            </a:r>
            <a:r>
              <a:rPr lang="en-PH" sz="1200" dirty="0" smtClean="0">
                <a:latin typeface="Helvetica" panose="020B0604020202020204" pitchFamily="34" charset="0"/>
                <a:cs typeface="Helvetica" panose="020B0604020202020204" pitchFamily="34" charset="0"/>
              </a:rPr>
              <a:t>to support the COT rating.</a:t>
            </a:r>
          </a:p>
          <a:p>
            <a:endParaRPr lang="en-PH" dirty="0"/>
          </a:p>
        </p:txBody>
      </p:sp>
      <p:sp>
        <p:nvSpPr>
          <p:cNvPr id="4" name="Slide Number Placeholder 3"/>
          <p:cNvSpPr>
            <a:spLocks noGrp="1"/>
          </p:cNvSpPr>
          <p:nvPr>
            <p:ph type="sldNum" sz="quarter" idx="10"/>
          </p:nvPr>
        </p:nvSpPr>
        <p:spPr/>
        <p:txBody>
          <a:bodyPr/>
          <a:lstStyle/>
          <a:p>
            <a:fld id="{D36598FE-BBBD-40F5-8803-66B6EC81F344}" type="slidenum">
              <a:rPr lang="en-PH" smtClean="0"/>
              <a:t>21</a:t>
            </a:fld>
            <a:endParaRPr lang="en-PH"/>
          </a:p>
        </p:txBody>
      </p:sp>
    </p:spTree>
    <p:extLst>
      <p:ext uri="{BB962C8B-B14F-4D97-AF65-F5344CB8AC3E}">
        <p14:creationId xmlns:p14="http://schemas.microsoft.com/office/powerpoint/2010/main" val="1738907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stress</a:t>
            </a:r>
            <a:r>
              <a:rPr lang="en-US" sz="1200" kern="1200" baseline="0" dirty="0" smtClean="0">
                <a:solidFill>
                  <a:schemeClr val="tx1"/>
                </a:solidFill>
                <a:effectLst/>
                <a:latin typeface="+mn-lt"/>
                <a:ea typeface="+mn-ea"/>
                <a:cs typeface="+mn-cs"/>
              </a:rPr>
              <a:t> the MOV that can be used to support the COT rating for Indicator 9</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lgn="l">
              <a:buFont typeface="Wingdings" panose="05000000000000000000" pitchFamily="2" charset="2"/>
              <a:buNone/>
            </a:pPr>
            <a:r>
              <a:rPr lang="en-PH" sz="1200" dirty="0" smtClean="0">
                <a:latin typeface="Helvetica" panose="020B0604020202020204" pitchFamily="34" charset="0"/>
                <a:cs typeface="Helvetica" panose="020B0604020202020204" pitchFamily="34" charset="0"/>
              </a:rPr>
              <a:t>Emphasize that the</a:t>
            </a:r>
            <a:r>
              <a:rPr lang="en-PH" sz="1200" baseline="0" dirty="0" smtClean="0">
                <a:latin typeface="Helvetica" panose="020B0604020202020204" pitchFamily="34" charset="0"/>
                <a:cs typeface="Helvetica" panose="020B0604020202020204" pitchFamily="34" charset="0"/>
              </a:rPr>
              <a:t> Performance Indicators (PIs) for Indicator 9 ask for any ONE of the following MOV: </a:t>
            </a:r>
            <a:r>
              <a:rPr lang="en-PH" sz="1200" dirty="0" smtClean="0">
                <a:latin typeface="Helvetica" panose="020B0604020202020204" pitchFamily="34" charset="0"/>
                <a:cs typeface="Helvetica" panose="020B0604020202020204" pitchFamily="34" charset="0"/>
              </a:rPr>
              <a:t>DLP that has been used during the classroom observation highlighting appropriate use of formative assessment strategies, developed diagnostic or summative test with TOS reviewed</a:t>
            </a:r>
            <a:r>
              <a:rPr lang="en-PH" sz="1200" baseline="0" dirty="0" smtClean="0">
                <a:latin typeface="Helvetica" panose="020B0604020202020204" pitchFamily="34" charset="0"/>
                <a:cs typeface="Helvetica" panose="020B0604020202020204" pitchFamily="34" charset="0"/>
              </a:rPr>
              <a:t> by supervisor, and with sample accomplished questionnaire/answer sheet, developed performance tasks wit rubrics reviewed by superior and with accomplished rubrics in order </a:t>
            </a:r>
            <a:r>
              <a:rPr lang="en-PH" sz="1200" dirty="0" smtClean="0">
                <a:latin typeface="Helvetica" panose="020B0604020202020204" pitchFamily="34" charset="0"/>
                <a:cs typeface="Helvetica" panose="020B0604020202020204" pitchFamily="34" charset="0"/>
              </a:rPr>
              <a:t>to support the COT rating.</a:t>
            </a:r>
            <a:endParaRPr lang="en-PH" dirty="0"/>
          </a:p>
        </p:txBody>
      </p:sp>
      <p:sp>
        <p:nvSpPr>
          <p:cNvPr id="4" name="Slide Number Placeholder 3"/>
          <p:cNvSpPr>
            <a:spLocks noGrp="1"/>
          </p:cNvSpPr>
          <p:nvPr>
            <p:ph type="sldNum" sz="quarter" idx="10"/>
          </p:nvPr>
        </p:nvSpPr>
        <p:spPr/>
        <p:txBody>
          <a:bodyPr/>
          <a:lstStyle/>
          <a:p>
            <a:fld id="{D36598FE-BBBD-40F5-8803-66B6EC81F344}" type="slidenum">
              <a:rPr lang="en-PH" smtClean="0"/>
              <a:t>22</a:t>
            </a:fld>
            <a:endParaRPr lang="en-PH"/>
          </a:p>
        </p:txBody>
      </p:sp>
    </p:spTree>
    <p:extLst>
      <p:ext uri="{BB962C8B-B14F-4D97-AF65-F5344CB8AC3E}">
        <p14:creationId xmlns:p14="http://schemas.microsoft.com/office/powerpoint/2010/main" val="22984871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159CF6F8-3E42-4DEA-88EF-77D3779B66C1}" type="slidenum">
              <a:rPr lang="en-US" smtClean="0"/>
              <a:t>23</a:t>
            </a:fld>
            <a:endParaRPr lang="en-US"/>
          </a:p>
        </p:txBody>
      </p:sp>
    </p:spTree>
    <p:extLst>
      <p:ext uri="{BB962C8B-B14F-4D97-AF65-F5344CB8AC3E}">
        <p14:creationId xmlns:p14="http://schemas.microsoft.com/office/powerpoint/2010/main" val="42524502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Purpose of the slide:</a:t>
            </a:r>
            <a:r>
              <a:rPr lang="en-US" sz="1200" kern="1200">
                <a:solidFill>
                  <a:schemeClr val="tx1"/>
                </a:solidFill>
                <a:effectLst/>
                <a:latin typeface="+mn-lt"/>
                <a:ea typeface="+mn-ea"/>
                <a:cs typeface="+mn-cs"/>
              </a:rPr>
              <a:t>  To provide the participants  with the references used in the PowerPoint presentation and session guide on the implementation of the PPST-based COT</a:t>
            </a:r>
            <a:endParaRPr lang="en-US" dirty="0"/>
          </a:p>
        </p:txBody>
      </p:sp>
      <p:sp>
        <p:nvSpPr>
          <p:cNvPr id="4" name="Slide Number Placeholder 3"/>
          <p:cNvSpPr>
            <a:spLocks noGrp="1"/>
          </p:cNvSpPr>
          <p:nvPr>
            <p:ph type="sldNum" sz="quarter" idx="10"/>
          </p:nvPr>
        </p:nvSpPr>
        <p:spPr/>
        <p:txBody>
          <a:bodyPr/>
          <a:lstStyle/>
          <a:p>
            <a:fld id="{D36598FE-BBBD-40F5-8803-66B6EC81F344}" type="slidenum">
              <a:rPr lang="en-PH" smtClean="0"/>
              <a:t>24</a:t>
            </a:fld>
            <a:endParaRPr lang="en-PH"/>
          </a:p>
        </p:txBody>
      </p:sp>
    </p:spTree>
    <p:extLst>
      <p:ext uri="{BB962C8B-B14F-4D97-AF65-F5344CB8AC3E}">
        <p14:creationId xmlns:p14="http://schemas.microsoft.com/office/powerpoint/2010/main" val="3042694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orient the participants on how to compute the COT rating to</a:t>
            </a:r>
            <a:r>
              <a:rPr lang="en-US" sz="1200" kern="1200" baseline="0" dirty="0" smtClean="0">
                <a:solidFill>
                  <a:schemeClr val="tx1"/>
                </a:solidFill>
                <a:effectLst/>
                <a:latin typeface="+mn-lt"/>
                <a:ea typeface="+mn-ea"/>
                <a:cs typeface="+mn-cs"/>
              </a:rPr>
              <a:t> be used in the RPMS </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Explain that this is the transmutation table to be used in converting the COT</a:t>
            </a:r>
            <a:r>
              <a:rPr lang="en-US" sz="1200" kern="1200" baseline="0" dirty="0" smtClean="0">
                <a:solidFill>
                  <a:schemeClr val="tx1"/>
                </a:solidFill>
                <a:effectLst/>
                <a:latin typeface="+mn-lt"/>
                <a:ea typeface="+mn-ea"/>
                <a:cs typeface="+mn-cs"/>
              </a:rPr>
              <a:t> rating to RPMS 5-point scale.</a:t>
            </a:r>
          </a:p>
          <a:p>
            <a:r>
              <a:rPr lang="en-US" sz="1200" kern="1200" baseline="0" dirty="0" smtClean="0">
                <a:solidFill>
                  <a:schemeClr val="tx1"/>
                </a:solidFill>
                <a:effectLst/>
                <a:latin typeface="+mn-lt"/>
                <a:ea typeface="+mn-ea"/>
                <a:cs typeface="+mn-cs"/>
              </a:rPr>
              <a:t>Proficient and Highly Proficient Teachers follow two different transmutation table.</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6598FE-BBBD-40F5-8803-66B6EC81F344}" type="slidenum">
              <a:rPr lang="en-PH" smtClean="0"/>
              <a:t>3</a:t>
            </a:fld>
            <a:endParaRPr lang="en-PH"/>
          </a:p>
        </p:txBody>
      </p:sp>
    </p:spTree>
    <p:extLst>
      <p:ext uri="{BB962C8B-B14F-4D97-AF65-F5344CB8AC3E}">
        <p14:creationId xmlns:p14="http://schemas.microsoft.com/office/powerpoint/2010/main" val="3674486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orient the participants on how to compute the COT rating to</a:t>
            </a:r>
            <a:r>
              <a:rPr lang="en-US" sz="1200" kern="1200" baseline="0" dirty="0" smtClean="0">
                <a:solidFill>
                  <a:schemeClr val="tx1"/>
                </a:solidFill>
                <a:effectLst/>
                <a:latin typeface="+mn-lt"/>
                <a:ea typeface="+mn-ea"/>
                <a:cs typeface="+mn-cs"/>
              </a:rPr>
              <a:t> be used in the RPMS </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Ask the participants to give the corresponding</a:t>
            </a:r>
            <a:r>
              <a:rPr lang="en-US" sz="1200" kern="1200" baseline="0" dirty="0" smtClean="0">
                <a:solidFill>
                  <a:schemeClr val="tx1"/>
                </a:solidFill>
                <a:effectLst/>
                <a:latin typeface="+mn-lt"/>
                <a:ea typeface="+mn-ea"/>
                <a:cs typeface="+mn-cs"/>
              </a:rPr>
              <a:t> points for each of the COT rating given.</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Explain that  in order to get the average rating for a particular indicator, the teacher must first get add all scores in RPMS 5-point scale is divided into 4.</a:t>
            </a:r>
          </a:p>
          <a:p>
            <a:endParaRPr lang="en-US" sz="1200" kern="1200" baseline="0" dirty="0" smtClean="0">
              <a:solidFill>
                <a:schemeClr val="tx1"/>
              </a:solidFill>
              <a:effectLst/>
              <a:latin typeface="+mn-lt"/>
              <a:ea typeface="+mn-ea"/>
              <a:cs typeface="+mn-cs"/>
            </a:endParaRPr>
          </a:p>
          <a:p>
            <a:pPr marL="0" indent="0">
              <a:buNone/>
            </a:pPr>
            <a:r>
              <a:rPr lang="en-US" dirty="0" smtClean="0">
                <a:latin typeface="Arial" charset="0"/>
                <a:ea typeface="Arial" charset="0"/>
                <a:cs typeface="Arial" charset="0"/>
              </a:rPr>
              <a:t>Determine the final rating for Quality by referring to the Adjectival</a:t>
            </a:r>
            <a:r>
              <a:rPr lang="en-US" baseline="0" dirty="0" smtClean="0">
                <a:latin typeface="Arial" charset="0"/>
                <a:ea typeface="Arial" charset="0"/>
                <a:cs typeface="Arial" charset="0"/>
              </a:rPr>
              <a:t> Rating Equivalence Table.</a:t>
            </a:r>
            <a:endParaRPr lang="en-US" dirty="0">
              <a:latin typeface="Arial" charset="0"/>
              <a:ea typeface="Arial" charset="0"/>
              <a:cs typeface="Arial" charset="0"/>
            </a:endParaRPr>
          </a:p>
        </p:txBody>
      </p:sp>
      <p:sp>
        <p:nvSpPr>
          <p:cNvPr id="4" name="Slide Number Placeholder 3"/>
          <p:cNvSpPr>
            <a:spLocks noGrp="1"/>
          </p:cNvSpPr>
          <p:nvPr>
            <p:ph type="sldNum" sz="quarter" idx="10"/>
          </p:nvPr>
        </p:nvSpPr>
        <p:spPr/>
        <p:txBody>
          <a:bodyPr/>
          <a:lstStyle/>
          <a:p>
            <a:fld id="{D36598FE-BBBD-40F5-8803-66B6EC81F344}" type="slidenum">
              <a:rPr lang="en-PH" smtClean="0"/>
              <a:t>4</a:t>
            </a:fld>
            <a:endParaRPr lang="en-PH"/>
          </a:p>
        </p:txBody>
      </p:sp>
    </p:spTree>
    <p:extLst>
      <p:ext uri="{BB962C8B-B14F-4D97-AF65-F5344CB8AC3E}">
        <p14:creationId xmlns:p14="http://schemas.microsoft.com/office/powerpoint/2010/main" val="4115721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orient the participants on how to compute the COT rating to</a:t>
            </a:r>
            <a:r>
              <a:rPr lang="en-US" sz="1200" kern="1200" baseline="0" dirty="0" smtClean="0">
                <a:solidFill>
                  <a:schemeClr val="tx1"/>
                </a:solidFill>
                <a:effectLst/>
                <a:latin typeface="+mn-lt"/>
                <a:ea typeface="+mn-ea"/>
                <a:cs typeface="+mn-cs"/>
              </a:rPr>
              <a:t> be used in the RPMS </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buNone/>
            </a:pPr>
            <a:r>
              <a:rPr lang="en-US" dirty="0" smtClean="0">
                <a:latin typeface="Arial" charset="0"/>
                <a:ea typeface="Arial" charset="0"/>
                <a:cs typeface="Arial" charset="0"/>
              </a:rPr>
              <a:t>Ask the participants what rating will be reflected on the</a:t>
            </a:r>
            <a:r>
              <a:rPr lang="en-US" baseline="0" dirty="0" smtClean="0">
                <a:latin typeface="Arial" charset="0"/>
                <a:ea typeface="Arial" charset="0"/>
                <a:cs typeface="Arial" charset="0"/>
              </a:rPr>
              <a:t> Portfolio Rating of the teacher who got an average of 3.75 in Indicator 1. </a:t>
            </a:r>
          </a:p>
          <a:p>
            <a:pPr marL="0" indent="0">
              <a:buNone/>
            </a:pPr>
            <a:r>
              <a:rPr lang="en-US" dirty="0" smtClean="0">
                <a:latin typeface="Arial" charset="0"/>
                <a:ea typeface="Arial" charset="0"/>
                <a:cs typeface="Arial" charset="0"/>
              </a:rPr>
              <a:t>Explain that in the given example, where the teacher got an average of 3.75, he/she will get </a:t>
            </a:r>
            <a:r>
              <a:rPr lang="en-US" baseline="0" dirty="0" smtClean="0">
                <a:latin typeface="Arial" charset="0"/>
                <a:ea typeface="Arial" charset="0"/>
                <a:cs typeface="Arial" charset="0"/>
              </a:rPr>
              <a:t>a rating of 4 (Very Satisfactory).</a:t>
            </a:r>
          </a:p>
          <a:p>
            <a:endParaRPr lang="en-US" dirty="0"/>
          </a:p>
        </p:txBody>
      </p:sp>
      <p:sp>
        <p:nvSpPr>
          <p:cNvPr id="4" name="Slide Number Placeholder 3"/>
          <p:cNvSpPr>
            <a:spLocks noGrp="1"/>
          </p:cNvSpPr>
          <p:nvPr>
            <p:ph type="sldNum" sz="quarter" idx="10"/>
          </p:nvPr>
        </p:nvSpPr>
        <p:spPr/>
        <p:txBody>
          <a:bodyPr/>
          <a:lstStyle/>
          <a:p>
            <a:fld id="{D36598FE-BBBD-40F5-8803-66B6EC81F344}" type="slidenum">
              <a:rPr lang="en-PH" smtClean="0"/>
              <a:t>5</a:t>
            </a:fld>
            <a:endParaRPr lang="en-PH"/>
          </a:p>
        </p:txBody>
      </p:sp>
    </p:spTree>
    <p:extLst>
      <p:ext uri="{BB962C8B-B14F-4D97-AF65-F5344CB8AC3E}">
        <p14:creationId xmlns:p14="http://schemas.microsoft.com/office/powerpoint/2010/main" val="2433178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orient the participants on how to compute the COT rating to</a:t>
            </a:r>
            <a:r>
              <a:rPr lang="en-US" sz="1200" kern="1200" baseline="0" dirty="0" smtClean="0">
                <a:solidFill>
                  <a:schemeClr val="tx1"/>
                </a:solidFill>
                <a:effectLst/>
                <a:latin typeface="+mn-lt"/>
                <a:ea typeface="+mn-ea"/>
                <a:cs typeface="+mn-cs"/>
              </a:rPr>
              <a:t> be used in the RPMS </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latin typeface="Arial" charset="0"/>
                <a:ea typeface="Arial" charset="0"/>
                <a:cs typeface="Arial" charset="0"/>
              </a:rPr>
              <a:t>Explain that the</a:t>
            </a:r>
            <a:r>
              <a:rPr lang="en-US" baseline="0" dirty="0" smtClean="0">
                <a:latin typeface="Arial" charset="0"/>
                <a:ea typeface="Arial" charset="0"/>
                <a:cs typeface="Arial" charset="0"/>
              </a:rPr>
              <a:t> 3.75 average COT rating in Indicator 1 is equivalent to a rating of 4 (Very Satisfactory), as shown in the A</a:t>
            </a:r>
            <a:r>
              <a:rPr lang="en-US" dirty="0" smtClean="0">
                <a:latin typeface="Arial" charset="0"/>
                <a:ea typeface="Arial" charset="0"/>
                <a:cs typeface="Arial" charset="0"/>
              </a:rPr>
              <a:t>djectival</a:t>
            </a:r>
            <a:r>
              <a:rPr lang="en-US" baseline="0" dirty="0" smtClean="0">
                <a:latin typeface="Arial" charset="0"/>
                <a:ea typeface="Arial" charset="0"/>
                <a:cs typeface="Arial" charset="0"/>
              </a:rPr>
              <a:t> Rating Equivalence Table. This is what will be reflected on the Portfolio Rating for that particular indicator.</a:t>
            </a:r>
            <a:endParaRPr lang="en-US" dirty="0" smtClean="0">
              <a:latin typeface="Arial" charset="0"/>
              <a:ea typeface="Arial" charset="0"/>
              <a:cs typeface="Arial" charset="0"/>
            </a:endParaRPr>
          </a:p>
          <a:p>
            <a:endParaRPr lang="en-US" dirty="0"/>
          </a:p>
        </p:txBody>
      </p:sp>
      <p:sp>
        <p:nvSpPr>
          <p:cNvPr id="4" name="Slide Number Placeholder 3"/>
          <p:cNvSpPr>
            <a:spLocks noGrp="1"/>
          </p:cNvSpPr>
          <p:nvPr>
            <p:ph type="sldNum" sz="quarter" idx="10"/>
          </p:nvPr>
        </p:nvSpPr>
        <p:spPr/>
        <p:txBody>
          <a:bodyPr/>
          <a:lstStyle/>
          <a:p>
            <a:fld id="{D36598FE-BBBD-40F5-8803-66B6EC81F344}" type="slidenum">
              <a:rPr lang="en-PH" smtClean="0"/>
              <a:t>6</a:t>
            </a:fld>
            <a:endParaRPr lang="en-PH"/>
          </a:p>
        </p:txBody>
      </p:sp>
    </p:spTree>
    <p:extLst>
      <p:ext uri="{BB962C8B-B14F-4D97-AF65-F5344CB8AC3E}">
        <p14:creationId xmlns:p14="http://schemas.microsoft.com/office/powerpoint/2010/main" val="1004039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enlighten participants on a frequently</a:t>
            </a:r>
            <a:r>
              <a:rPr lang="en-US" sz="1200" kern="1200" baseline="0" dirty="0" smtClean="0">
                <a:solidFill>
                  <a:schemeClr val="tx1"/>
                </a:solidFill>
                <a:effectLst/>
                <a:latin typeface="+mn-lt"/>
                <a:ea typeface="+mn-ea"/>
                <a:cs typeface="+mn-cs"/>
              </a:rPr>
              <a:t> asked question regarding the number of observations</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r>
              <a:rPr lang="en-US" dirty="0" smtClean="0"/>
              <a:t>Explain that the teacher’s performance</a:t>
            </a:r>
            <a:r>
              <a:rPr lang="en-US" baseline="0" dirty="0" smtClean="0"/>
              <a:t>/IPCRF will be greatly affected if the teacher will only submit three Rating sheets. T</a:t>
            </a:r>
            <a:r>
              <a:rPr lang="en-US" dirty="0" smtClean="0"/>
              <a:t>here is a specific number</a:t>
            </a:r>
            <a:r>
              <a:rPr lang="en-US" baseline="0" dirty="0" smtClean="0"/>
              <a:t> of observations per indicator and also, specific period when they should be observed. Use indicator 9 as an example. It is to be observed just once and only on the 4</a:t>
            </a:r>
            <a:r>
              <a:rPr lang="en-US" baseline="30000" dirty="0" smtClean="0"/>
              <a:t>th</a:t>
            </a:r>
            <a:r>
              <a:rPr lang="en-US" baseline="0" dirty="0" smtClean="0"/>
              <a:t> observation.  </a:t>
            </a:r>
          </a:p>
          <a:p>
            <a:endParaRPr lang="en-US" baseline="0" dirty="0" smtClean="0"/>
          </a:p>
          <a:p>
            <a:r>
              <a:rPr lang="en-US" baseline="0" dirty="0" smtClean="0"/>
              <a:t>Make the participants realize they would get a rating of 1 in both the quality and efficiency for Indicator 9 if this happens. Explain that the teacher will also get lower grades in the Efficiency of 6 other indicators observed for that observation period.</a:t>
            </a:r>
            <a:endParaRPr lang="en-US" dirty="0"/>
          </a:p>
        </p:txBody>
      </p:sp>
      <p:sp>
        <p:nvSpPr>
          <p:cNvPr id="4" name="Slide Number Placeholder 3"/>
          <p:cNvSpPr>
            <a:spLocks noGrp="1"/>
          </p:cNvSpPr>
          <p:nvPr>
            <p:ph type="sldNum" sz="quarter" idx="10"/>
          </p:nvPr>
        </p:nvSpPr>
        <p:spPr/>
        <p:txBody>
          <a:bodyPr/>
          <a:lstStyle/>
          <a:p>
            <a:fld id="{D36598FE-BBBD-40F5-8803-66B6EC81F344}" type="slidenum">
              <a:rPr lang="en-PH" smtClean="0"/>
              <a:t>7</a:t>
            </a:fld>
            <a:endParaRPr lang="en-PH"/>
          </a:p>
        </p:txBody>
      </p:sp>
    </p:spTree>
    <p:extLst>
      <p:ext uri="{BB962C8B-B14F-4D97-AF65-F5344CB8AC3E}">
        <p14:creationId xmlns:p14="http://schemas.microsoft.com/office/powerpoint/2010/main" val="934863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Purpose of the slide:</a:t>
            </a:r>
            <a:r>
              <a:rPr lang="en-US" sz="1200" kern="1200" dirty="0" smtClean="0">
                <a:solidFill>
                  <a:schemeClr val="tx1"/>
                </a:solidFill>
                <a:effectLst/>
                <a:latin typeface="+mn-lt"/>
                <a:ea typeface="+mn-ea"/>
                <a:cs typeface="+mn-cs"/>
              </a:rPr>
              <a:t> To enlighten participants on a frequently</a:t>
            </a:r>
            <a:r>
              <a:rPr lang="en-US" sz="1200" kern="1200" baseline="0" dirty="0" smtClean="0">
                <a:solidFill>
                  <a:schemeClr val="tx1"/>
                </a:solidFill>
                <a:effectLst/>
                <a:latin typeface="+mn-lt"/>
                <a:ea typeface="+mn-ea"/>
                <a:cs typeface="+mn-cs"/>
              </a:rPr>
              <a:t> asked question regarding the MOV</a:t>
            </a:r>
          </a:p>
          <a:p>
            <a:endParaRPr lang="en-US" sz="1200" b="1"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to the Presenter:</a:t>
            </a:r>
            <a:r>
              <a:rPr lang="en-US" sz="1200" kern="1200" dirty="0" smtClean="0">
                <a:solidFill>
                  <a:schemeClr val="tx1"/>
                </a:solidFill>
                <a:effectLst/>
                <a:latin typeface="+mn-lt"/>
                <a:ea typeface="+mn-ea"/>
                <a:cs typeface="+mn-cs"/>
              </a:rPr>
              <a:t> </a:t>
            </a:r>
          </a:p>
          <a:p>
            <a:pPr marL="0" indent="0" algn="l">
              <a:buFont typeface="Wingdings" panose="05000000000000000000" pitchFamily="2" charset="2"/>
              <a:buNone/>
            </a:pPr>
            <a:r>
              <a:rPr lang="en-US" dirty="0" smtClean="0"/>
              <a:t>Explain that the COT rating is a main MOV,</a:t>
            </a:r>
            <a:r>
              <a:rPr lang="en-US" baseline="0" dirty="0" smtClean="0"/>
              <a:t> and therefore, </a:t>
            </a:r>
            <a:r>
              <a:rPr lang="en-PH" sz="1200" dirty="0" smtClean="0">
                <a:latin typeface="Helvetica" panose="020B0604020202020204" pitchFamily="34" charset="0"/>
                <a:cs typeface="Helvetica" panose="020B0604020202020204" pitchFamily="34" charset="0"/>
              </a:rPr>
              <a:t>must be supported by other means of verification. The RPMS provides the different means of verification (MOV) that the teacher can use</a:t>
            </a:r>
            <a:r>
              <a:rPr lang="en-PH" sz="1200" baseline="0" dirty="0" smtClean="0">
                <a:latin typeface="Helvetica" panose="020B0604020202020204" pitchFamily="34" charset="0"/>
                <a:cs typeface="Helvetica" panose="020B0604020202020204" pitchFamily="34" charset="0"/>
              </a:rPr>
              <a:t> as a supporting MOV.</a:t>
            </a:r>
            <a:endParaRPr lang="en-US" dirty="0"/>
          </a:p>
        </p:txBody>
      </p:sp>
      <p:sp>
        <p:nvSpPr>
          <p:cNvPr id="4" name="Slide Number Placeholder 3"/>
          <p:cNvSpPr>
            <a:spLocks noGrp="1"/>
          </p:cNvSpPr>
          <p:nvPr>
            <p:ph type="sldNum" sz="quarter" idx="10"/>
          </p:nvPr>
        </p:nvSpPr>
        <p:spPr/>
        <p:txBody>
          <a:bodyPr/>
          <a:lstStyle/>
          <a:p>
            <a:fld id="{D36598FE-BBBD-40F5-8803-66B6EC81F344}" type="slidenum">
              <a:rPr lang="en-PH" smtClean="0"/>
              <a:t>8</a:t>
            </a:fld>
            <a:endParaRPr lang="en-PH"/>
          </a:p>
        </p:txBody>
      </p:sp>
    </p:spTree>
    <p:extLst>
      <p:ext uri="{BB962C8B-B14F-4D97-AF65-F5344CB8AC3E}">
        <p14:creationId xmlns:p14="http://schemas.microsoft.com/office/powerpoint/2010/main" val="2081336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a:t>
            </a:r>
            <a:r>
              <a:rPr lang="en-US" b="1" baseline="0" dirty="0"/>
              <a:t>of the Slide</a:t>
            </a:r>
            <a:r>
              <a:rPr lang="en-US" baseline="0" dirty="0"/>
              <a:t>: </a:t>
            </a:r>
            <a:r>
              <a:rPr lang="en-US" b="0" baseline="0" dirty="0"/>
              <a:t>To show the summary of possible MOV/document for the 13 </a:t>
            </a:r>
            <a:r>
              <a:rPr lang="en-US" b="0" baseline="0" dirty="0" smtClean="0"/>
              <a:t>Objectives</a:t>
            </a:r>
            <a:endParaRPr lang="en-US" b="0" baseline="0" dirty="0"/>
          </a:p>
          <a:p>
            <a:endParaRPr lang="en-US" baseline="0" dirty="0"/>
          </a:p>
          <a:p>
            <a:r>
              <a:rPr lang="en-US" b="1" baseline="0" dirty="0"/>
              <a:t>Notes to Presenter:</a:t>
            </a:r>
            <a:endParaRPr lang="en-US" b="1" dirty="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a:t>Note that this table just shows the summary of MOV per </a:t>
            </a:r>
            <a:r>
              <a:rPr lang="en-US" b="0" baseline="0" dirty="0" smtClean="0"/>
              <a:t>Indicator.</a:t>
            </a:r>
            <a:endParaRPr lang="en-US" b="0" baseline="0" dirty="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a:t>Highlight in the discussion the </a:t>
            </a:r>
            <a:r>
              <a:rPr lang="en-US" b="0" baseline="0" dirty="0" smtClean="0"/>
              <a:t>green colored boxes. These are the MAIN </a:t>
            </a:r>
            <a:r>
              <a:rPr lang="en-US" b="0" baseline="0" dirty="0"/>
              <a:t>MOV. </a:t>
            </a:r>
            <a:r>
              <a:rPr lang="en-US" b="0" baseline="0" dirty="0" smtClean="0"/>
              <a:t>Those highlighted in yellow are supporting MOV. Teachers should only choose one of them </a:t>
            </a:r>
            <a:r>
              <a:rPr lang="en-US" b="1" baseline="0" dirty="0" smtClean="0"/>
              <a:t>(NOT all)</a:t>
            </a:r>
            <a:r>
              <a:rPr lang="en-US" b="0" baseline="0" dirty="0" smtClean="0"/>
              <a:t>.</a:t>
            </a:r>
            <a:endParaRPr lang="en-US" b="0" baseline="0" dirty="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a:t>Emphasize that </a:t>
            </a:r>
            <a:r>
              <a:rPr lang="en-US" b="1" baseline="0" dirty="0"/>
              <a:t>one document may be used as MOV or evidence for other objectives. </a:t>
            </a:r>
            <a:r>
              <a:rPr lang="en-US" b="0" baseline="0" dirty="0"/>
              <a:t>For example, one COT Rating Sheet may be used as MOV for at most 7 Objectives.</a:t>
            </a:r>
            <a:endParaRPr lang="en-PH" b="0" baseline="0" dirty="0"/>
          </a:p>
        </p:txBody>
      </p:sp>
      <p:sp>
        <p:nvSpPr>
          <p:cNvPr id="4" name="Slide Number Placeholder 3"/>
          <p:cNvSpPr>
            <a:spLocks noGrp="1"/>
          </p:cNvSpPr>
          <p:nvPr>
            <p:ph type="sldNum" sz="quarter" idx="10"/>
          </p:nvPr>
        </p:nvSpPr>
        <p:spPr/>
        <p:txBody>
          <a:bodyPr/>
          <a:lstStyle/>
          <a:p>
            <a:fld id="{159CF6F8-3E42-4DEA-88EF-77D3779B66C1}" type="slidenum">
              <a:rPr lang="en-US" smtClean="0"/>
              <a:t>9</a:t>
            </a:fld>
            <a:endParaRPr lang="en-US"/>
          </a:p>
        </p:txBody>
      </p:sp>
    </p:spTree>
    <p:extLst>
      <p:ext uri="{BB962C8B-B14F-4D97-AF65-F5344CB8AC3E}">
        <p14:creationId xmlns:p14="http://schemas.microsoft.com/office/powerpoint/2010/main" val="3803521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P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H"/>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1F57191-CF5A-4A23-BBE0-6C4440FA805C}" type="datetimeFigureOut">
              <a:rPr lang="en-PH" smtClean="0"/>
              <a:t>1/17/2019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EFB5EA29-328D-4F3B-AA05-8CC78D91AAA4}" type="slidenum">
              <a:rPr lang="en-PH" smtClean="0"/>
              <a:t>‹#›</a:t>
            </a:fld>
            <a:endParaRPr lang="en-PH"/>
          </a:p>
        </p:txBody>
      </p:sp>
    </p:spTree>
    <p:extLst>
      <p:ext uri="{BB962C8B-B14F-4D97-AF65-F5344CB8AC3E}">
        <p14:creationId xmlns:p14="http://schemas.microsoft.com/office/powerpoint/2010/main" val="3626637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1F57191-CF5A-4A23-BBE0-6C4440FA805C}" type="datetimeFigureOut">
              <a:rPr lang="en-PH" smtClean="0"/>
              <a:t>1/17/2019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EFB5EA29-328D-4F3B-AA05-8CC78D91AAA4}" type="slidenum">
              <a:rPr lang="en-PH" smtClean="0"/>
              <a:t>‹#›</a:t>
            </a:fld>
            <a:endParaRPr lang="en-PH"/>
          </a:p>
        </p:txBody>
      </p:sp>
    </p:spTree>
    <p:extLst>
      <p:ext uri="{BB962C8B-B14F-4D97-AF65-F5344CB8AC3E}">
        <p14:creationId xmlns:p14="http://schemas.microsoft.com/office/powerpoint/2010/main" val="23886177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P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1F57191-CF5A-4A23-BBE0-6C4440FA805C}" type="datetimeFigureOut">
              <a:rPr lang="en-PH" smtClean="0"/>
              <a:t>1/17/2019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EFB5EA29-328D-4F3B-AA05-8CC78D91AAA4}" type="slidenum">
              <a:rPr lang="en-PH" smtClean="0"/>
              <a:t>‹#›</a:t>
            </a:fld>
            <a:endParaRPr lang="en-PH"/>
          </a:p>
        </p:txBody>
      </p:sp>
    </p:spTree>
    <p:extLst>
      <p:ext uri="{BB962C8B-B14F-4D97-AF65-F5344CB8AC3E}">
        <p14:creationId xmlns:p14="http://schemas.microsoft.com/office/powerpoint/2010/main" val="1522951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1F57191-CF5A-4A23-BBE0-6C4440FA805C}" type="datetimeFigureOut">
              <a:rPr lang="en-PH" smtClean="0"/>
              <a:t>1/17/2019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EFB5EA29-328D-4F3B-AA05-8CC78D91AAA4}" type="slidenum">
              <a:rPr lang="en-PH" smtClean="0"/>
              <a:t>‹#›</a:t>
            </a:fld>
            <a:endParaRPr lang="en-PH"/>
          </a:p>
        </p:txBody>
      </p:sp>
    </p:spTree>
    <p:extLst>
      <p:ext uri="{BB962C8B-B14F-4D97-AF65-F5344CB8AC3E}">
        <p14:creationId xmlns:p14="http://schemas.microsoft.com/office/powerpoint/2010/main" val="3296720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1F57191-CF5A-4A23-BBE0-6C4440FA805C}" type="datetimeFigureOut">
              <a:rPr lang="en-PH" smtClean="0"/>
              <a:t>1/17/2019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EFB5EA29-328D-4F3B-AA05-8CC78D91AAA4}" type="slidenum">
              <a:rPr lang="en-PH" smtClean="0"/>
              <a:t>‹#›</a:t>
            </a:fld>
            <a:endParaRPr lang="en-PH"/>
          </a:p>
        </p:txBody>
      </p:sp>
    </p:spTree>
    <p:extLst>
      <p:ext uri="{BB962C8B-B14F-4D97-AF65-F5344CB8AC3E}">
        <p14:creationId xmlns:p14="http://schemas.microsoft.com/office/powerpoint/2010/main" val="4167024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51F57191-CF5A-4A23-BBE0-6C4440FA805C}" type="datetimeFigureOut">
              <a:rPr lang="en-PH" smtClean="0"/>
              <a:t>1/17/2019</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EFB5EA29-328D-4F3B-AA05-8CC78D91AAA4}" type="slidenum">
              <a:rPr lang="en-PH" smtClean="0"/>
              <a:t>‹#›</a:t>
            </a:fld>
            <a:endParaRPr lang="en-PH"/>
          </a:p>
        </p:txBody>
      </p:sp>
    </p:spTree>
    <p:extLst>
      <p:ext uri="{BB962C8B-B14F-4D97-AF65-F5344CB8AC3E}">
        <p14:creationId xmlns:p14="http://schemas.microsoft.com/office/powerpoint/2010/main" val="1299759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P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51F57191-CF5A-4A23-BBE0-6C4440FA805C}" type="datetimeFigureOut">
              <a:rPr lang="en-PH" smtClean="0"/>
              <a:t>1/17/2019</a:t>
            </a:fld>
            <a:endParaRPr lang="en-PH"/>
          </a:p>
        </p:txBody>
      </p:sp>
      <p:sp>
        <p:nvSpPr>
          <p:cNvPr id="8" name="Footer Placeholder 7"/>
          <p:cNvSpPr>
            <a:spLocks noGrp="1"/>
          </p:cNvSpPr>
          <p:nvPr>
            <p:ph type="ftr" sz="quarter" idx="11"/>
          </p:nvPr>
        </p:nvSpPr>
        <p:spPr/>
        <p:txBody>
          <a:bodyPr/>
          <a:lstStyle/>
          <a:p>
            <a:endParaRPr lang="en-PH"/>
          </a:p>
        </p:txBody>
      </p:sp>
      <p:sp>
        <p:nvSpPr>
          <p:cNvPr id="9" name="Slide Number Placeholder 8"/>
          <p:cNvSpPr>
            <a:spLocks noGrp="1"/>
          </p:cNvSpPr>
          <p:nvPr>
            <p:ph type="sldNum" sz="quarter" idx="12"/>
          </p:nvPr>
        </p:nvSpPr>
        <p:spPr/>
        <p:txBody>
          <a:bodyPr/>
          <a:lstStyle/>
          <a:p>
            <a:fld id="{EFB5EA29-328D-4F3B-AA05-8CC78D91AAA4}" type="slidenum">
              <a:rPr lang="en-PH" smtClean="0"/>
              <a:t>‹#›</a:t>
            </a:fld>
            <a:endParaRPr lang="en-PH"/>
          </a:p>
        </p:txBody>
      </p:sp>
    </p:spTree>
    <p:extLst>
      <p:ext uri="{BB962C8B-B14F-4D97-AF65-F5344CB8AC3E}">
        <p14:creationId xmlns:p14="http://schemas.microsoft.com/office/powerpoint/2010/main" val="3962287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51F57191-CF5A-4A23-BBE0-6C4440FA805C}" type="datetimeFigureOut">
              <a:rPr lang="en-PH" smtClean="0"/>
              <a:t>1/17/2019</a:t>
            </a:fld>
            <a:endParaRPr lang="en-PH"/>
          </a:p>
        </p:txBody>
      </p:sp>
      <p:sp>
        <p:nvSpPr>
          <p:cNvPr id="4" name="Footer Placeholder 3"/>
          <p:cNvSpPr>
            <a:spLocks noGrp="1"/>
          </p:cNvSpPr>
          <p:nvPr>
            <p:ph type="ftr" sz="quarter" idx="11"/>
          </p:nvPr>
        </p:nvSpPr>
        <p:spPr/>
        <p:txBody>
          <a:bodyPr/>
          <a:lstStyle/>
          <a:p>
            <a:endParaRPr lang="en-PH"/>
          </a:p>
        </p:txBody>
      </p:sp>
      <p:sp>
        <p:nvSpPr>
          <p:cNvPr id="5" name="Slide Number Placeholder 4"/>
          <p:cNvSpPr>
            <a:spLocks noGrp="1"/>
          </p:cNvSpPr>
          <p:nvPr>
            <p:ph type="sldNum" sz="quarter" idx="12"/>
          </p:nvPr>
        </p:nvSpPr>
        <p:spPr/>
        <p:txBody>
          <a:bodyPr/>
          <a:lstStyle/>
          <a:p>
            <a:fld id="{EFB5EA29-328D-4F3B-AA05-8CC78D91AAA4}" type="slidenum">
              <a:rPr lang="en-PH" smtClean="0"/>
              <a:t>‹#›</a:t>
            </a:fld>
            <a:endParaRPr lang="en-PH"/>
          </a:p>
        </p:txBody>
      </p:sp>
    </p:spTree>
    <p:extLst>
      <p:ext uri="{BB962C8B-B14F-4D97-AF65-F5344CB8AC3E}">
        <p14:creationId xmlns:p14="http://schemas.microsoft.com/office/powerpoint/2010/main" val="171298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51F57191-CF5A-4A23-BBE0-6C4440FA805C}" type="datetimeFigureOut">
              <a:rPr lang="en-PH" smtClean="0"/>
              <a:t>1/17/2019</a:t>
            </a:fld>
            <a:endParaRPr lang="en-PH"/>
          </a:p>
        </p:txBody>
      </p:sp>
      <p:sp>
        <p:nvSpPr>
          <p:cNvPr id="3" name="Footer Placeholder 2"/>
          <p:cNvSpPr>
            <a:spLocks noGrp="1"/>
          </p:cNvSpPr>
          <p:nvPr>
            <p:ph type="ftr" sz="quarter" idx="11"/>
          </p:nvPr>
        </p:nvSpPr>
        <p:spPr/>
        <p:txBody>
          <a:bodyPr/>
          <a:lstStyle/>
          <a:p>
            <a:endParaRPr lang="en-PH"/>
          </a:p>
        </p:txBody>
      </p:sp>
      <p:sp>
        <p:nvSpPr>
          <p:cNvPr id="4" name="Slide Number Placeholder 3"/>
          <p:cNvSpPr>
            <a:spLocks noGrp="1"/>
          </p:cNvSpPr>
          <p:nvPr>
            <p:ph type="sldNum" sz="quarter" idx="12"/>
          </p:nvPr>
        </p:nvSpPr>
        <p:spPr/>
        <p:txBody>
          <a:bodyPr/>
          <a:lstStyle/>
          <a:p>
            <a:fld id="{EFB5EA29-328D-4F3B-AA05-8CC78D91AAA4}" type="slidenum">
              <a:rPr lang="en-PH" smtClean="0"/>
              <a:t>‹#›</a:t>
            </a:fld>
            <a:endParaRPr lang="en-PH"/>
          </a:p>
        </p:txBody>
      </p:sp>
    </p:spTree>
    <p:extLst>
      <p:ext uri="{BB962C8B-B14F-4D97-AF65-F5344CB8AC3E}">
        <p14:creationId xmlns:p14="http://schemas.microsoft.com/office/powerpoint/2010/main" val="2394311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51F57191-CF5A-4A23-BBE0-6C4440FA805C}" type="datetimeFigureOut">
              <a:rPr lang="en-PH" smtClean="0"/>
              <a:t>1/17/2019</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EFB5EA29-328D-4F3B-AA05-8CC78D91AAA4}" type="slidenum">
              <a:rPr lang="en-PH" smtClean="0"/>
              <a:t>‹#›</a:t>
            </a:fld>
            <a:endParaRPr lang="en-PH"/>
          </a:p>
        </p:txBody>
      </p:sp>
    </p:spTree>
    <p:extLst>
      <p:ext uri="{BB962C8B-B14F-4D97-AF65-F5344CB8AC3E}">
        <p14:creationId xmlns:p14="http://schemas.microsoft.com/office/powerpoint/2010/main" val="1934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51F57191-CF5A-4A23-BBE0-6C4440FA805C}" type="datetimeFigureOut">
              <a:rPr lang="en-PH" smtClean="0"/>
              <a:t>1/17/2019</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EFB5EA29-328D-4F3B-AA05-8CC78D91AAA4}" type="slidenum">
              <a:rPr lang="en-PH" smtClean="0"/>
              <a:t>‹#›</a:t>
            </a:fld>
            <a:endParaRPr lang="en-PH"/>
          </a:p>
        </p:txBody>
      </p:sp>
    </p:spTree>
    <p:extLst>
      <p:ext uri="{BB962C8B-B14F-4D97-AF65-F5344CB8AC3E}">
        <p14:creationId xmlns:p14="http://schemas.microsoft.com/office/powerpoint/2010/main" val="752221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jpg"/><Relationship Id="rId2" Type="http://schemas.openxmlformats.org/officeDocument/2006/relationships/slideLayout" Target="../slideLayouts/slideLayout2.xml"/><Relationship Id="rId16" Type="http://schemas.openxmlformats.org/officeDocument/2006/relationships/image" Target="../media/image4.png"/><Relationship Id="rId20"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5EA29-328D-4F3B-AA05-8CC78D91AAA4}" type="slidenum">
              <a:rPr lang="en-PH" smtClean="0"/>
              <a:t>‹#›</a:t>
            </a:fld>
            <a:endParaRPr lang="en-PH"/>
          </a:p>
        </p:txBody>
      </p:sp>
      <p:grpSp>
        <p:nvGrpSpPr>
          <p:cNvPr id="9" name="Group 8"/>
          <p:cNvGrpSpPr/>
          <p:nvPr userDrawn="1"/>
        </p:nvGrpSpPr>
        <p:grpSpPr>
          <a:xfrm>
            <a:off x="0" y="-93091"/>
            <a:ext cx="12192000" cy="952900"/>
            <a:chOff x="0" y="-76605"/>
            <a:chExt cx="9161221" cy="836130"/>
          </a:xfrm>
        </p:grpSpPr>
        <p:grpSp>
          <p:nvGrpSpPr>
            <p:cNvPr id="10" name="Group 9"/>
            <p:cNvGrpSpPr/>
            <p:nvPr/>
          </p:nvGrpSpPr>
          <p:grpSpPr>
            <a:xfrm>
              <a:off x="0" y="-76605"/>
              <a:ext cx="9144000" cy="836130"/>
              <a:chOff x="0" y="-76605"/>
              <a:chExt cx="9144000" cy="836130"/>
            </a:xfrm>
          </p:grpSpPr>
          <p:grpSp>
            <p:nvGrpSpPr>
              <p:cNvPr id="12" name="Group 11"/>
              <p:cNvGrpSpPr/>
              <p:nvPr/>
            </p:nvGrpSpPr>
            <p:grpSpPr>
              <a:xfrm>
                <a:off x="0" y="-76605"/>
                <a:ext cx="9144000" cy="836130"/>
                <a:chOff x="0" y="-76605"/>
                <a:chExt cx="9144000" cy="836130"/>
              </a:xfrm>
            </p:grpSpPr>
            <p:sp>
              <p:nvSpPr>
                <p:cNvPr id="14" name="Rectangle 13"/>
                <p:cNvSpPr/>
                <p:nvPr/>
              </p:nvSpPr>
              <p:spPr>
                <a:xfrm>
                  <a:off x="0" y="-1"/>
                  <a:ext cx="9144000" cy="667512"/>
                </a:xfrm>
                <a:prstGeom prst="rect">
                  <a:avLst/>
                </a:prstGeom>
                <a:gradFill flip="none" rotWithShape="1">
                  <a:gsLst>
                    <a:gs pos="4000">
                      <a:srgbClr val="144F8A"/>
                    </a:gs>
                    <a:gs pos="54000">
                      <a:srgbClr val="86BAEE"/>
                    </a:gs>
                    <a:gs pos="100000">
                      <a:srgbClr val="144F8A"/>
                    </a:gs>
                  </a:gsLst>
                  <a:lin ang="0" scaled="1"/>
                  <a:tileRect/>
                </a:gradFill>
                <a:ln w="25400" cap="flat">
                  <a:noFill/>
                  <a:prstDash val="solid"/>
                  <a:round/>
                </a:ln>
                <a:effectLst>
                  <a:outerShdw blurRad="38100" dist="23000" dir="5400000" rotWithShape="0">
                    <a:srgbClr val="000000">
                      <a:alpha val="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ctr">
                  <a:spAutoFit/>
                </a:bodyPr>
                <a:lstStyle/>
                <a:p>
                  <a:pPr defTabSz="342900" hangingPunct="0"/>
                  <a:endParaRPr lang="en-PH" sz="1350">
                    <a:solidFill>
                      <a:srgbClr val="000000"/>
                    </a:solidFill>
                    <a:latin typeface="+mj-lt"/>
                    <a:ea typeface="+mj-ea"/>
                    <a:cs typeface="+mj-cs"/>
                    <a:sym typeface="Helvetica"/>
                  </a:endParaRPr>
                </a:p>
              </p:txBody>
            </p:sp>
            <p:pic>
              <p:nvPicPr>
                <p:cNvPr id="15" name="Picture 4" descr="Related imag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085103" y="13656"/>
                  <a:ext cx="1199144" cy="632377"/>
                </a:xfrm>
                <a:prstGeom prst="rect">
                  <a:avLst/>
                </a:prstGeom>
                <a:noFill/>
                <a:extLst>
                  <a:ext uri="{909E8E84-426E-40DD-AFC4-6F175D3DCCD1}">
                    <a14:hiddenFill xmlns:a14="http://schemas.microsoft.com/office/drawing/2010/main">
                      <a:solidFill>
                        <a:srgbClr val="FFFFFF"/>
                      </a:solidFill>
                    </a14:hiddenFill>
                  </a:ext>
                </a:extLst>
              </p:spPr>
            </p:pic>
            <p:sp>
              <p:nvSpPr>
                <p:cNvPr id="16" name="Parallelogram 15"/>
                <p:cNvSpPr/>
                <p:nvPr/>
              </p:nvSpPr>
              <p:spPr>
                <a:xfrm>
                  <a:off x="1214203" y="4704"/>
                  <a:ext cx="3028013" cy="662807"/>
                </a:xfrm>
                <a:prstGeom prst="parallelogram">
                  <a:avLst>
                    <a:gd name="adj" fmla="val 129034"/>
                  </a:avLst>
                </a:pr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arallelogram 8"/>
                <p:cNvSpPr/>
                <p:nvPr/>
              </p:nvSpPr>
              <p:spPr>
                <a:xfrm rot="2202100">
                  <a:off x="3708529" y="-76605"/>
                  <a:ext cx="2162073" cy="836130"/>
                </a:xfrm>
                <a:custGeom>
                  <a:avLst/>
                  <a:gdLst>
                    <a:gd name="connsiteX0" fmla="*/ 0 w 2444370"/>
                    <a:gd name="connsiteY0" fmla="*/ 602369 h 602369"/>
                    <a:gd name="connsiteX1" fmla="*/ 777261 w 2444370"/>
                    <a:gd name="connsiteY1" fmla="*/ 0 h 602369"/>
                    <a:gd name="connsiteX2" fmla="*/ 2444370 w 2444370"/>
                    <a:gd name="connsiteY2" fmla="*/ 0 h 602369"/>
                    <a:gd name="connsiteX3" fmla="*/ 1667109 w 2444370"/>
                    <a:gd name="connsiteY3" fmla="*/ 602369 h 602369"/>
                    <a:gd name="connsiteX4" fmla="*/ 0 w 2444370"/>
                    <a:gd name="connsiteY4" fmla="*/ 602369 h 602369"/>
                    <a:gd name="connsiteX0" fmla="*/ 0 w 2444370"/>
                    <a:gd name="connsiteY0" fmla="*/ 602369 h 602369"/>
                    <a:gd name="connsiteX1" fmla="*/ 777261 w 2444370"/>
                    <a:gd name="connsiteY1" fmla="*/ 0 h 602369"/>
                    <a:gd name="connsiteX2" fmla="*/ 2444370 w 2444370"/>
                    <a:gd name="connsiteY2" fmla="*/ 0 h 602369"/>
                    <a:gd name="connsiteX3" fmla="*/ 1481346 w 2444370"/>
                    <a:gd name="connsiteY3" fmla="*/ 272639 h 602369"/>
                    <a:gd name="connsiteX4" fmla="*/ 0 w 2444370"/>
                    <a:gd name="connsiteY4" fmla="*/ 602369 h 602369"/>
                    <a:gd name="connsiteX0" fmla="*/ 0 w 2162073"/>
                    <a:gd name="connsiteY0" fmla="*/ 836130 h 836130"/>
                    <a:gd name="connsiteX1" fmla="*/ 777261 w 2162073"/>
                    <a:gd name="connsiteY1" fmla="*/ 233761 h 836130"/>
                    <a:gd name="connsiteX2" fmla="*/ 2162073 w 2162073"/>
                    <a:gd name="connsiteY2" fmla="*/ 0 h 836130"/>
                    <a:gd name="connsiteX3" fmla="*/ 1481346 w 2162073"/>
                    <a:gd name="connsiteY3" fmla="*/ 506400 h 836130"/>
                    <a:gd name="connsiteX4" fmla="*/ 0 w 2162073"/>
                    <a:gd name="connsiteY4" fmla="*/ 836130 h 83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073" h="836130">
                      <a:moveTo>
                        <a:pt x="0" y="836130"/>
                      </a:moveTo>
                      <a:lnTo>
                        <a:pt x="777261" y="233761"/>
                      </a:lnTo>
                      <a:lnTo>
                        <a:pt x="2162073" y="0"/>
                      </a:lnTo>
                      <a:lnTo>
                        <a:pt x="1481346" y="506400"/>
                      </a:lnTo>
                      <a:lnTo>
                        <a:pt x="0" y="836130"/>
                      </a:lnTo>
                      <a:close/>
                    </a:path>
                  </a:pathLst>
                </a:cu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arallelogram 9"/>
                <p:cNvSpPr/>
                <p:nvPr/>
              </p:nvSpPr>
              <p:spPr>
                <a:xfrm rot="2202100">
                  <a:off x="1839037" y="47980"/>
                  <a:ext cx="1864004" cy="571445"/>
                </a:xfrm>
                <a:custGeom>
                  <a:avLst/>
                  <a:gdLst>
                    <a:gd name="connsiteX0" fmla="*/ 0 w 2485854"/>
                    <a:gd name="connsiteY0" fmla="*/ 571445 h 571445"/>
                    <a:gd name="connsiteX1" fmla="*/ 737358 w 2485854"/>
                    <a:gd name="connsiteY1" fmla="*/ 0 h 571445"/>
                    <a:gd name="connsiteX2" fmla="*/ 2485854 w 2485854"/>
                    <a:gd name="connsiteY2" fmla="*/ 0 h 571445"/>
                    <a:gd name="connsiteX3" fmla="*/ 1748496 w 2485854"/>
                    <a:gd name="connsiteY3" fmla="*/ 571445 h 571445"/>
                    <a:gd name="connsiteX4" fmla="*/ 0 w 2485854"/>
                    <a:gd name="connsiteY4" fmla="*/ 571445 h 571445"/>
                    <a:gd name="connsiteX0" fmla="*/ 0 w 2485854"/>
                    <a:gd name="connsiteY0" fmla="*/ 571445 h 571445"/>
                    <a:gd name="connsiteX1" fmla="*/ 737358 w 2485854"/>
                    <a:gd name="connsiteY1" fmla="*/ 0 h 571445"/>
                    <a:gd name="connsiteX2" fmla="*/ 2485854 w 2485854"/>
                    <a:gd name="connsiteY2" fmla="*/ 0 h 571445"/>
                    <a:gd name="connsiteX3" fmla="*/ 1535935 w 2485854"/>
                    <a:gd name="connsiteY3" fmla="*/ 189660 h 571445"/>
                    <a:gd name="connsiteX4" fmla="*/ 0 w 2485854"/>
                    <a:gd name="connsiteY4" fmla="*/ 571445 h 571445"/>
                    <a:gd name="connsiteX0" fmla="*/ 0 w 1864004"/>
                    <a:gd name="connsiteY0" fmla="*/ 571445 h 571445"/>
                    <a:gd name="connsiteX1" fmla="*/ 737358 w 1864004"/>
                    <a:gd name="connsiteY1" fmla="*/ 0 h 571445"/>
                    <a:gd name="connsiteX2" fmla="*/ 1864004 w 1864004"/>
                    <a:gd name="connsiteY2" fmla="*/ 19349 h 571445"/>
                    <a:gd name="connsiteX3" fmla="*/ 1535935 w 1864004"/>
                    <a:gd name="connsiteY3" fmla="*/ 189660 h 571445"/>
                    <a:gd name="connsiteX4" fmla="*/ 0 w 1864004"/>
                    <a:gd name="connsiteY4" fmla="*/ 571445 h 57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004" h="571445">
                      <a:moveTo>
                        <a:pt x="0" y="571445"/>
                      </a:moveTo>
                      <a:lnTo>
                        <a:pt x="737358" y="0"/>
                      </a:lnTo>
                      <a:lnTo>
                        <a:pt x="1864004" y="19349"/>
                      </a:lnTo>
                      <a:lnTo>
                        <a:pt x="1535935" y="189660"/>
                      </a:lnTo>
                      <a:lnTo>
                        <a:pt x="0" y="571445"/>
                      </a:lnTo>
                      <a:close/>
                    </a:path>
                  </a:pathLst>
                </a:cu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p:cNvPicPr>
                <a:picLocks noChangeAspect="1"/>
              </p:cNvPicPr>
              <p:nvPr/>
            </p:nvPicPr>
            <p:blipFill>
              <a:blip r:embed="rId15"/>
              <a:stretch>
                <a:fillRect/>
              </a:stretch>
            </p:blipFill>
            <p:spPr>
              <a:xfrm>
                <a:off x="8407806" y="-1"/>
                <a:ext cx="541490" cy="524930"/>
              </a:xfrm>
              <a:prstGeom prst="rect">
                <a:avLst/>
              </a:prstGeom>
            </p:spPr>
          </p:pic>
        </p:grpSp>
        <p:sp>
          <p:nvSpPr>
            <p:cNvPr id="11" name="TextBox 10"/>
            <p:cNvSpPr txBox="1"/>
            <p:nvPr/>
          </p:nvSpPr>
          <p:spPr>
            <a:xfrm>
              <a:off x="8269065" y="488527"/>
              <a:ext cx="892156" cy="230832"/>
            </a:xfrm>
            <a:prstGeom prst="rect">
              <a:avLst/>
            </a:prstGeom>
            <a:noFill/>
          </p:spPr>
          <p:txBody>
            <a:bodyPr wrap="square" rtlCol="0">
              <a:spAutoFit/>
            </a:bodyPr>
            <a:lstStyle/>
            <a:p>
              <a:pPr algn="ctr"/>
              <a:r>
                <a:rPr lang="en-US" sz="900" b="1" dirty="0"/>
                <a:t>RCTQ </a:t>
              </a:r>
            </a:p>
          </p:txBody>
        </p:sp>
      </p:grpSp>
      <p:sp>
        <p:nvSpPr>
          <p:cNvPr id="19" name="Rectangle 18"/>
          <p:cNvSpPr/>
          <p:nvPr userDrawn="1"/>
        </p:nvSpPr>
        <p:spPr>
          <a:xfrm>
            <a:off x="-232012" y="6189068"/>
            <a:ext cx="13251976" cy="8122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xmlns="" id="{8BEA1C44-A462-4098-BD96-A6280C03B95E}"/>
              </a:ext>
            </a:extLst>
          </p:cNvPr>
          <p:cNvGrpSpPr/>
          <p:nvPr userDrawn="1"/>
        </p:nvGrpSpPr>
        <p:grpSpPr>
          <a:xfrm>
            <a:off x="97804" y="6125686"/>
            <a:ext cx="4036079" cy="787193"/>
            <a:chOff x="128966" y="6090109"/>
            <a:chExt cx="4036079" cy="787193"/>
          </a:xfrm>
        </p:grpSpPr>
        <p:pic>
          <p:nvPicPr>
            <p:cNvPr id="21" name="Picture 20">
              <a:extLst>
                <a:ext uri="{FF2B5EF4-FFF2-40B4-BE49-F238E27FC236}">
                  <a16:creationId xmlns:a16="http://schemas.microsoft.com/office/drawing/2014/main" xmlns="" id="{60786B31-5FD1-4DAD-959C-D2BD034B6D42}"/>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28966" y="6235721"/>
              <a:ext cx="1030152" cy="461263"/>
            </a:xfrm>
            <a:prstGeom prst="rect">
              <a:avLst/>
            </a:prstGeom>
          </p:spPr>
        </p:pic>
        <p:pic>
          <p:nvPicPr>
            <p:cNvPr id="22" name="Picture 21">
              <a:extLst>
                <a:ext uri="{FF2B5EF4-FFF2-40B4-BE49-F238E27FC236}">
                  <a16:creationId xmlns:a16="http://schemas.microsoft.com/office/drawing/2014/main" xmlns="" id="{C8572592-E692-4189-A2A6-7D0EDE51CD65}"/>
                </a:ext>
              </a:extLst>
            </p:cNvPr>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1522" y="6090109"/>
              <a:ext cx="787193" cy="787193"/>
            </a:xfrm>
            <a:prstGeom prst="rect">
              <a:avLst/>
            </a:prstGeom>
          </p:spPr>
        </p:pic>
        <p:pic>
          <p:nvPicPr>
            <p:cNvPr id="23" name="Picture 22">
              <a:extLst>
                <a:ext uri="{FF2B5EF4-FFF2-40B4-BE49-F238E27FC236}">
                  <a16:creationId xmlns:a16="http://schemas.microsoft.com/office/drawing/2014/main" xmlns="" id="{20B93EB2-46B4-485B-9EAD-A76847751B31}"/>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608715" y="6205841"/>
              <a:ext cx="556330" cy="556330"/>
            </a:xfrm>
            <a:prstGeom prst="rect">
              <a:avLst/>
            </a:prstGeom>
          </p:spPr>
        </p:pic>
        <p:pic>
          <p:nvPicPr>
            <p:cNvPr id="24" name="Picture 23">
              <a:extLst>
                <a:ext uri="{FF2B5EF4-FFF2-40B4-BE49-F238E27FC236}">
                  <a16:creationId xmlns:a16="http://schemas.microsoft.com/office/drawing/2014/main" xmlns="" id="{31F8954E-90BA-4A82-8AD2-8AABDD652502}"/>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257277" y="6205841"/>
              <a:ext cx="545202" cy="545202"/>
            </a:xfrm>
            <a:prstGeom prst="rect">
              <a:avLst/>
            </a:prstGeom>
          </p:spPr>
        </p:pic>
      </p:grpSp>
      <p:pic>
        <p:nvPicPr>
          <p:cNvPr id="25" name="Picture 24">
            <a:extLst>
              <a:ext uri="{FF2B5EF4-FFF2-40B4-BE49-F238E27FC236}">
                <a16:creationId xmlns:a16="http://schemas.microsoft.com/office/drawing/2014/main" xmlns="" id="{E8EFD482-C6C8-4222-A2CE-915DE7F63FD9}"/>
              </a:ext>
            </a:extLst>
          </p:cNvPr>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1347953" y="6090109"/>
            <a:ext cx="767891" cy="767891"/>
          </a:xfrm>
          <a:prstGeom prst="rect">
            <a:avLst/>
          </a:prstGeom>
        </p:spPr>
      </p:pic>
    </p:spTree>
    <p:extLst>
      <p:ext uri="{BB962C8B-B14F-4D97-AF65-F5344CB8AC3E}">
        <p14:creationId xmlns:p14="http://schemas.microsoft.com/office/powerpoint/2010/main" val="1913069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4.tmp"/></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microsoft.com/office/2007/relationships/hdphoto" Target="../media/hdphoto1.wdp"/><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tm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2275" y="2699286"/>
            <a:ext cx="4736200" cy="334917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7467" y="2699286"/>
            <a:ext cx="4736200" cy="334917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Rectangle 2"/>
          <p:cNvSpPr txBox="1">
            <a:spLocks/>
          </p:cNvSpPr>
          <p:nvPr/>
        </p:nvSpPr>
        <p:spPr>
          <a:xfrm>
            <a:off x="443291" y="994682"/>
            <a:ext cx="11404600" cy="1311128"/>
          </a:xfrm>
          <a:prstGeom prst="rect">
            <a:avLst/>
          </a:prstGeom>
          <a:ln w="12700">
            <a:miter lim="400000"/>
          </a:ln>
          <a:extLst>
            <a:ext uri="{C572A759-6A51-4108-AA02-DFA0A04FC94B}">
              <ma14:wrappingTextBoxFlag xmlns:ma14="http://schemas.microsoft.com/office/mac/drawingml/2011/main" xmlns="" val="1"/>
            </a:ext>
          </a:extLst>
        </p:spPr>
        <p:txBody>
          <a:bodyPr vert="horz" wrap="square" lIns="45719" tIns="45720" rIns="45719" bIns="45720" rtlCol="0">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800" b="1" kern="1200">
                <a:solidFill>
                  <a:schemeClr val="tx1"/>
                </a:solidFill>
                <a:effectLst>
                  <a:outerShdw blurRad="38100" dist="19050" dir="2700000" rotWithShape="0">
                    <a:srgbClr val="000000">
                      <a:alpha val="40000"/>
                    </a:srgbClr>
                  </a:outerShdw>
                </a:effectLst>
                <a:latin typeface="Century Gothic"/>
                <a:ea typeface="Century Gothic"/>
                <a:cs typeface="Century Gothic"/>
                <a:sym typeface="Century Gothic"/>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4400" dirty="0" smtClean="0">
                <a:latin typeface="Helvetica" panose="020B0604020202020204" pitchFamily="34" charset="0"/>
                <a:cs typeface="Helvetica" panose="020B0604020202020204" pitchFamily="34" charset="0"/>
              </a:rPr>
              <a:t>THE COT RATING IN THE PORTFOLIO ORGANIZATION AND ASSESSMENT</a:t>
            </a:r>
          </a:p>
        </p:txBody>
      </p:sp>
    </p:spTree>
    <p:extLst>
      <p:ext uri="{BB962C8B-B14F-4D97-AF65-F5344CB8AC3E}">
        <p14:creationId xmlns:p14="http://schemas.microsoft.com/office/powerpoint/2010/main" val="6224613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1" y="76201"/>
            <a:ext cx="10969943" cy="611045"/>
          </a:xfrm>
        </p:spPr>
        <p:txBody>
          <a:bodyPr>
            <a:normAutofit fontScale="90000"/>
          </a:bodyPr>
          <a:lstStyle/>
          <a:p>
            <a:pPr algn="l"/>
            <a:r>
              <a:rPr lang="en-PH" b="1" dirty="0">
                <a:solidFill>
                  <a:schemeClr val="bg1"/>
                </a:solidFill>
              </a:rPr>
              <a:t>Teacher I</a:t>
            </a:r>
          </a:p>
        </p:txBody>
      </p:sp>
      <p:sp>
        <p:nvSpPr>
          <p:cNvPr id="4" name="Content Placeholder 3"/>
          <p:cNvSpPr>
            <a:spLocks noGrp="1"/>
          </p:cNvSpPr>
          <p:nvPr>
            <p:ph idx="1"/>
          </p:nvPr>
        </p:nvSpPr>
        <p:spPr>
          <a:xfrm>
            <a:off x="381000" y="990600"/>
            <a:ext cx="11277600" cy="1752600"/>
          </a:xfrm>
        </p:spPr>
        <p:txBody>
          <a:bodyPr>
            <a:normAutofit/>
          </a:bodyPr>
          <a:lstStyle/>
          <a:p>
            <a:pPr marL="0" indent="0">
              <a:buNone/>
            </a:pPr>
            <a:r>
              <a:rPr lang="en-PH" sz="3000" dirty="0"/>
              <a:t>Teacher </a:t>
            </a:r>
            <a:r>
              <a:rPr lang="en-PH" sz="3000" dirty="0" smtClean="0"/>
              <a:t>Sam </a:t>
            </a:r>
            <a:r>
              <a:rPr lang="en-PH" sz="3000" dirty="0"/>
              <a:t>includes in her portfolio the following </a:t>
            </a:r>
            <a:r>
              <a:rPr lang="en-PH" sz="3000" dirty="0">
                <a:solidFill>
                  <a:srgbClr val="0000FF"/>
                </a:solidFill>
              </a:rPr>
              <a:t>MOV under KRA 1 Objective 1</a:t>
            </a:r>
          </a:p>
          <a:p>
            <a:pPr marL="0" indent="0">
              <a:buNone/>
            </a:pPr>
            <a:endParaRPr lang="en-PH" sz="3000" dirty="0"/>
          </a:p>
        </p:txBody>
      </p:sp>
      <p:sp>
        <p:nvSpPr>
          <p:cNvPr id="5" name="Content Placeholder 3"/>
          <p:cNvSpPr txBox="1">
            <a:spLocks/>
          </p:cNvSpPr>
          <p:nvPr/>
        </p:nvSpPr>
        <p:spPr>
          <a:xfrm>
            <a:off x="368169" y="2743200"/>
            <a:ext cx="11277600" cy="3505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Helvetica"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Helvetica"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Helvetica"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Helvetica"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Helvetic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PH" dirty="0"/>
          </a:p>
        </p:txBody>
      </p:sp>
      <p:graphicFrame>
        <p:nvGraphicFramePr>
          <p:cNvPr id="6" name="Table 5"/>
          <p:cNvGraphicFramePr>
            <a:graphicFrameLocks noGrp="1"/>
          </p:cNvGraphicFramePr>
          <p:nvPr>
            <p:extLst>
              <p:ext uri="{D42A27DB-BD31-4B8C-83A1-F6EECF244321}">
                <p14:modId xmlns:p14="http://schemas.microsoft.com/office/powerpoint/2010/main" val="1426729182"/>
              </p:ext>
            </p:extLst>
          </p:nvPr>
        </p:nvGraphicFramePr>
        <p:xfrm>
          <a:off x="533400" y="2133600"/>
          <a:ext cx="11277600" cy="3718560"/>
        </p:xfrm>
        <a:graphic>
          <a:graphicData uri="http://schemas.openxmlformats.org/drawingml/2006/table">
            <a:tbl>
              <a:tblPr firstRow="1" bandRow="1">
                <a:tableStyleId>{5C22544A-7EE6-4342-B048-85BDC9FD1C3A}</a:tableStyleId>
              </a:tblPr>
              <a:tblGrid>
                <a:gridCol w="2819400">
                  <a:extLst>
                    <a:ext uri="{9D8B030D-6E8A-4147-A177-3AD203B41FA5}">
                      <a16:colId xmlns="" xmlns:a16="http://schemas.microsoft.com/office/drawing/2014/main" val="20000"/>
                    </a:ext>
                  </a:extLst>
                </a:gridCol>
                <a:gridCol w="2819400">
                  <a:extLst>
                    <a:ext uri="{9D8B030D-6E8A-4147-A177-3AD203B41FA5}">
                      <a16:colId xmlns="" xmlns:a16="http://schemas.microsoft.com/office/drawing/2014/main" val="20001"/>
                    </a:ext>
                  </a:extLst>
                </a:gridCol>
                <a:gridCol w="2819400">
                  <a:extLst>
                    <a:ext uri="{9D8B030D-6E8A-4147-A177-3AD203B41FA5}">
                      <a16:colId xmlns="" xmlns:a16="http://schemas.microsoft.com/office/drawing/2014/main" val="20002"/>
                    </a:ext>
                  </a:extLst>
                </a:gridCol>
                <a:gridCol w="2819400">
                  <a:extLst>
                    <a:ext uri="{9D8B030D-6E8A-4147-A177-3AD203B41FA5}">
                      <a16:colId xmlns="" xmlns:a16="http://schemas.microsoft.com/office/drawing/2014/main" val="20003"/>
                    </a:ext>
                  </a:extLst>
                </a:gridCol>
              </a:tblGrid>
              <a:tr h="370840">
                <a:tc>
                  <a:txBody>
                    <a:bodyPr/>
                    <a:lstStyle/>
                    <a:p>
                      <a:pPr algn="ctr"/>
                      <a:r>
                        <a:rPr lang="en-PH" sz="3200" dirty="0"/>
                        <a:t>1</a:t>
                      </a:r>
                      <a:r>
                        <a:rPr lang="en-PH" sz="3200" baseline="30000" dirty="0"/>
                        <a:t>st</a:t>
                      </a:r>
                      <a:r>
                        <a:rPr lang="en-PH" sz="3200" baseline="0" dirty="0"/>
                        <a:t> </a:t>
                      </a:r>
                      <a:r>
                        <a:rPr lang="en-PH" sz="3200" dirty="0"/>
                        <a:t>Quarter</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PH" sz="3200" dirty="0"/>
                        <a:t>2</a:t>
                      </a:r>
                      <a:r>
                        <a:rPr lang="en-PH" sz="3200" baseline="30000" dirty="0"/>
                        <a:t>nd</a:t>
                      </a:r>
                      <a:r>
                        <a:rPr lang="en-PH" sz="3200" dirty="0"/>
                        <a:t> Quarter</a:t>
                      </a:r>
                    </a:p>
                  </a:txBody>
                  <a:tcPr anchor="ctr"/>
                </a:tc>
                <a:tc>
                  <a:txBody>
                    <a:bodyPr/>
                    <a:lstStyle/>
                    <a:p>
                      <a:pPr algn="ctr"/>
                      <a:r>
                        <a:rPr lang="en-PH" sz="3200" dirty="0"/>
                        <a:t>3</a:t>
                      </a:r>
                      <a:r>
                        <a:rPr lang="en-PH" sz="3200" baseline="30000" dirty="0"/>
                        <a:t>rd</a:t>
                      </a:r>
                      <a:r>
                        <a:rPr lang="en-PH" sz="3200" dirty="0"/>
                        <a:t> Quarter</a:t>
                      </a:r>
                    </a:p>
                  </a:txBody>
                  <a:tcPr anchor="ctr"/>
                </a:tc>
                <a:tc>
                  <a:txBody>
                    <a:bodyPr/>
                    <a:lstStyle/>
                    <a:p>
                      <a:pPr algn="ctr"/>
                      <a:r>
                        <a:rPr lang="en-PH" sz="3200" dirty="0"/>
                        <a:t>4</a:t>
                      </a:r>
                      <a:r>
                        <a:rPr lang="en-PH" sz="3200" baseline="30000" dirty="0"/>
                        <a:t>th</a:t>
                      </a:r>
                      <a:r>
                        <a:rPr lang="en-PH" sz="3200" dirty="0"/>
                        <a:t> Quarter</a:t>
                      </a:r>
                    </a:p>
                  </a:txBody>
                  <a:tcPr anchor="ctr"/>
                </a:tc>
                <a:extLst>
                  <a:ext uri="{0D108BD9-81ED-4DB2-BD59-A6C34878D82A}">
                    <a16:rowId xmlns="" xmlns:a16="http://schemas.microsoft.com/office/drawing/2014/main" val="10000"/>
                  </a:ext>
                </a:extLst>
              </a:tr>
              <a:tr h="370840">
                <a:tc>
                  <a:txBody>
                    <a:bodyPr/>
                    <a:lstStyle/>
                    <a:p>
                      <a:pPr>
                        <a:buFont typeface="Wingdings" panose="05000000000000000000" pitchFamily="2" charset="2"/>
                        <a:buChar char="q"/>
                      </a:pPr>
                      <a:r>
                        <a:rPr lang="en-PH" sz="2800" dirty="0"/>
                        <a:t>COT Inter-observer Rating Sheet 1– </a:t>
                      </a:r>
                      <a:r>
                        <a:rPr lang="en-PH" sz="2800" dirty="0">
                          <a:solidFill>
                            <a:srgbClr val="0000FF"/>
                          </a:solidFill>
                        </a:rPr>
                        <a:t>Final Rating </a:t>
                      </a:r>
                      <a:r>
                        <a:rPr lang="en-PH" sz="2800" dirty="0" smtClean="0">
                          <a:solidFill>
                            <a:srgbClr val="0000FF"/>
                          </a:solidFill>
                        </a:rPr>
                        <a:t>7</a:t>
                      </a:r>
                      <a:endParaRPr lang="en-PH" sz="2800" dirty="0">
                        <a:solidFill>
                          <a:srgbClr val="0000FF"/>
                        </a:solidFill>
                      </a:endParaRPr>
                    </a:p>
                    <a:p>
                      <a:pPr>
                        <a:buFont typeface="Wingdings" panose="05000000000000000000" pitchFamily="2" charset="2"/>
                        <a:buNone/>
                      </a:pPr>
                      <a:endParaRPr lang="en-PH" sz="2800" dirty="0"/>
                    </a:p>
                    <a:p>
                      <a:pPr>
                        <a:buFont typeface="Wingdings" panose="05000000000000000000" pitchFamily="2" charset="2"/>
                        <a:buChar char="q"/>
                      </a:pPr>
                      <a:r>
                        <a:rPr lang="en-PH" sz="2800" dirty="0"/>
                        <a:t>DLP</a:t>
                      </a:r>
                    </a:p>
                  </a:txBody>
                  <a:tcPr/>
                </a:tc>
                <a:tc>
                  <a:txBody>
                    <a:bodyPr/>
                    <a:lstStyle/>
                    <a:p>
                      <a:pPr>
                        <a:buFont typeface="Wingdings" panose="05000000000000000000" pitchFamily="2" charset="2"/>
                        <a:buChar char="q"/>
                      </a:pPr>
                      <a:r>
                        <a:rPr lang="en-PH" sz="2800" dirty="0"/>
                        <a:t>COT Inter-observer Rating Sheet 2 – </a:t>
                      </a:r>
                      <a:r>
                        <a:rPr lang="en-PH" sz="2800" dirty="0">
                          <a:solidFill>
                            <a:srgbClr val="0000FF"/>
                          </a:solidFill>
                        </a:rPr>
                        <a:t>Final Rating 6</a:t>
                      </a:r>
                    </a:p>
                    <a:p>
                      <a:pPr>
                        <a:buFont typeface="Wingdings" panose="05000000000000000000" pitchFamily="2" charset="2"/>
                        <a:buNone/>
                      </a:pPr>
                      <a:endParaRPr lang="en-PH" sz="2800" dirty="0"/>
                    </a:p>
                    <a:p>
                      <a:pPr>
                        <a:buFont typeface="Wingdings" panose="05000000000000000000" pitchFamily="2" charset="2"/>
                        <a:buChar char="q"/>
                      </a:pPr>
                      <a:r>
                        <a:rPr lang="en-PH" sz="2800" dirty="0"/>
                        <a:t>DLP</a:t>
                      </a:r>
                    </a:p>
                    <a:p>
                      <a:endParaRPr lang="en-PH" sz="3200" dirty="0"/>
                    </a:p>
                  </a:txBody>
                  <a:tcPr/>
                </a:tc>
                <a:tc>
                  <a:txBody>
                    <a:bodyPr/>
                    <a:lstStyle/>
                    <a:p>
                      <a:pPr>
                        <a:buFont typeface="Wingdings" panose="05000000000000000000" pitchFamily="2" charset="2"/>
                        <a:buChar char="q"/>
                      </a:pPr>
                      <a:r>
                        <a:rPr lang="en-PH" sz="2800" dirty="0"/>
                        <a:t>COT Inter-observer Rating Sheet 3 – </a:t>
                      </a:r>
                      <a:r>
                        <a:rPr lang="en-PH" sz="2800" dirty="0">
                          <a:solidFill>
                            <a:srgbClr val="0000FF"/>
                          </a:solidFill>
                        </a:rPr>
                        <a:t>Final Rating </a:t>
                      </a:r>
                      <a:r>
                        <a:rPr lang="en-PH" sz="2800" dirty="0" smtClean="0">
                          <a:solidFill>
                            <a:srgbClr val="0000FF"/>
                          </a:solidFill>
                        </a:rPr>
                        <a:t>5</a:t>
                      </a:r>
                      <a:endParaRPr lang="en-PH" sz="2800" dirty="0">
                        <a:solidFill>
                          <a:srgbClr val="0000FF"/>
                        </a:solidFill>
                      </a:endParaRPr>
                    </a:p>
                    <a:p>
                      <a:pPr>
                        <a:buFont typeface="Wingdings" panose="05000000000000000000" pitchFamily="2" charset="2"/>
                        <a:buNone/>
                      </a:pPr>
                      <a:endParaRPr lang="en-PH" sz="2800" dirty="0"/>
                    </a:p>
                    <a:p>
                      <a:pPr>
                        <a:buFont typeface="Wingdings" panose="05000000000000000000" pitchFamily="2" charset="2"/>
                        <a:buChar char="q"/>
                      </a:pPr>
                      <a:r>
                        <a:rPr lang="en-PH" sz="2800" dirty="0"/>
                        <a:t>Instructional Material</a:t>
                      </a:r>
                    </a:p>
                  </a:txBody>
                  <a:tcPr/>
                </a:tc>
                <a:tc>
                  <a:txBody>
                    <a:bodyPr/>
                    <a:lstStyle/>
                    <a:p>
                      <a:pPr>
                        <a:buFont typeface="Wingdings" panose="05000000000000000000" pitchFamily="2" charset="2"/>
                        <a:buChar char="q"/>
                      </a:pPr>
                      <a:r>
                        <a:rPr lang="en-PH" sz="2800" dirty="0"/>
                        <a:t>COT Inter-observer Rating Sheet 4 – </a:t>
                      </a:r>
                      <a:r>
                        <a:rPr lang="en-PH" sz="2800" dirty="0">
                          <a:solidFill>
                            <a:srgbClr val="0000FF"/>
                          </a:solidFill>
                        </a:rPr>
                        <a:t>Final Rating </a:t>
                      </a:r>
                      <a:r>
                        <a:rPr lang="en-PH" sz="2800" dirty="0" smtClean="0">
                          <a:solidFill>
                            <a:srgbClr val="0000FF"/>
                          </a:solidFill>
                        </a:rPr>
                        <a:t>5</a:t>
                      </a:r>
                      <a:endParaRPr lang="en-PH" sz="2800" dirty="0">
                        <a:solidFill>
                          <a:srgbClr val="0000FF"/>
                        </a:solidFill>
                      </a:endParaRPr>
                    </a:p>
                    <a:p>
                      <a:pPr>
                        <a:buFont typeface="Wingdings" panose="05000000000000000000" pitchFamily="2" charset="2"/>
                        <a:buNone/>
                      </a:pPr>
                      <a:endParaRPr lang="en-PH" sz="2800" dirty="0"/>
                    </a:p>
                    <a:p>
                      <a:pPr>
                        <a:buFont typeface="Wingdings" panose="05000000000000000000" pitchFamily="2" charset="2"/>
                        <a:buChar char="q"/>
                      </a:pPr>
                      <a:r>
                        <a:rPr lang="en-PH" sz="2800" dirty="0"/>
                        <a:t>Test Material</a:t>
                      </a:r>
                    </a:p>
                  </a:txBody>
                  <a:tcPr/>
                </a:tc>
                <a:extLst>
                  <a:ext uri="{0D108BD9-81ED-4DB2-BD59-A6C34878D82A}">
                    <a16:rowId xmlns="" xmlns:a16="http://schemas.microsoft.com/office/drawing/2014/main" val="10001"/>
                  </a:ext>
                </a:extLst>
              </a:tr>
            </a:tbl>
          </a:graphicData>
        </a:graphic>
      </p:graphicFrame>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2590800"/>
            <a:ext cx="457200" cy="45720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4690635"/>
            <a:ext cx="457200" cy="45720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2568860"/>
            <a:ext cx="457200" cy="45720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4690635"/>
            <a:ext cx="457200" cy="45720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8400" y="2590800"/>
            <a:ext cx="457200" cy="45720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8400" y="4687745"/>
            <a:ext cx="457200" cy="4572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7800" y="2568860"/>
            <a:ext cx="457200" cy="457200"/>
          </a:xfrm>
          <a:prstGeom prst="rect">
            <a:avLst/>
          </a:prstGeom>
        </p:spPr>
      </p:pic>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0746" y="4648200"/>
            <a:ext cx="457200" cy="457200"/>
          </a:xfrm>
          <a:prstGeom prst="rect">
            <a:avLst/>
          </a:prstGeom>
        </p:spPr>
      </p:pic>
    </p:spTree>
    <p:extLst>
      <p:ext uri="{BB962C8B-B14F-4D97-AF65-F5344CB8AC3E}">
        <p14:creationId xmlns:p14="http://schemas.microsoft.com/office/powerpoint/2010/main" val="64305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457201" y="76201"/>
            <a:ext cx="10969943" cy="611045"/>
          </a:xfrm>
        </p:spPr>
        <p:txBody>
          <a:bodyPr>
            <a:normAutofit fontScale="90000"/>
          </a:bodyPr>
          <a:lstStyle/>
          <a:p>
            <a:pPr algn="l"/>
            <a:r>
              <a:rPr lang="en-PH" b="1" dirty="0">
                <a:solidFill>
                  <a:schemeClr val="bg1"/>
                </a:solidFill>
              </a:rPr>
              <a:t>For Efficiency,</a:t>
            </a:r>
          </a:p>
        </p:txBody>
      </p:sp>
      <p:sp>
        <p:nvSpPr>
          <p:cNvPr id="2" name="TextBox 1"/>
          <p:cNvSpPr txBox="1"/>
          <p:nvPr/>
        </p:nvSpPr>
        <p:spPr>
          <a:xfrm>
            <a:off x="2057400" y="1143001"/>
            <a:ext cx="8153400" cy="1200329"/>
          </a:xfrm>
          <a:prstGeom prst="rect">
            <a:avLst/>
          </a:prstGeom>
          <a:noFill/>
        </p:spPr>
        <p:txBody>
          <a:bodyPr wrap="square" rtlCol="0">
            <a:spAutoFit/>
          </a:bodyPr>
          <a:lstStyle/>
          <a:p>
            <a:pPr marL="285750" indent="-285750">
              <a:buFont typeface="Wingdings" panose="05000000000000000000" pitchFamily="2" charset="2"/>
              <a:buChar char="q"/>
            </a:pPr>
            <a:r>
              <a:rPr lang="en-PH" sz="3600" dirty="0"/>
              <a:t>4 COT inter-observer agreement forms</a:t>
            </a:r>
          </a:p>
          <a:p>
            <a:pPr marL="285750" indent="-285750">
              <a:buFont typeface="Wingdings" panose="05000000000000000000" pitchFamily="2" charset="2"/>
              <a:buChar char="q"/>
            </a:pPr>
            <a:r>
              <a:rPr lang="en-PH" sz="3600" dirty="0"/>
              <a:t>Each with any 1 of the supporting MOV</a:t>
            </a:r>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3600" y="1066800"/>
            <a:ext cx="457200" cy="457200"/>
          </a:xfrm>
          <a:prstGeom prst="rect">
            <a:avLst/>
          </a:prstGeom>
        </p:spPr>
      </p:pic>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3600" y="1600200"/>
            <a:ext cx="457200" cy="457200"/>
          </a:xfrm>
          <a:prstGeom prst="rect">
            <a:avLst/>
          </a:prstGeom>
        </p:spPr>
      </p:pic>
      <p:pic>
        <p:nvPicPr>
          <p:cNvPr id="10" name="Picture 9" descr="Screen Clipping"/>
          <p:cNvPicPr>
            <a:picLocks noChangeAspect="1"/>
          </p:cNvPicPr>
          <p:nvPr/>
        </p:nvPicPr>
        <p:blipFill rotWithShape="1">
          <a:blip r:embed="rId4">
            <a:extLst>
              <a:ext uri="{28A0092B-C50C-407E-A947-70E740481C1C}">
                <a14:useLocalDpi xmlns:a14="http://schemas.microsoft.com/office/drawing/2010/main" val="0"/>
              </a:ext>
            </a:extLst>
          </a:blip>
          <a:srcRect l="37351" t="-5592" r="143" b="84937"/>
          <a:stretch/>
        </p:blipFill>
        <p:spPr>
          <a:xfrm>
            <a:off x="903947" y="2209801"/>
            <a:ext cx="10588943" cy="1671825"/>
          </a:xfrm>
          <a:prstGeom prst="rect">
            <a:avLst/>
          </a:prstGeom>
        </p:spPr>
      </p:pic>
      <p:pic>
        <p:nvPicPr>
          <p:cNvPr id="9" name="Picture 8" descr="Screen Clipping"/>
          <p:cNvPicPr>
            <a:picLocks noChangeAspect="1"/>
          </p:cNvPicPr>
          <p:nvPr/>
        </p:nvPicPr>
        <p:blipFill rotWithShape="1">
          <a:blip r:embed="rId4">
            <a:extLst>
              <a:ext uri="{28A0092B-C50C-407E-A947-70E740481C1C}">
                <a14:useLocalDpi xmlns:a14="http://schemas.microsoft.com/office/drawing/2010/main" val="0"/>
              </a:ext>
            </a:extLst>
          </a:blip>
          <a:srcRect l="37494" t="47042" b="28261"/>
          <a:stretch/>
        </p:blipFill>
        <p:spPr>
          <a:xfrm>
            <a:off x="914401" y="3883914"/>
            <a:ext cx="10588943" cy="1998991"/>
          </a:xfrm>
          <a:prstGeom prst="rect">
            <a:avLst/>
          </a:prstGeom>
        </p:spPr>
      </p:pic>
      <p:sp>
        <p:nvSpPr>
          <p:cNvPr id="15" name="Frame 14"/>
          <p:cNvSpPr/>
          <p:nvPr/>
        </p:nvSpPr>
        <p:spPr>
          <a:xfrm>
            <a:off x="2362200" y="3029129"/>
            <a:ext cx="1905000" cy="3234775"/>
          </a:xfrm>
          <a:prstGeom prst="frame">
            <a:avLst>
              <a:gd name="adj1" fmla="val 282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solidFill>
                <a:schemeClr val="tx1"/>
              </a:solidFill>
            </a:endParaRPr>
          </a:p>
        </p:txBody>
      </p:sp>
    </p:spTree>
    <p:extLst>
      <p:ext uri="{BB962C8B-B14F-4D97-AF65-F5344CB8AC3E}">
        <p14:creationId xmlns:p14="http://schemas.microsoft.com/office/powerpoint/2010/main" val="33929793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heel(1)">
                                      <p:cBhvr>
                                        <p:cTn id="2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989236"/>
            <a:ext cx="2858027" cy="2246769"/>
          </a:xfrm>
          <a:prstGeom prst="rect">
            <a:avLst/>
          </a:prstGeom>
        </p:spPr>
        <p:txBody>
          <a:bodyPr wrap="square">
            <a:spAutoFit/>
          </a:bodyPr>
          <a:lstStyle/>
          <a:p>
            <a:pPr algn="ctr"/>
            <a:r>
              <a:rPr lang="en-US" sz="2800" b="1" dirty="0">
                <a:latin typeface="Arial" pitchFamily="34" charset="0"/>
                <a:cs typeface="Arial" pitchFamily="34" charset="0"/>
              </a:rPr>
              <a:t>WEIGHT PER OBJECTIVE IN THE RPMS PORTFOLIO ASSESSMENT </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061"/>
          <a:stretch/>
        </p:blipFill>
        <p:spPr>
          <a:xfrm>
            <a:off x="2858027" y="820234"/>
            <a:ext cx="8842905" cy="5977146"/>
          </a:xfrm>
          <a:prstGeom prst="rect">
            <a:avLst/>
          </a:prstGeom>
        </p:spPr>
      </p:pic>
      <p:sp>
        <p:nvSpPr>
          <p:cNvPr id="4" name="TextBox 3"/>
          <p:cNvSpPr txBox="1"/>
          <p:nvPr/>
        </p:nvSpPr>
        <p:spPr>
          <a:xfrm>
            <a:off x="6256707" y="165547"/>
            <a:ext cx="1831418" cy="369332"/>
          </a:xfrm>
          <a:prstGeom prst="rect">
            <a:avLst/>
          </a:prstGeom>
          <a:noFill/>
        </p:spPr>
        <p:txBody>
          <a:bodyPr wrap="square" rtlCol="0">
            <a:spAutoFit/>
          </a:bodyPr>
          <a:lstStyle/>
          <a:p>
            <a:r>
              <a:rPr lang="en-US" b="1" dirty="0">
                <a:latin typeface="Helvetica" charset="0"/>
                <a:ea typeface="Helvetica" charset="0"/>
                <a:cs typeface="Helvetica" charset="0"/>
              </a:rPr>
              <a:t>See page 31</a:t>
            </a:r>
          </a:p>
        </p:txBody>
      </p:sp>
      <p:sp>
        <p:nvSpPr>
          <p:cNvPr id="7" name="Rounded Rectangle 6"/>
          <p:cNvSpPr/>
          <p:nvPr/>
        </p:nvSpPr>
        <p:spPr>
          <a:xfrm>
            <a:off x="5228495" y="1688123"/>
            <a:ext cx="6234162" cy="49244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8" name="TextBox 7"/>
          <p:cNvSpPr txBox="1"/>
          <p:nvPr/>
        </p:nvSpPr>
        <p:spPr>
          <a:xfrm>
            <a:off x="8158577" y="1688123"/>
            <a:ext cx="499174" cy="492443"/>
          </a:xfrm>
          <a:prstGeom prst="rect">
            <a:avLst/>
          </a:prstGeom>
          <a:noFill/>
        </p:spPr>
        <p:txBody>
          <a:bodyPr wrap="square" rtlCol="0">
            <a:spAutoFit/>
          </a:bodyPr>
          <a:lstStyle/>
          <a:p>
            <a:pPr algn="ctr"/>
            <a:r>
              <a:rPr lang="en-PH" sz="2600" dirty="0" smtClean="0">
                <a:solidFill>
                  <a:srgbClr val="FF0000"/>
                </a:solidFill>
              </a:rPr>
              <a:t>4</a:t>
            </a:r>
            <a:endParaRPr lang="en-PH" sz="2600" dirty="0">
              <a:solidFill>
                <a:srgbClr val="FF0000"/>
              </a:solidFill>
            </a:endParaRPr>
          </a:p>
        </p:txBody>
      </p:sp>
      <p:sp>
        <p:nvSpPr>
          <p:cNvPr id="9" name="TextBox 8"/>
          <p:cNvSpPr txBox="1"/>
          <p:nvPr/>
        </p:nvSpPr>
        <p:spPr>
          <a:xfrm>
            <a:off x="8534439" y="1688122"/>
            <a:ext cx="569626" cy="492443"/>
          </a:xfrm>
          <a:prstGeom prst="rect">
            <a:avLst/>
          </a:prstGeom>
          <a:noFill/>
        </p:spPr>
        <p:txBody>
          <a:bodyPr wrap="square" rtlCol="0">
            <a:spAutoFit/>
          </a:bodyPr>
          <a:lstStyle/>
          <a:p>
            <a:pPr algn="ctr"/>
            <a:r>
              <a:rPr lang="en-PH" sz="2600" dirty="0">
                <a:solidFill>
                  <a:srgbClr val="FF0000"/>
                </a:solidFill>
              </a:rPr>
              <a:t>5</a:t>
            </a:r>
          </a:p>
        </p:txBody>
      </p:sp>
      <p:sp>
        <p:nvSpPr>
          <p:cNvPr id="10" name="TextBox 9"/>
          <p:cNvSpPr txBox="1"/>
          <p:nvPr/>
        </p:nvSpPr>
        <p:spPr>
          <a:xfrm>
            <a:off x="9256707" y="1688121"/>
            <a:ext cx="1137333" cy="492443"/>
          </a:xfrm>
          <a:prstGeom prst="rect">
            <a:avLst/>
          </a:prstGeom>
          <a:noFill/>
        </p:spPr>
        <p:txBody>
          <a:bodyPr wrap="square" rtlCol="0">
            <a:spAutoFit/>
          </a:bodyPr>
          <a:lstStyle/>
          <a:p>
            <a:pPr algn="ctr"/>
            <a:r>
              <a:rPr lang="en-PH" sz="2600" dirty="0" smtClean="0">
                <a:solidFill>
                  <a:srgbClr val="FF0000"/>
                </a:solidFill>
              </a:rPr>
              <a:t>4.500</a:t>
            </a:r>
            <a:endParaRPr lang="en-PH" sz="2600" dirty="0">
              <a:solidFill>
                <a:srgbClr val="FF0000"/>
              </a:solidFill>
            </a:endParaRPr>
          </a:p>
        </p:txBody>
      </p:sp>
      <p:sp>
        <p:nvSpPr>
          <p:cNvPr id="11" name="TextBox 10"/>
          <p:cNvSpPr txBox="1"/>
          <p:nvPr/>
        </p:nvSpPr>
        <p:spPr>
          <a:xfrm>
            <a:off x="10460947" y="1688120"/>
            <a:ext cx="1104584" cy="492443"/>
          </a:xfrm>
          <a:prstGeom prst="rect">
            <a:avLst/>
          </a:prstGeom>
          <a:noFill/>
        </p:spPr>
        <p:txBody>
          <a:bodyPr wrap="square" rtlCol="0">
            <a:spAutoFit/>
          </a:bodyPr>
          <a:lstStyle/>
          <a:p>
            <a:pPr algn="ctr"/>
            <a:r>
              <a:rPr lang="en-PH" sz="2600" dirty="0" smtClean="0">
                <a:solidFill>
                  <a:srgbClr val="FF0000"/>
                </a:solidFill>
              </a:rPr>
              <a:t>0.337</a:t>
            </a:r>
            <a:endParaRPr lang="en-PH" sz="2600" dirty="0">
              <a:solidFill>
                <a:srgbClr val="FF0000"/>
              </a:solidFill>
            </a:endParaRPr>
          </a:p>
        </p:txBody>
      </p:sp>
      <p:sp>
        <p:nvSpPr>
          <p:cNvPr id="12" name="TextBox 11"/>
          <p:cNvSpPr txBox="1"/>
          <p:nvPr/>
        </p:nvSpPr>
        <p:spPr>
          <a:xfrm>
            <a:off x="8849543" y="1641953"/>
            <a:ext cx="629409" cy="584775"/>
          </a:xfrm>
          <a:prstGeom prst="rect">
            <a:avLst/>
          </a:prstGeom>
          <a:noFill/>
        </p:spPr>
        <p:txBody>
          <a:bodyPr wrap="square" rtlCol="0">
            <a:spAutoFit/>
          </a:bodyPr>
          <a:lstStyle/>
          <a:p>
            <a:pPr algn="ctr"/>
            <a:r>
              <a:rPr lang="en-PH" sz="3200" b="1" dirty="0" smtClean="0">
                <a:solidFill>
                  <a:srgbClr val="FF0000"/>
                </a:solidFill>
              </a:rPr>
              <a:t>-</a:t>
            </a:r>
            <a:endParaRPr lang="en-PH" sz="3200" b="1" dirty="0">
              <a:solidFill>
                <a:srgbClr val="FF0000"/>
              </a:solidFill>
            </a:endParaRPr>
          </a:p>
        </p:txBody>
      </p:sp>
    </p:spTree>
    <p:extLst>
      <p:ext uri="{BB962C8B-B14F-4D97-AF65-F5344CB8AC3E}">
        <p14:creationId xmlns:p14="http://schemas.microsoft.com/office/powerpoint/2010/main" val="2663840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rot="2226920">
            <a:off x="5397077" y="2862122"/>
            <a:ext cx="1175385" cy="1158240"/>
            <a:chOff x="0" y="0"/>
            <a:chExt cx="1739227" cy="1403524"/>
          </a:xfrm>
        </p:grpSpPr>
        <p:pic>
          <p:nvPicPr>
            <p:cNvPr id="19" name="Picture 18"/>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0"/>
              <a:ext cx="1739227" cy="1403524"/>
            </a:xfrm>
            <a:prstGeom prst="rect">
              <a:avLst/>
            </a:prstGeom>
            <a:ln>
              <a:noFill/>
            </a:ln>
            <a:effectLst>
              <a:softEdge rad="112500"/>
            </a:effectLst>
          </p:spPr>
        </p:pic>
        <p:sp>
          <p:nvSpPr>
            <p:cNvPr id="20" name="TextBox 12"/>
            <p:cNvSpPr txBox="1"/>
            <p:nvPr/>
          </p:nvSpPr>
          <p:spPr>
            <a:xfrm>
              <a:off x="135326" y="958103"/>
              <a:ext cx="1394660" cy="276999"/>
            </a:xfrm>
            <a:prstGeom prst="rect">
              <a:avLst/>
            </a:prstGeom>
            <a:noFill/>
          </p:spPr>
          <p:txBody>
            <a:bodyPr wrap="square" rtlCol="0">
              <a:noAutofit/>
            </a:bodyPr>
            <a:lstStyle/>
            <a:p>
              <a:pPr marL="0" marR="0">
                <a:spcBef>
                  <a:spcPts val="0"/>
                </a:spcBef>
                <a:spcAft>
                  <a:spcPts val="0"/>
                </a:spcAft>
              </a:pPr>
              <a:r>
                <a:rPr lang="en-US" sz="800" kern="1200">
                  <a:solidFill>
                    <a:srgbClr val="000000"/>
                  </a:solidFill>
                  <a:effectLst/>
                  <a:latin typeface="Calibri"/>
                  <a:ea typeface="Times New Roman"/>
                  <a:cs typeface="Times New Roman"/>
                </a:rPr>
                <a:t>Performance Task</a:t>
              </a:r>
              <a:endParaRPr lang="en-US" sz="1200">
                <a:effectLst/>
                <a:latin typeface="Times New Roman"/>
                <a:ea typeface="Times New Roman"/>
              </a:endParaRPr>
            </a:p>
          </p:txBody>
        </p:sp>
      </p:grpSp>
      <p:sp>
        <p:nvSpPr>
          <p:cNvPr id="2" name="Title 1"/>
          <p:cNvSpPr>
            <a:spLocks noGrp="1"/>
          </p:cNvSpPr>
          <p:nvPr>
            <p:ph type="title"/>
          </p:nvPr>
        </p:nvSpPr>
        <p:spPr/>
        <p:txBody>
          <a:bodyPr/>
          <a:lstStyle/>
          <a:p>
            <a:endParaRPr lang="en-PH" dirty="0"/>
          </a:p>
        </p:txBody>
      </p:sp>
      <p:sp>
        <p:nvSpPr>
          <p:cNvPr id="6" name="TextBox 5"/>
          <p:cNvSpPr txBox="1"/>
          <p:nvPr/>
        </p:nvSpPr>
        <p:spPr>
          <a:xfrm rot="2223486">
            <a:off x="6016173" y="3485958"/>
            <a:ext cx="1121828" cy="646331"/>
          </a:xfrm>
          <a:prstGeom prst="rect">
            <a:avLst/>
          </a:prstGeom>
          <a:solidFill>
            <a:schemeClr val="bg1"/>
          </a:solidFill>
          <a:ln>
            <a:noFill/>
          </a:ln>
        </p:spPr>
        <p:txBody>
          <a:bodyPr wrap="square" rtlCol="0">
            <a:spAutoFit/>
          </a:bodyPr>
          <a:lstStyle/>
          <a:p>
            <a:pPr algn="ctr"/>
            <a:r>
              <a:rPr lang="en-PH" b="1" dirty="0">
                <a:latin typeface="Berlin Sans FB Demi" panose="020E0802020502020306" pitchFamily="34" charset="0"/>
              </a:rPr>
              <a:t>Indi-cator List</a:t>
            </a:r>
            <a:endParaRPr lang="en-PH" sz="1350" b="1" dirty="0">
              <a:latin typeface="Arial Narrow" panose="020B0606020202030204" pitchFamily="34" charset="0"/>
            </a:endParaRPr>
          </a:p>
        </p:txBody>
      </p:sp>
      <p:grpSp>
        <p:nvGrpSpPr>
          <p:cNvPr id="11" name="Group 10"/>
          <p:cNvGrpSpPr/>
          <p:nvPr/>
        </p:nvGrpSpPr>
        <p:grpSpPr>
          <a:xfrm>
            <a:off x="1571393" y="1224644"/>
            <a:ext cx="9874248" cy="5710707"/>
            <a:chOff x="1571393" y="1224644"/>
            <a:chExt cx="9874248" cy="5710707"/>
          </a:xfrm>
        </p:grpSpPr>
        <p:grpSp>
          <p:nvGrpSpPr>
            <p:cNvPr id="10" name="Group 9"/>
            <p:cNvGrpSpPr/>
            <p:nvPr/>
          </p:nvGrpSpPr>
          <p:grpSpPr>
            <a:xfrm>
              <a:off x="1571393" y="1224644"/>
              <a:ext cx="9874248" cy="5710707"/>
              <a:chOff x="1571393" y="1224644"/>
              <a:chExt cx="9874248" cy="5710707"/>
            </a:xfrm>
          </p:grpSpPr>
          <p:pic>
            <p:nvPicPr>
              <p:cNvPr id="4" name="Picture 3"/>
              <p:cNvPicPr>
                <a:picLocks noChangeAspect="1"/>
              </p:cNvPicPr>
              <p:nvPr/>
            </p:nvPicPr>
            <p:blipFill>
              <a:blip r:embed="rId4"/>
              <a:stretch>
                <a:fillRect/>
              </a:stretch>
            </p:blipFill>
            <p:spPr>
              <a:xfrm rot="2159766">
                <a:off x="8427754" y="3231546"/>
                <a:ext cx="3017887" cy="293405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9581" y="1224644"/>
                <a:ext cx="8955788" cy="4212770"/>
              </a:xfrm>
              <a:prstGeom prst="rect">
                <a:avLst/>
              </a:prstGeom>
            </p:spPr>
          </p:pic>
          <p:pic>
            <p:nvPicPr>
              <p:cNvPr id="21" name="Picture 20"/>
              <p:cNvPicPr/>
              <p:nvPr/>
            </p:nvPicPr>
            <p:blipFill rotWithShape="1">
              <a:blip r:embed="rId5">
                <a:extLst>
                  <a:ext uri="{28A0092B-C50C-407E-A947-70E740481C1C}">
                    <a14:useLocalDpi xmlns:a14="http://schemas.microsoft.com/office/drawing/2010/main" val="0"/>
                  </a:ext>
                </a:extLst>
              </a:blip>
              <a:srcRect l="65836" t="20100" r="2884" b="16536"/>
              <a:stretch/>
            </p:blipFill>
            <p:spPr bwMode="auto">
              <a:xfrm rot="20025361">
                <a:off x="4083871" y="4605673"/>
                <a:ext cx="2479451" cy="2106019"/>
              </a:xfrm>
              <a:prstGeom prst="rect">
                <a:avLst/>
              </a:prstGeom>
              <a:ln>
                <a:noFill/>
              </a:ln>
              <a:extLst>
                <a:ext uri="{53640926-AAD7-44D8-BBD7-CCE9431645EC}">
                  <a14:shadowObscured xmlns:a14="http://schemas.microsoft.com/office/drawing/2010/main"/>
                </a:ext>
              </a:extLst>
            </p:spPr>
          </p:pic>
          <p:sp>
            <p:nvSpPr>
              <p:cNvPr id="26" name="TextBox 10"/>
              <p:cNvSpPr txBox="1"/>
              <p:nvPr/>
            </p:nvSpPr>
            <p:spPr>
              <a:xfrm rot="682445">
                <a:off x="4606025" y="5037720"/>
                <a:ext cx="1253227" cy="1495514"/>
              </a:xfrm>
              <a:custGeom>
                <a:avLst/>
                <a:gdLst>
                  <a:gd name="connsiteX0" fmla="*/ 0 w 1315783"/>
                  <a:gd name="connsiteY0" fmla="*/ 0 h 1267681"/>
                  <a:gd name="connsiteX1" fmla="*/ 1315783 w 1315783"/>
                  <a:gd name="connsiteY1" fmla="*/ 0 h 1267681"/>
                  <a:gd name="connsiteX2" fmla="*/ 1315783 w 1315783"/>
                  <a:gd name="connsiteY2" fmla="*/ 1267681 h 1267681"/>
                  <a:gd name="connsiteX3" fmla="*/ 0 w 1315783"/>
                  <a:gd name="connsiteY3" fmla="*/ 1267681 h 1267681"/>
                  <a:gd name="connsiteX4" fmla="*/ 0 w 1315783"/>
                  <a:gd name="connsiteY4" fmla="*/ 0 h 1267681"/>
                  <a:gd name="connsiteX0" fmla="*/ 0 w 1315783"/>
                  <a:gd name="connsiteY0" fmla="*/ 0 h 1492652"/>
                  <a:gd name="connsiteX1" fmla="*/ 1315783 w 1315783"/>
                  <a:gd name="connsiteY1" fmla="*/ 0 h 1492652"/>
                  <a:gd name="connsiteX2" fmla="*/ 1227794 w 1315783"/>
                  <a:gd name="connsiteY2" fmla="*/ 1492652 h 1492652"/>
                  <a:gd name="connsiteX3" fmla="*/ 0 w 1315783"/>
                  <a:gd name="connsiteY3" fmla="*/ 1267681 h 1492652"/>
                  <a:gd name="connsiteX4" fmla="*/ 0 w 1315783"/>
                  <a:gd name="connsiteY4" fmla="*/ 0 h 1492652"/>
                  <a:gd name="connsiteX0" fmla="*/ 0 w 1315783"/>
                  <a:gd name="connsiteY0" fmla="*/ 0 h 1324681"/>
                  <a:gd name="connsiteX1" fmla="*/ 1315783 w 1315783"/>
                  <a:gd name="connsiteY1" fmla="*/ 0 h 1324681"/>
                  <a:gd name="connsiteX2" fmla="*/ 1253224 w 1315783"/>
                  <a:gd name="connsiteY2" fmla="*/ 1324681 h 1324681"/>
                  <a:gd name="connsiteX3" fmla="*/ 0 w 1315783"/>
                  <a:gd name="connsiteY3" fmla="*/ 1267681 h 1324681"/>
                  <a:gd name="connsiteX4" fmla="*/ 0 w 1315783"/>
                  <a:gd name="connsiteY4" fmla="*/ 0 h 1324681"/>
                  <a:gd name="connsiteX0" fmla="*/ 102219 w 1418002"/>
                  <a:gd name="connsiteY0" fmla="*/ 0 h 1495514"/>
                  <a:gd name="connsiteX1" fmla="*/ 1418002 w 1418002"/>
                  <a:gd name="connsiteY1" fmla="*/ 0 h 1495514"/>
                  <a:gd name="connsiteX2" fmla="*/ 1355443 w 1418002"/>
                  <a:gd name="connsiteY2" fmla="*/ 1324681 h 1495514"/>
                  <a:gd name="connsiteX3" fmla="*/ 0 w 1418002"/>
                  <a:gd name="connsiteY3" fmla="*/ 1495514 h 1495514"/>
                  <a:gd name="connsiteX4" fmla="*/ 102219 w 1418002"/>
                  <a:gd name="connsiteY4" fmla="*/ 0 h 1495514"/>
                  <a:gd name="connsiteX0" fmla="*/ 159385 w 1418002"/>
                  <a:gd name="connsiteY0" fmla="*/ 210575 h 1495514"/>
                  <a:gd name="connsiteX1" fmla="*/ 1418002 w 1418002"/>
                  <a:gd name="connsiteY1" fmla="*/ 0 h 1495514"/>
                  <a:gd name="connsiteX2" fmla="*/ 1355443 w 1418002"/>
                  <a:gd name="connsiteY2" fmla="*/ 1324681 h 1495514"/>
                  <a:gd name="connsiteX3" fmla="*/ 0 w 1418002"/>
                  <a:gd name="connsiteY3" fmla="*/ 1495514 h 1495514"/>
                  <a:gd name="connsiteX4" fmla="*/ 159385 w 1418002"/>
                  <a:gd name="connsiteY4" fmla="*/ 210575 h 1495514"/>
                  <a:gd name="connsiteX0" fmla="*/ 193486 w 1418002"/>
                  <a:gd name="connsiteY0" fmla="*/ 159300 h 1495514"/>
                  <a:gd name="connsiteX1" fmla="*/ 1418002 w 1418002"/>
                  <a:gd name="connsiteY1" fmla="*/ 0 h 1495514"/>
                  <a:gd name="connsiteX2" fmla="*/ 1355443 w 1418002"/>
                  <a:gd name="connsiteY2" fmla="*/ 1324681 h 1495514"/>
                  <a:gd name="connsiteX3" fmla="*/ 0 w 1418002"/>
                  <a:gd name="connsiteY3" fmla="*/ 1495514 h 1495514"/>
                  <a:gd name="connsiteX4" fmla="*/ 193486 w 1418002"/>
                  <a:gd name="connsiteY4" fmla="*/ 159300 h 1495514"/>
                  <a:gd name="connsiteX0" fmla="*/ 193486 w 1418002"/>
                  <a:gd name="connsiteY0" fmla="*/ 159300 h 1495514"/>
                  <a:gd name="connsiteX1" fmla="*/ 1388135 w 1418002"/>
                  <a:gd name="connsiteY1" fmla="*/ 15264 h 1495514"/>
                  <a:gd name="connsiteX2" fmla="*/ 1418002 w 1418002"/>
                  <a:gd name="connsiteY2" fmla="*/ 0 h 1495514"/>
                  <a:gd name="connsiteX3" fmla="*/ 1355443 w 1418002"/>
                  <a:gd name="connsiteY3" fmla="*/ 1324681 h 1495514"/>
                  <a:gd name="connsiteX4" fmla="*/ 0 w 1418002"/>
                  <a:gd name="connsiteY4" fmla="*/ 1495514 h 1495514"/>
                  <a:gd name="connsiteX5" fmla="*/ 193486 w 1418002"/>
                  <a:gd name="connsiteY5" fmla="*/ 159300 h 1495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8002" h="1495514">
                    <a:moveTo>
                      <a:pt x="193486" y="159300"/>
                    </a:moveTo>
                    <a:lnTo>
                      <a:pt x="1388135" y="15264"/>
                    </a:lnTo>
                    <a:lnTo>
                      <a:pt x="1418002" y="0"/>
                    </a:lnTo>
                    <a:lnTo>
                      <a:pt x="1355443" y="1324681"/>
                    </a:lnTo>
                    <a:lnTo>
                      <a:pt x="0" y="1495514"/>
                    </a:lnTo>
                    <a:lnTo>
                      <a:pt x="193486" y="159300"/>
                    </a:lnTo>
                    <a:close/>
                  </a:path>
                </a:pathLst>
              </a:custGeom>
              <a:ln>
                <a:noFill/>
              </a:ln>
            </p:spPr>
            <p:style>
              <a:lnRef idx="2">
                <a:schemeClr val="accent3"/>
              </a:lnRef>
              <a:fillRef idx="1">
                <a:schemeClr val="lt1"/>
              </a:fillRef>
              <a:effectRef idx="0">
                <a:schemeClr val="accent3"/>
              </a:effectRef>
              <a:fontRef idx="minor">
                <a:schemeClr val="dk1"/>
              </a:fontRef>
            </p:style>
            <p:txBody>
              <a:bodyPr wrap="square" rtlCol="0">
                <a:noAutofit/>
              </a:bodyPr>
              <a:lstStyle/>
              <a:p>
                <a:pPr marL="0" marR="0">
                  <a:spcBef>
                    <a:spcPts val="0"/>
                  </a:spcBef>
                  <a:spcAft>
                    <a:spcPts val="0"/>
                  </a:spcAft>
                </a:pPr>
                <a:r>
                  <a:rPr lang="en-US" sz="1600" b="1" kern="1200" dirty="0">
                    <a:solidFill>
                      <a:srgbClr val="000000"/>
                    </a:solidFill>
                    <a:effectLst/>
                    <a:latin typeface="Berlin Sans FB Demi" pitchFamily="34" charset="0"/>
                    <a:ea typeface="Times New Roman"/>
                    <a:cs typeface="Times New Roman"/>
                  </a:rPr>
                  <a:t>Formative Test</a:t>
                </a:r>
                <a:endParaRPr lang="en-US" sz="1600" b="1" dirty="0">
                  <a:effectLst/>
                  <a:latin typeface="Berlin Sans FB Demi" pitchFamily="34" charset="0"/>
                  <a:ea typeface="Times New Roman"/>
                </a:endParaRPr>
              </a:p>
              <a:p>
                <a:pPr marL="0" marR="0">
                  <a:spcBef>
                    <a:spcPts val="0"/>
                  </a:spcBef>
                  <a:spcAft>
                    <a:spcPts val="0"/>
                  </a:spcAft>
                </a:pPr>
                <a:r>
                  <a:rPr lang="en-US" sz="1600" b="1" kern="1200" dirty="0">
                    <a:solidFill>
                      <a:srgbClr val="000000"/>
                    </a:solidFill>
                    <a:effectLst/>
                    <a:latin typeface="Berlin Sans FB Demi" pitchFamily="34" charset="0"/>
                    <a:ea typeface="Times New Roman"/>
                    <a:cs typeface="Times New Roman"/>
                  </a:rPr>
                  <a:t>Diagnostic Test</a:t>
                </a:r>
                <a:endParaRPr lang="en-US" sz="1600" b="1" dirty="0">
                  <a:effectLst/>
                  <a:latin typeface="Berlin Sans FB Demi" pitchFamily="34" charset="0"/>
                  <a:ea typeface="Times New Roman"/>
                </a:endParaRPr>
              </a:p>
              <a:p>
                <a:pPr marL="0" marR="0">
                  <a:spcBef>
                    <a:spcPts val="0"/>
                  </a:spcBef>
                  <a:spcAft>
                    <a:spcPts val="0"/>
                  </a:spcAft>
                </a:pPr>
                <a:r>
                  <a:rPr lang="en-US" sz="1600" b="1" kern="1200" dirty="0">
                    <a:solidFill>
                      <a:srgbClr val="000000"/>
                    </a:solidFill>
                    <a:effectLst/>
                    <a:latin typeface="Berlin Sans FB Demi" pitchFamily="34" charset="0"/>
                    <a:ea typeface="Times New Roman"/>
                    <a:cs typeface="Times New Roman"/>
                  </a:rPr>
                  <a:t>Summative Test</a:t>
                </a:r>
                <a:endParaRPr lang="en-US" sz="1600" b="1" dirty="0">
                  <a:effectLst/>
                  <a:latin typeface="Berlin Sans FB Demi" pitchFamily="34" charset="0"/>
                  <a:ea typeface="Times New Roman"/>
                </a:endParaRPr>
              </a:p>
            </p:txBody>
          </p:sp>
          <p:pic>
            <p:nvPicPr>
              <p:cNvPr id="14" name="Picture 13"/>
              <p:cNvPicPr/>
              <p:nvPr/>
            </p:nvPicPr>
            <p:blipFill rotWithShape="1">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l="65836" t="20100" r="2884" b="16536"/>
              <a:stretch/>
            </p:blipFill>
            <p:spPr bwMode="auto">
              <a:xfrm rot="21385063">
                <a:off x="6653235" y="4406131"/>
                <a:ext cx="2934392" cy="2529220"/>
              </a:xfrm>
              <a:prstGeom prst="rect">
                <a:avLst/>
              </a:prstGeom>
              <a:ln>
                <a:noFill/>
              </a:ln>
              <a:extLst>
                <a:ext uri="{53640926-AAD7-44D8-BBD7-CCE9431645EC}">
                  <a14:shadowObscured xmlns:a14="http://schemas.microsoft.com/office/drawing/2010/main"/>
                </a:ext>
              </a:extLst>
            </p:spPr>
          </p:pic>
          <p:grpSp>
            <p:nvGrpSpPr>
              <p:cNvPr id="3" name="Group 2"/>
              <p:cNvGrpSpPr/>
              <p:nvPr/>
            </p:nvGrpSpPr>
            <p:grpSpPr>
              <a:xfrm rot="19672852">
                <a:off x="1571393" y="3712713"/>
                <a:ext cx="2276422" cy="2704908"/>
                <a:chOff x="219259" y="2698975"/>
                <a:chExt cx="2276422" cy="2704908"/>
              </a:xfrm>
            </p:grpSpPr>
            <p:pic>
              <p:nvPicPr>
                <p:cNvPr id="17" name="Picture 16"/>
                <p:cNvPicPr/>
                <p:nvPr/>
              </p:nvPicPr>
              <p:blipFill rotWithShape="1">
                <a:blip r:embed="rId6">
                  <a:duotone>
                    <a:prstClr val="black"/>
                    <a:schemeClr val="accent6">
                      <a:tint val="45000"/>
                      <a:satMod val="400000"/>
                    </a:schemeClr>
                  </a:duotone>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l="65836" t="20100" r="2884" b="16536"/>
                <a:stretch/>
              </p:blipFill>
              <p:spPr bwMode="auto">
                <a:xfrm rot="21205407">
                  <a:off x="219259" y="2698975"/>
                  <a:ext cx="2276422" cy="2704908"/>
                </a:xfrm>
                <a:prstGeom prst="rect">
                  <a:avLst/>
                </a:prstGeom>
                <a:ln>
                  <a:noFill/>
                </a:ln>
                <a:extLst>
                  <a:ext uri="{53640926-AAD7-44D8-BBD7-CCE9431645EC}">
                    <a14:shadowObscured xmlns:a14="http://schemas.microsoft.com/office/drawing/2010/main"/>
                  </a:ext>
                </a:extLst>
              </p:spPr>
            </p:pic>
            <p:sp>
              <p:nvSpPr>
                <p:cNvPr id="16" name="Flowchart: Internal Storage 15"/>
                <p:cNvSpPr/>
                <p:nvPr/>
              </p:nvSpPr>
              <p:spPr>
                <a:xfrm rot="1840150">
                  <a:off x="554623" y="3250862"/>
                  <a:ext cx="1324718" cy="1565751"/>
                </a:xfrm>
                <a:prstGeom prst="flowChartInternalStorag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400" dirty="0" smtClean="0">
                      <a:solidFill>
                        <a:schemeClr val="tx1"/>
                      </a:solidFill>
                      <a:effectLst/>
                      <a:ea typeface="Calibri"/>
                      <a:cs typeface="Times New Roman"/>
                    </a:rPr>
                    <a:t>Test Results</a:t>
                  </a:r>
                </a:p>
                <a:p>
                  <a:pPr marL="0" marR="0" algn="ctr">
                    <a:spcBef>
                      <a:spcPts val="0"/>
                    </a:spcBef>
                    <a:spcAft>
                      <a:spcPts val="0"/>
                    </a:spcAft>
                  </a:pPr>
                  <a:endParaRPr lang="en-US" sz="1400" dirty="0" smtClean="0">
                    <a:solidFill>
                      <a:schemeClr val="tx1"/>
                    </a:solidFill>
                    <a:ea typeface="Calibri"/>
                    <a:cs typeface="Times New Roman"/>
                  </a:endParaRPr>
                </a:p>
                <a:p>
                  <a:pPr marL="0" marR="0" algn="ctr">
                    <a:spcBef>
                      <a:spcPts val="0"/>
                    </a:spcBef>
                    <a:spcAft>
                      <a:spcPts val="0"/>
                    </a:spcAft>
                  </a:pPr>
                  <a:endParaRPr lang="en-US" sz="1400" dirty="0" smtClean="0">
                    <a:solidFill>
                      <a:schemeClr val="tx1"/>
                    </a:solidFill>
                    <a:ea typeface="Calibri"/>
                    <a:cs typeface="Times New Roman"/>
                  </a:endParaRPr>
                </a:p>
                <a:p>
                  <a:pPr marL="0" marR="0" algn="ctr">
                    <a:spcBef>
                      <a:spcPts val="0"/>
                    </a:spcBef>
                    <a:spcAft>
                      <a:spcPts val="0"/>
                    </a:spcAft>
                  </a:pPr>
                  <a:endParaRPr lang="en-US" sz="1400" dirty="0">
                    <a:solidFill>
                      <a:schemeClr val="tx1"/>
                    </a:solidFill>
                    <a:ea typeface="Calibri"/>
                    <a:cs typeface="Times New Roman"/>
                  </a:endParaRPr>
                </a:p>
                <a:p>
                  <a:pPr marL="0" marR="0" algn="ctr">
                    <a:spcBef>
                      <a:spcPts val="0"/>
                    </a:spcBef>
                    <a:spcAft>
                      <a:spcPts val="0"/>
                    </a:spcAft>
                  </a:pPr>
                  <a:r>
                    <a:rPr lang="en-US" sz="1100" dirty="0" smtClean="0">
                      <a:solidFill>
                        <a:schemeClr val="tx1"/>
                      </a:solidFill>
                      <a:effectLst/>
                      <a:ea typeface="Calibri"/>
                      <a:cs typeface="Times New Roman"/>
                    </a:rPr>
                    <a:t>Teacher’s Name</a:t>
                  </a:r>
                </a:p>
                <a:p>
                  <a:pPr marL="0" marR="0" algn="ctr">
                    <a:spcBef>
                      <a:spcPts val="0"/>
                    </a:spcBef>
                    <a:spcAft>
                      <a:spcPts val="0"/>
                    </a:spcAft>
                  </a:pPr>
                  <a:endParaRPr lang="en-US" sz="1000" dirty="0">
                    <a:solidFill>
                      <a:schemeClr val="tx1"/>
                    </a:solidFill>
                    <a:ea typeface="Calibri"/>
                    <a:cs typeface="Times New Roman"/>
                  </a:endParaRPr>
                </a:p>
                <a:p>
                  <a:pPr marL="0" marR="0" algn="ctr">
                    <a:spcBef>
                      <a:spcPts val="0"/>
                    </a:spcBef>
                    <a:spcAft>
                      <a:spcPts val="0"/>
                    </a:spcAft>
                  </a:pPr>
                  <a:endParaRPr lang="en-US" sz="1400" dirty="0">
                    <a:solidFill>
                      <a:schemeClr val="tx1"/>
                    </a:solidFill>
                    <a:effectLst/>
                    <a:ea typeface="Calibri"/>
                    <a:cs typeface="Times New Roman"/>
                  </a:endParaRPr>
                </a:p>
              </p:txBody>
            </p:sp>
          </p:grpSp>
          <p:sp>
            <p:nvSpPr>
              <p:cNvPr id="15" name="Text Box 31"/>
              <p:cNvSpPr txBox="1"/>
              <p:nvPr/>
            </p:nvSpPr>
            <p:spPr>
              <a:xfrm rot="1742278">
                <a:off x="7143899" y="4969636"/>
                <a:ext cx="1694437" cy="1484789"/>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en-US" sz="1600" dirty="0" smtClean="0">
                    <a:solidFill>
                      <a:schemeClr val="accent5">
                        <a:lumMod val="75000"/>
                      </a:schemeClr>
                    </a:solidFill>
                    <a:effectLst/>
                    <a:ea typeface="Calibri"/>
                    <a:cs typeface="Times New Roman"/>
                  </a:rPr>
                  <a:t>Inter-observer agreement form</a:t>
                </a:r>
                <a:endParaRPr lang="en-US" sz="3600" dirty="0">
                  <a:solidFill>
                    <a:schemeClr val="accent5">
                      <a:lumMod val="75000"/>
                    </a:schemeClr>
                  </a:solidFill>
                  <a:effectLst/>
                  <a:ea typeface="Calibri"/>
                  <a:cs typeface="Times New Roman"/>
                </a:endParaRPr>
              </a:p>
            </p:txBody>
          </p:sp>
        </p:grpSp>
        <p:sp>
          <p:nvSpPr>
            <p:cNvPr id="8" name="TextBox 7"/>
            <p:cNvSpPr txBox="1"/>
            <p:nvPr/>
          </p:nvSpPr>
          <p:spPr>
            <a:xfrm rot="1950564">
              <a:off x="8205657" y="2615055"/>
              <a:ext cx="1481515" cy="1646605"/>
            </a:xfrm>
            <a:prstGeom prst="rect">
              <a:avLst/>
            </a:prstGeom>
            <a:solidFill>
              <a:schemeClr val="bg1"/>
            </a:solidFill>
            <a:ln>
              <a:noFill/>
            </a:ln>
          </p:spPr>
          <p:txBody>
            <a:bodyPr wrap="square" rtlCol="0">
              <a:spAutoFit/>
            </a:bodyPr>
            <a:lstStyle/>
            <a:p>
              <a:pPr algn="ctr"/>
              <a:endParaRPr lang="en-PH" sz="1400" b="1" dirty="0" smtClean="0">
                <a:latin typeface="Berlin Sans FB Demi" panose="020E0802020502020306" pitchFamily="34" charset="0"/>
              </a:endParaRPr>
            </a:p>
            <a:p>
              <a:pPr algn="ctr"/>
              <a:r>
                <a:rPr lang="en-PH" sz="6000" b="1" dirty="0" smtClean="0">
                  <a:latin typeface="Berlin Sans FB Demi" panose="020E0802020502020306" pitchFamily="34" charset="0"/>
                </a:rPr>
                <a:t>IMs</a:t>
              </a:r>
            </a:p>
            <a:p>
              <a:pPr algn="ctr"/>
              <a:endParaRPr lang="en-PH" sz="1350" b="1" dirty="0">
                <a:latin typeface="Berlin Sans FB Demi" panose="020E0802020502020306" pitchFamily="34" charset="0"/>
              </a:endParaRPr>
            </a:p>
            <a:p>
              <a:pPr algn="ctr"/>
              <a:endParaRPr lang="en-PH" sz="1350" b="1" dirty="0">
                <a:latin typeface="Arial Narrow" panose="020B0606020202030204" pitchFamily="34" charset="0"/>
              </a:endParaRPr>
            </a:p>
          </p:txBody>
        </p:sp>
        <p:sp>
          <p:nvSpPr>
            <p:cNvPr id="9" name="TextBox 8"/>
            <p:cNvSpPr txBox="1"/>
            <p:nvPr/>
          </p:nvSpPr>
          <p:spPr>
            <a:xfrm rot="19363999">
              <a:off x="3142270" y="3171767"/>
              <a:ext cx="2009030" cy="1246495"/>
            </a:xfrm>
            <a:prstGeom prst="rect">
              <a:avLst/>
            </a:prstGeom>
            <a:solidFill>
              <a:schemeClr val="bg1"/>
            </a:solidFill>
            <a:ln>
              <a:noFill/>
            </a:ln>
          </p:spPr>
          <p:txBody>
            <a:bodyPr wrap="square" rtlCol="0">
              <a:spAutoFit/>
            </a:bodyPr>
            <a:lstStyle/>
            <a:p>
              <a:pPr algn="ctr"/>
              <a:r>
                <a:rPr lang="en-PH" sz="2400" b="1" dirty="0" smtClean="0">
                  <a:latin typeface="Berlin Sans FB Demi" panose="020E0802020502020306" pitchFamily="34" charset="0"/>
                </a:rPr>
                <a:t>Performance Tasks</a:t>
              </a:r>
            </a:p>
            <a:p>
              <a:pPr algn="ctr"/>
              <a:endParaRPr lang="en-PH" sz="1350" b="1" dirty="0">
                <a:latin typeface="Berlin Sans FB Demi" panose="020E0802020502020306" pitchFamily="34" charset="0"/>
              </a:endParaRPr>
            </a:p>
            <a:p>
              <a:pPr algn="ctr"/>
              <a:endParaRPr lang="en-PH" sz="1350" b="1" dirty="0">
                <a:latin typeface="Arial Narrow" panose="020B0606020202030204" pitchFamily="34" charset="0"/>
              </a:endParaRPr>
            </a:p>
          </p:txBody>
        </p:sp>
      </p:grpSp>
      <p:pic>
        <p:nvPicPr>
          <p:cNvPr id="7" name="Picture 6"/>
          <p:cNvPicPr>
            <a:picLocks noChangeAspect="1"/>
          </p:cNvPicPr>
          <p:nvPr/>
        </p:nvPicPr>
        <p:blipFill rotWithShape="1">
          <a:blip r:embed="rId8" cstate="print">
            <a:extLst>
              <a:ext uri="{28A0092B-C50C-407E-A947-70E740481C1C}">
                <a14:useLocalDpi xmlns:a14="http://schemas.microsoft.com/office/drawing/2010/main" val="0"/>
              </a:ext>
            </a:extLst>
          </a:blip>
          <a:srcRect b="21573"/>
          <a:stretch/>
        </p:blipFill>
        <p:spPr>
          <a:xfrm>
            <a:off x="5220151" y="1272114"/>
            <a:ext cx="2713869" cy="3656714"/>
          </a:xfrm>
          <a:prstGeom prst="rect">
            <a:avLst/>
          </a:prstGeom>
        </p:spPr>
      </p:pic>
    </p:spTree>
    <p:extLst>
      <p:ext uri="{BB962C8B-B14F-4D97-AF65-F5344CB8AC3E}">
        <p14:creationId xmlns:p14="http://schemas.microsoft.com/office/powerpoint/2010/main" val="24345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1"/>
                                        </p:tgtEl>
                                      </p:cBhvr>
                                    </p:animEffect>
                                    <p:animScale>
                                      <p:cBhvr>
                                        <p:cTn id="7"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2747677" y="609601"/>
          <a:ext cx="9357239" cy="5428688"/>
        </p:xfrm>
        <a:graphic>
          <a:graphicData uri="http://schemas.openxmlformats.org/drawingml/2006/table">
            <a:tbl>
              <a:tblPr firstRow="1" firstCol="1" bandRow="1">
                <a:effectLst/>
                <a:tableStyleId>{93296810-A885-4BE3-A3E7-6D5BEEA58F35}</a:tableStyleId>
              </a:tblPr>
              <a:tblGrid>
                <a:gridCol w="2943675"/>
                <a:gridCol w="6413564"/>
              </a:tblGrid>
              <a:tr h="376735">
                <a:tc>
                  <a:txBody>
                    <a:bodyPr/>
                    <a:lstStyle/>
                    <a:p>
                      <a:pPr marL="0" marR="0" algn="ctr">
                        <a:lnSpc>
                          <a:spcPct val="115000"/>
                        </a:lnSpc>
                        <a:spcBef>
                          <a:spcPts val="0"/>
                        </a:spcBef>
                        <a:spcAft>
                          <a:spcPts val="0"/>
                        </a:spcAft>
                      </a:pPr>
                      <a:r>
                        <a:rPr lang="en-PH" sz="2400" dirty="0">
                          <a:effectLst/>
                        </a:rPr>
                        <a:t>Objectives</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PH" sz="2400" dirty="0">
                          <a:effectLst/>
                        </a:rPr>
                        <a:t>Means of Verification (MOV)</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8064">
                <a:tc>
                  <a:txBody>
                    <a:bodyPr/>
                    <a:lstStyle/>
                    <a:p>
                      <a:pPr marL="457200" marR="0">
                        <a:lnSpc>
                          <a:spcPct val="115000"/>
                        </a:lnSpc>
                        <a:spcBef>
                          <a:spcPts val="0"/>
                        </a:spcBef>
                        <a:spcAft>
                          <a:spcPts val="0"/>
                        </a:spcAft>
                      </a:pPr>
                      <a:r>
                        <a:rPr lang="en-PH" sz="2400" dirty="0" smtClean="0">
                          <a:solidFill>
                            <a:sysClr val="windowText" lastClr="000000"/>
                          </a:solidFill>
                          <a:effectLst/>
                          <a:latin typeface="Arial" pitchFamily="34" charset="0"/>
                          <a:cs typeface="Arial" pitchFamily="34" charset="0"/>
                        </a:rPr>
                        <a:t>Applies </a:t>
                      </a:r>
                      <a:r>
                        <a:rPr lang="en-PH" sz="2400" dirty="0">
                          <a:solidFill>
                            <a:sysClr val="windowText" lastClr="000000"/>
                          </a:solidFill>
                          <a:effectLst/>
                          <a:latin typeface="Arial" pitchFamily="34" charset="0"/>
                          <a:cs typeface="Arial" pitchFamily="34" charset="0"/>
                        </a:rPr>
                        <a:t>knowledge of content within and across curriculum teaching areas.</a:t>
                      </a:r>
                      <a:endParaRPr lang="en-US" sz="2400" dirty="0">
                        <a:solidFill>
                          <a:sysClr val="windowText" lastClr="00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47663" marR="0" lvl="0" indent="-347663" algn="l">
                        <a:lnSpc>
                          <a:spcPct val="115000"/>
                        </a:lnSpc>
                        <a:spcBef>
                          <a:spcPts val="0"/>
                        </a:spcBef>
                        <a:spcAft>
                          <a:spcPts val="0"/>
                        </a:spcAft>
                        <a:buFont typeface="+mj-lt"/>
                        <a:buAutoNum type="arabicPeriod"/>
                      </a:pPr>
                      <a:r>
                        <a:rPr lang="en-PH" sz="2000" dirty="0" smtClean="0">
                          <a:effectLst/>
                          <a:latin typeface="Arial" pitchFamily="34" charset="0"/>
                          <a:cs typeface="Arial" pitchFamily="34" charset="0"/>
                        </a:rPr>
                        <a:t>Classroom </a:t>
                      </a:r>
                      <a:r>
                        <a:rPr lang="en-PH" sz="2000" dirty="0">
                          <a:effectLst/>
                          <a:latin typeface="Arial" pitchFamily="34" charset="0"/>
                          <a:cs typeface="Arial" pitchFamily="34" charset="0"/>
                        </a:rPr>
                        <a:t>observation tool </a:t>
                      </a:r>
                      <a:r>
                        <a:rPr lang="en-PH" sz="2000" b="1" dirty="0">
                          <a:effectLst/>
                          <a:latin typeface="Arial" pitchFamily="34" charset="0"/>
                          <a:cs typeface="Arial" pitchFamily="34" charset="0"/>
                        </a:rPr>
                        <a:t>(COT) rating sheet </a:t>
                      </a:r>
                      <a:r>
                        <a:rPr lang="en-PH" sz="2000" dirty="0">
                          <a:effectLst/>
                          <a:latin typeface="Arial" pitchFamily="34" charset="0"/>
                          <a:cs typeface="Arial" pitchFamily="34" charset="0"/>
                        </a:rPr>
                        <a:t>and/ or inter- observer agreement form about </a:t>
                      </a:r>
                      <a:r>
                        <a:rPr lang="en-PH" sz="2000" b="1" dirty="0">
                          <a:effectLst/>
                          <a:latin typeface="Arial" pitchFamily="34" charset="0"/>
                          <a:cs typeface="Arial" pitchFamily="34" charset="0"/>
                        </a:rPr>
                        <a:t>knowledge of content within and across curriculum teaching </a:t>
                      </a:r>
                      <a:r>
                        <a:rPr lang="en-PH" sz="2000" b="1" dirty="0" smtClean="0">
                          <a:effectLst/>
                          <a:latin typeface="Arial" pitchFamily="34" charset="0"/>
                          <a:cs typeface="Arial" pitchFamily="34" charset="0"/>
                        </a:rPr>
                        <a:t>areas</a:t>
                      </a:r>
                      <a:endParaRPr lang="en-US" sz="2000" b="1" dirty="0">
                        <a:effectLst/>
                        <a:latin typeface="Arial" pitchFamily="34" charset="0"/>
                        <a:cs typeface="Arial" pitchFamily="34" charset="0"/>
                      </a:endParaRPr>
                    </a:p>
                    <a:p>
                      <a:pPr marL="342900" marR="0" lvl="0" indent="-342900" algn="l">
                        <a:lnSpc>
                          <a:spcPct val="115000"/>
                        </a:lnSpc>
                        <a:spcBef>
                          <a:spcPts val="0"/>
                        </a:spcBef>
                        <a:spcAft>
                          <a:spcPts val="0"/>
                        </a:spcAft>
                        <a:buFont typeface="+mj-lt"/>
                        <a:buAutoNum type="arabicPeriod"/>
                      </a:pPr>
                      <a:r>
                        <a:rPr lang="en-PH" sz="2000" dirty="0" smtClean="0">
                          <a:effectLst/>
                          <a:latin typeface="Arial" pitchFamily="34" charset="0"/>
                          <a:cs typeface="Arial" pitchFamily="34" charset="0"/>
                        </a:rPr>
                        <a:t>Lesson </a:t>
                      </a:r>
                      <a:r>
                        <a:rPr lang="en-PH" sz="2000" dirty="0">
                          <a:effectLst/>
                          <a:latin typeface="Arial" pitchFamily="34" charset="0"/>
                          <a:cs typeface="Arial" pitchFamily="34" charset="0"/>
                        </a:rPr>
                        <a:t>plans/modified DLLs developed highlighting integration of content knowledge within </a:t>
                      </a:r>
                      <a:r>
                        <a:rPr lang="en-PH" sz="2000" dirty="0" smtClean="0">
                          <a:effectLst/>
                          <a:latin typeface="Arial" pitchFamily="34" charset="0"/>
                          <a:cs typeface="Arial" pitchFamily="34" charset="0"/>
                        </a:rPr>
                        <a:t>and </a:t>
                      </a:r>
                      <a:r>
                        <a:rPr lang="en-PH" sz="2000" dirty="0">
                          <a:effectLst/>
                          <a:latin typeface="Arial" pitchFamily="34" charset="0"/>
                          <a:cs typeface="Arial" pitchFamily="34" charset="0"/>
                        </a:rPr>
                        <a:t>across subject </a:t>
                      </a:r>
                      <a:r>
                        <a:rPr lang="en-PH" sz="2000" dirty="0" smtClean="0">
                          <a:effectLst/>
                          <a:latin typeface="Arial" pitchFamily="34" charset="0"/>
                          <a:cs typeface="Arial" pitchFamily="34" charset="0"/>
                        </a:rPr>
                        <a:t>areas</a:t>
                      </a:r>
                      <a:endParaRPr lang="en-US" sz="2000" dirty="0">
                        <a:effectLst/>
                        <a:latin typeface="Arial" pitchFamily="34" charset="0"/>
                        <a:cs typeface="Arial" pitchFamily="34" charset="0"/>
                      </a:endParaRPr>
                    </a:p>
                    <a:p>
                      <a:pPr marL="342900" marR="0" lvl="0" indent="-342900" algn="l">
                        <a:lnSpc>
                          <a:spcPct val="115000"/>
                        </a:lnSpc>
                        <a:spcBef>
                          <a:spcPts val="0"/>
                        </a:spcBef>
                        <a:spcAft>
                          <a:spcPts val="0"/>
                        </a:spcAft>
                        <a:buFont typeface="+mj-lt"/>
                        <a:buAutoNum type="arabicPeriod"/>
                      </a:pPr>
                      <a:r>
                        <a:rPr lang="en-PH" sz="2000" dirty="0">
                          <a:effectLst/>
                          <a:latin typeface="Arial" pitchFamily="34" charset="0"/>
                          <a:cs typeface="Arial" pitchFamily="34" charset="0"/>
                        </a:rPr>
                        <a:t>Instructional materials highlighting mastery of content </a:t>
                      </a:r>
                      <a:r>
                        <a:rPr lang="en-PH" sz="2000" dirty="0" smtClean="0">
                          <a:effectLst/>
                          <a:latin typeface="Arial" pitchFamily="34" charset="0"/>
                          <a:cs typeface="Arial" pitchFamily="34" charset="0"/>
                        </a:rPr>
                        <a:t>and </a:t>
                      </a:r>
                      <a:r>
                        <a:rPr lang="en-PH" sz="2000" dirty="0">
                          <a:effectLst/>
                          <a:latin typeface="Arial" pitchFamily="34" charset="0"/>
                          <a:cs typeface="Arial" pitchFamily="34" charset="0"/>
                        </a:rPr>
                        <a:t>its integration in other subject </a:t>
                      </a:r>
                      <a:r>
                        <a:rPr lang="en-PH" sz="2000" dirty="0" smtClean="0">
                          <a:effectLst/>
                          <a:latin typeface="Arial" pitchFamily="34" charset="0"/>
                          <a:cs typeface="Arial" pitchFamily="34" charset="0"/>
                        </a:rPr>
                        <a:t>areas</a:t>
                      </a:r>
                      <a:endParaRPr lang="en-US" sz="2000" dirty="0">
                        <a:effectLst/>
                        <a:latin typeface="Arial" pitchFamily="34" charset="0"/>
                        <a:cs typeface="Arial" pitchFamily="34" charset="0"/>
                      </a:endParaRPr>
                    </a:p>
                    <a:p>
                      <a:pPr marL="342900" marR="0" lvl="0" indent="-342900" algn="l">
                        <a:lnSpc>
                          <a:spcPct val="115000"/>
                        </a:lnSpc>
                        <a:spcBef>
                          <a:spcPts val="0"/>
                        </a:spcBef>
                        <a:spcAft>
                          <a:spcPts val="0"/>
                        </a:spcAft>
                        <a:buFont typeface="+mj-lt"/>
                        <a:buAutoNum type="arabicPeriod"/>
                      </a:pPr>
                      <a:r>
                        <a:rPr lang="en-PH" sz="2000" dirty="0">
                          <a:effectLst/>
                          <a:latin typeface="Arial" pitchFamily="34" charset="0"/>
                          <a:cs typeface="Arial" pitchFamily="34" charset="0"/>
                        </a:rPr>
                        <a:t>Performance tasks/test material(s) highlighting integration of content knowledge within </a:t>
                      </a:r>
                      <a:r>
                        <a:rPr lang="en-PH" sz="2000" dirty="0" smtClean="0">
                          <a:effectLst/>
                          <a:latin typeface="Arial" pitchFamily="34" charset="0"/>
                          <a:cs typeface="Arial" pitchFamily="34" charset="0"/>
                        </a:rPr>
                        <a:t>and </a:t>
                      </a:r>
                      <a:r>
                        <a:rPr lang="en-PH" sz="2000" dirty="0">
                          <a:effectLst/>
                          <a:latin typeface="Arial" pitchFamily="34" charset="0"/>
                          <a:cs typeface="Arial" pitchFamily="34" charset="0"/>
                        </a:rPr>
                        <a:t>across subject areas</a:t>
                      </a:r>
                      <a:endParaRPr lang="en-US" sz="2000" dirty="0">
                        <a:effectLst/>
                        <a:latin typeface="Arial" pitchFamily="34" charset="0"/>
                        <a:cs typeface="Arial" pitchFamily="34" charset="0"/>
                      </a:endParaRPr>
                    </a:p>
                    <a:p>
                      <a:pPr marL="342900" marR="0" lvl="0" indent="-342900" algn="l">
                        <a:lnSpc>
                          <a:spcPct val="115000"/>
                        </a:lnSpc>
                        <a:spcBef>
                          <a:spcPts val="0"/>
                        </a:spcBef>
                        <a:spcAft>
                          <a:spcPts val="0"/>
                        </a:spcAft>
                        <a:buFont typeface="+mj-lt"/>
                        <a:buAutoNum type="arabicPeriod"/>
                      </a:pPr>
                      <a:r>
                        <a:rPr lang="en-PH" sz="2000" dirty="0" smtClean="0">
                          <a:effectLst/>
                          <a:latin typeface="Arial" pitchFamily="34" charset="0"/>
                          <a:cs typeface="Arial" pitchFamily="34" charset="0"/>
                        </a:rPr>
                        <a:t>Others </a:t>
                      </a:r>
                      <a:r>
                        <a:rPr lang="en-PH" sz="2000" dirty="0">
                          <a:effectLst/>
                          <a:latin typeface="Arial" pitchFamily="34" charset="0"/>
                          <a:cs typeface="Arial" pitchFamily="34" charset="0"/>
                        </a:rPr>
                        <a:t>(Please specify and provide annotations)</a:t>
                      </a:r>
                      <a:endParaRPr lang="en-US" sz="20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40200"/>
          <a:stretch/>
        </p:blipFill>
        <p:spPr>
          <a:xfrm>
            <a:off x="-435820" y="3047996"/>
            <a:ext cx="3270580" cy="2612573"/>
          </a:xfrm>
          <a:prstGeom prst="rect">
            <a:avLst/>
          </a:prstGeom>
        </p:spPr>
      </p:pic>
      <p:sp>
        <p:nvSpPr>
          <p:cNvPr id="6" name="Cloud Callout 5"/>
          <p:cNvSpPr/>
          <p:nvPr/>
        </p:nvSpPr>
        <p:spPr>
          <a:xfrm>
            <a:off x="101600" y="0"/>
            <a:ext cx="3128455" cy="2298700"/>
          </a:xfrm>
          <a:prstGeom prst="cloudCallout">
            <a:avLst>
              <a:gd name="adj1" fmla="val -18821"/>
              <a:gd name="adj2" fmla="val 83143"/>
            </a:avLst>
          </a:prstGeom>
          <a:solidFill>
            <a:srgbClr val="D8D0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Indicator 1</a:t>
            </a:r>
            <a:endParaRPr lang="en-US" sz="3600" dirty="0">
              <a:solidFill>
                <a:schemeClr val="tx1"/>
              </a:solidFill>
            </a:endParaRPr>
          </a:p>
        </p:txBody>
      </p:sp>
      <p:pic>
        <p:nvPicPr>
          <p:cNvPr id="26" name="Picture 25"/>
          <p:cNvPicPr/>
          <p:nvPr/>
        </p:nvPicPr>
        <p:blipFill>
          <a:blip r:embed="rId4">
            <a:clrChange>
              <a:clrFrom>
                <a:srgbClr val="FFFFFF"/>
              </a:clrFrom>
              <a:clrTo>
                <a:srgbClr val="FFFFFF">
                  <a:alpha val="0"/>
                </a:srgbClr>
              </a:clrTo>
            </a:clrChange>
          </a:blip>
          <a:stretch>
            <a:fillRect/>
          </a:stretch>
        </p:blipFill>
        <p:spPr>
          <a:xfrm rot="2159766">
            <a:off x="2603905" y="3819518"/>
            <a:ext cx="1823119" cy="1519564"/>
          </a:xfrm>
          <a:prstGeom prst="rect">
            <a:avLst/>
          </a:prstGeom>
        </p:spPr>
      </p:pic>
      <p:sp>
        <p:nvSpPr>
          <p:cNvPr id="27" name="Text Box 31"/>
          <p:cNvSpPr txBox="1"/>
          <p:nvPr/>
        </p:nvSpPr>
        <p:spPr>
          <a:xfrm rot="20024848">
            <a:off x="3006445" y="4411811"/>
            <a:ext cx="1153603" cy="596555"/>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410" h="1055761">
                <a:moveTo>
                  <a:pt x="0" y="0"/>
                </a:moveTo>
                <a:lnTo>
                  <a:pt x="1836016" y="46696"/>
                </a:lnTo>
                <a:lnTo>
                  <a:pt x="1938410" y="1055761"/>
                </a:lnTo>
                <a:lnTo>
                  <a:pt x="30076" y="1026501"/>
                </a:lnTo>
                <a:lnTo>
                  <a:pt x="0"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 dirty="0">
                <a:effectLst/>
                <a:ea typeface="Calibri"/>
                <a:cs typeface="Times New Roman"/>
              </a:rPr>
              <a:t> </a:t>
            </a:r>
            <a:endParaRPr lang="en-US" sz="100" dirty="0" smtClean="0">
              <a:effectLst/>
              <a:ea typeface="Calibri"/>
              <a:cs typeface="Times New Roman"/>
            </a:endParaRPr>
          </a:p>
          <a:p>
            <a:pPr marL="0" marR="0">
              <a:lnSpc>
                <a:spcPct val="115000"/>
              </a:lnSpc>
              <a:spcBef>
                <a:spcPts val="0"/>
              </a:spcBef>
              <a:spcAft>
                <a:spcPts val="1000"/>
              </a:spcAft>
            </a:pPr>
            <a:r>
              <a:rPr lang="en-US" sz="1200" dirty="0" smtClean="0">
                <a:effectLst/>
                <a:ea typeface="Calibri"/>
                <a:cs typeface="Times New Roman"/>
              </a:rPr>
              <a:t>DLL/DLP/LP</a:t>
            </a:r>
            <a:endParaRPr lang="en-US" sz="500" dirty="0">
              <a:effectLst/>
              <a:ea typeface="Calibri"/>
              <a:cs typeface="Times New Roman"/>
            </a:endParaRPr>
          </a:p>
        </p:txBody>
      </p:sp>
      <p:pic>
        <p:nvPicPr>
          <p:cNvPr id="28" name="Picture 27"/>
          <p:cNvPicPr/>
          <p:nvPr/>
        </p:nvPicPr>
        <p:blipFill rotWithShape="1">
          <a:blip r:embed="rId5">
            <a:extLst>
              <a:ext uri="{28A0092B-C50C-407E-A947-70E740481C1C}">
                <a14:useLocalDpi xmlns:a14="http://schemas.microsoft.com/office/drawing/2010/main" val="0"/>
              </a:ext>
            </a:extLst>
          </a:blip>
          <a:srcRect l="65836" t="20100" r="2884" b="16536"/>
          <a:stretch/>
        </p:blipFill>
        <p:spPr bwMode="auto">
          <a:xfrm>
            <a:off x="4133210" y="3868670"/>
            <a:ext cx="1587033" cy="1421261"/>
          </a:xfrm>
          <a:prstGeom prst="rect">
            <a:avLst/>
          </a:prstGeom>
          <a:ln>
            <a:noFill/>
          </a:ln>
          <a:extLst>
            <a:ext uri="{53640926-AAD7-44D8-BBD7-CCE9431645EC}">
              <a14:shadowObscured xmlns:a14="http://schemas.microsoft.com/office/drawing/2010/main"/>
            </a:ext>
          </a:extLst>
        </p:spPr>
      </p:pic>
      <p:sp>
        <p:nvSpPr>
          <p:cNvPr id="29" name="TextBox 28"/>
          <p:cNvSpPr txBox="1"/>
          <p:nvPr/>
        </p:nvSpPr>
        <p:spPr>
          <a:xfrm rot="1950564">
            <a:off x="4343443" y="4165575"/>
            <a:ext cx="1001130" cy="769230"/>
          </a:xfrm>
          <a:custGeom>
            <a:avLst/>
            <a:gdLst>
              <a:gd name="connsiteX0" fmla="*/ 0 w 1003480"/>
              <a:gd name="connsiteY0" fmla="*/ 0 h 1169551"/>
              <a:gd name="connsiteX1" fmla="*/ 1003480 w 1003480"/>
              <a:gd name="connsiteY1" fmla="*/ 0 h 1169551"/>
              <a:gd name="connsiteX2" fmla="*/ 1003480 w 1003480"/>
              <a:gd name="connsiteY2" fmla="*/ 1169551 h 1169551"/>
              <a:gd name="connsiteX3" fmla="*/ 0 w 1003480"/>
              <a:gd name="connsiteY3" fmla="*/ 1169551 h 1169551"/>
              <a:gd name="connsiteX4" fmla="*/ 0 w 1003480"/>
              <a:gd name="connsiteY4" fmla="*/ 0 h 1169551"/>
              <a:gd name="connsiteX0" fmla="*/ 72361 w 1075841"/>
              <a:gd name="connsiteY0" fmla="*/ 0 h 1169551"/>
              <a:gd name="connsiteX1" fmla="*/ 1075841 w 1075841"/>
              <a:gd name="connsiteY1" fmla="*/ 0 h 1169551"/>
              <a:gd name="connsiteX2" fmla="*/ 1075841 w 1075841"/>
              <a:gd name="connsiteY2" fmla="*/ 1169551 h 1169551"/>
              <a:gd name="connsiteX3" fmla="*/ 0 w 1075841"/>
              <a:gd name="connsiteY3" fmla="*/ 1164033 h 1169551"/>
              <a:gd name="connsiteX4" fmla="*/ 72361 w 1075841"/>
              <a:gd name="connsiteY4" fmla="*/ 0 h 1169551"/>
              <a:gd name="connsiteX0" fmla="*/ 72361 w 1164883"/>
              <a:gd name="connsiteY0" fmla="*/ 22323 h 1191874"/>
              <a:gd name="connsiteX1" fmla="*/ 1164883 w 1164883"/>
              <a:gd name="connsiteY1" fmla="*/ 0 h 1191874"/>
              <a:gd name="connsiteX2" fmla="*/ 1075841 w 1164883"/>
              <a:gd name="connsiteY2" fmla="*/ 1191874 h 1191874"/>
              <a:gd name="connsiteX3" fmla="*/ 0 w 1164883"/>
              <a:gd name="connsiteY3" fmla="*/ 1186356 h 1191874"/>
              <a:gd name="connsiteX4" fmla="*/ 72361 w 1164883"/>
              <a:gd name="connsiteY4" fmla="*/ 22323 h 1191874"/>
              <a:gd name="connsiteX0" fmla="*/ 72361 w 1164883"/>
              <a:gd name="connsiteY0" fmla="*/ 22323 h 1186356"/>
              <a:gd name="connsiteX1" fmla="*/ 1164883 w 1164883"/>
              <a:gd name="connsiteY1" fmla="*/ 0 h 1186356"/>
              <a:gd name="connsiteX2" fmla="*/ 1144841 w 1164883"/>
              <a:gd name="connsiteY2" fmla="*/ 1165112 h 1186356"/>
              <a:gd name="connsiteX3" fmla="*/ 0 w 1164883"/>
              <a:gd name="connsiteY3" fmla="*/ 1186356 h 1186356"/>
              <a:gd name="connsiteX4" fmla="*/ 72361 w 1164883"/>
              <a:gd name="connsiteY4" fmla="*/ 22323 h 1186356"/>
              <a:gd name="connsiteX0" fmla="*/ 72361 w 1164883"/>
              <a:gd name="connsiteY0" fmla="*/ 22323 h 1186356"/>
              <a:gd name="connsiteX1" fmla="*/ 1164883 w 1164883"/>
              <a:gd name="connsiteY1" fmla="*/ 0 h 1186356"/>
              <a:gd name="connsiteX2" fmla="*/ 1016798 w 1164883"/>
              <a:gd name="connsiteY2" fmla="*/ 1126236 h 1186356"/>
              <a:gd name="connsiteX3" fmla="*/ 0 w 1164883"/>
              <a:gd name="connsiteY3" fmla="*/ 1186356 h 1186356"/>
              <a:gd name="connsiteX4" fmla="*/ 72361 w 1164883"/>
              <a:gd name="connsiteY4" fmla="*/ 22323 h 1186356"/>
              <a:gd name="connsiteX0" fmla="*/ 160323 w 1164883"/>
              <a:gd name="connsiteY0" fmla="*/ 52320 h 1186356"/>
              <a:gd name="connsiteX1" fmla="*/ 1164883 w 1164883"/>
              <a:gd name="connsiteY1" fmla="*/ 0 h 1186356"/>
              <a:gd name="connsiteX2" fmla="*/ 1016798 w 1164883"/>
              <a:gd name="connsiteY2" fmla="*/ 1126236 h 1186356"/>
              <a:gd name="connsiteX3" fmla="*/ 0 w 1164883"/>
              <a:gd name="connsiteY3" fmla="*/ 1186356 h 1186356"/>
              <a:gd name="connsiteX4" fmla="*/ 160323 w 1164883"/>
              <a:gd name="connsiteY4" fmla="*/ 52320 h 1186356"/>
              <a:gd name="connsiteX0" fmla="*/ 126964 w 1131524"/>
              <a:gd name="connsiteY0" fmla="*/ 52320 h 1130674"/>
              <a:gd name="connsiteX1" fmla="*/ 1131524 w 1131524"/>
              <a:gd name="connsiteY1" fmla="*/ 0 h 1130674"/>
              <a:gd name="connsiteX2" fmla="*/ 983439 w 1131524"/>
              <a:gd name="connsiteY2" fmla="*/ 1126236 h 1130674"/>
              <a:gd name="connsiteX3" fmla="*/ 0 w 1131524"/>
              <a:gd name="connsiteY3" fmla="*/ 1130674 h 1130674"/>
              <a:gd name="connsiteX4" fmla="*/ 126964 w 1131524"/>
              <a:gd name="connsiteY4" fmla="*/ 52320 h 1130674"/>
              <a:gd name="connsiteX0" fmla="*/ 126964 w 1058084"/>
              <a:gd name="connsiteY0" fmla="*/ 5516 h 1083870"/>
              <a:gd name="connsiteX1" fmla="*/ 1058084 w 1058084"/>
              <a:gd name="connsiteY1" fmla="*/ 0 h 1083870"/>
              <a:gd name="connsiteX2" fmla="*/ 983439 w 1058084"/>
              <a:gd name="connsiteY2" fmla="*/ 1079432 h 1083870"/>
              <a:gd name="connsiteX3" fmla="*/ 0 w 1058084"/>
              <a:gd name="connsiteY3" fmla="*/ 1083870 h 1083870"/>
              <a:gd name="connsiteX4" fmla="*/ 126964 w 1058084"/>
              <a:gd name="connsiteY4" fmla="*/ 5516 h 1083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084" h="1083870">
                <a:moveTo>
                  <a:pt x="126964" y="5516"/>
                </a:moveTo>
                <a:lnTo>
                  <a:pt x="1058084" y="0"/>
                </a:lnTo>
                <a:lnTo>
                  <a:pt x="983439" y="1079432"/>
                </a:lnTo>
                <a:lnTo>
                  <a:pt x="0" y="1083870"/>
                </a:lnTo>
                <a:lnTo>
                  <a:pt x="126964" y="5516"/>
                </a:lnTo>
                <a:close/>
              </a:path>
            </a:pathLst>
          </a:custGeom>
          <a:solidFill>
            <a:schemeClr val="bg1"/>
          </a:solidFill>
          <a:ln>
            <a:noFill/>
          </a:ln>
        </p:spPr>
        <p:txBody>
          <a:bodyPr wrap="square" rtlCol="0">
            <a:spAutoFit/>
          </a:bodyPr>
          <a:lstStyle/>
          <a:p>
            <a:pPr algn="ctr"/>
            <a:endParaRPr lang="en-PH" sz="800" b="1" dirty="0" smtClean="0">
              <a:latin typeface="Berlin Sans FB Demi" panose="020E0802020502020306" pitchFamily="34" charset="0"/>
            </a:endParaRPr>
          </a:p>
          <a:p>
            <a:pPr algn="ctr"/>
            <a:r>
              <a:rPr lang="en-PH" sz="3200" b="1" dirty="0" smtClean="0">
                <a:latin typeface="Berlin Sans FB Demi" panose="020E0802020502020306" pitchFamily="34" charset="0"/>
              </a:rPr>
              <a:t>IMs</a:t>
            </a:r>
          </a:p>
          <a:p>
            <a:pPr algn="ctr"/>
            <a:endParaRPr lang="en-PH" sz="800" b="1" dirty="0">
              <a:latin typeface="Berlin Sans FB Demi" panose="020E0802020502020306" pitchFamily="34" charset="0"/>
            </a:endParaRPr>
          </a:p>
          <a:p>
            <a:pPr algn="ctr"/>
            <a:endParaRPr lang="en-PH" sz="800" b="1" dirty="0">
              <a:latin typeface="Arial Narrow" panose="020B0606020202030204" pitchFamily="34" charset="0"/>
            </a:endParaRPr>
          </a:p>
        </p:txBody>
      </p:sp>
      <p:pic>
        <p:nvPicPr>
          <p:cNvPr id="30" name="Picture 29"/>
          <p:cNvPicPr/>
          <p:nvPr/>
        </p:nvPicPr>
        <p:blipFill rotWithShape="1">
          <a:blip r:embed="rId5">
            <a:extLst>
              <a:ext uri="{28A0092B-C50C-407E-A947-70E740481C1C}">
                <a14:useLocalDpi xmlns:a14="http://schemas.microsoft.com/office/drawing/2010/main" val="0"/>
              </a:ext>
            </a:extLst>
          </a:blip>
          <a:srcRect l="65836" t="20100" r="2884" b="16536"/>
          <a:stretch/>
        </p:blipFill>
        <p:spPr bwMode="auto">
          <a:xfrm rot="16524578">
            <a:off x="3381117" y="4552259"/>
            <a:ext cx="1267132" cy="1562636"/>
          </a:xfrm>
          <a:prstGeom prst="rect">
            <a:avLst/>
          </a:prstGeom>
          <a:ln>
            <a:noFill/>
          </a:ln>
          <a:extLst>
            <a:ext uri="{53640926-AAD7-44D8-BBD7-CCE9431645EC}">
              <a14:shadowObscured xmlns:a14="http://schemas.microsoft.com/office/drawing/2010/main"/>
            </a:ext>
          </a:extLst>
        </p:spPr>
      </p:pic>
      <p:pic>
        <p:nvPicPr>
          <p:cNvPr id="31" name="Picture 30"/>
          <p:cNvPicPr/>
          <p:nvPr/>
        </p:nvPicPr>
        <p:blipFill rotWithShape="1">
          <a:blip r:embed="rId5">
            <a:extLst>
              <a:ext uri="{28A0092B-C50C-407E-A947-70E740481C1C}">
                <a14:useLocalDpi xmlns:a14="http://schemas.microsoft.com/office/drawing/2010/main" val="0"/>
              </a:ext>
            </a:extLst>
          </a:blip>
          <a:srcRect l="4808" t="18056" r="57692" b="8359"/>
          <a:stretch/>
        </p:blipFill>
        <p:spPr bwMode="auto">
          <a:xfrm rot="2249192">
            <a:off x="4339238" y="4519666"/>
            <a:ext cx="1543875" cy="1348506"/>
          </a:xfrm>
          <a:prstGeom prst="rect">
            <a:avLst/>
          </a:prstGeom>
          <a:ln>
            <a:noFill/>
          </a:ln>
          <a:extLst>
            <a:ext uri="{53640926-AAD7-44D8-BBD7-CCE9431645EC}">
              <a14:shadowObscured xmlns:a14="http://schemas.microsoft.com/office/drawing/2010/main"/>
            </a:ext>
          </a:extLst>
        </p:spPr>
      </p:pic>
      <p:sp>
        <p:nvSpPr>
          <p:cNvPr id="32" name="Text Box 31"/>
          <p:cNvSpPr txBox="1"/>
          <p:nvPr/>
        </p:nvSpPr>
        <p:spPr>
          <a:xfrm rot="18642179">
            <a:off x="3640241" y="4859476"/>
            <a:ext cx="817156" cy="957416"/>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917" h="995402">
                <a:moveTo>
                  <a:pt x="49309" y="12197"/>
                </a:moveTo>
                <a:lnTo>
                  <a:pt x="1937917" y="0"/>
                </a:lnTo>
                <a:lnTo>
                  <a:pt x="1809100" y="970541"/>
                </a:lnTo>
                <a:lnTo>
                  <a:pt x="0" y="995402"/>
                </a:lnTo>
                <a:lnTo>
                  <a:pt x="49309" y="12197"/>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en-US" sz="1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 </a:t>
            </a:r>
            <a:r>
              <a:rPr lang="en-US" sz="1600" dirty="0" smtClean="0">
                <a:solidFill>
                  <a:schemeClr val="accent5">
                    <a:lumMod val="75000"/>
                  </a:schemeClr>
                </a:solidFill>
                <a:effectLst>
                  <a:glow rad="63500">
                    <a:schemeClr val="accent1">
                      <a:satMod val="175000"/>
                      <a:alpha val="40000"/>
                    </a:schemeClr>
                  </a:glow>
                </a:effectLst>
                <a:ea typeface="Calibri"/>
                <a:cs typeface="Times New Roman"/>
              </a:rPr>
              <a:t>COT</a:t>
            </a:r>
          </a:p>
          <a:p>
            <a:pPr marL="0" marR="0" algn="ctr">
              <a:lnSpc>
                <a:spcPct val="115000"/>
              </a:lnSpc>
              <a:spcBef>
                <a:spcPts val="0"/>
              </a:spcBef>
              <a:spcAft>
                <a:spcPts val="1000"/>
              </a:spcAft>
            </a:pPr>
            <a:r>
              <a:rPr lang="en-US" sz="1600" dirty="0" smtClean="0">
                <a:solidFill>
                  <a:schemeClr val="accent5">
                    <a:lumMod val="75000"/>
                  </a:schemeClr>
                </a:solidFill>
                <a:effectLst>
                  <a:glow rad="63500">
                    <a:schemeClr val="accent1">
                      <a:satMod val="175000"/>
                      <a:alpha val="40000"/>
                    </a:schemeClr>
                  </a:glow>
                </a:effectLst>
                <a:ea typeface="Calibri"/>
                <a:cs typeface="Times New Roman"/>
              </a:rPr>
              <a:t>Rating Sheet</a:t>
            </a:r>
            <a:endParaRPr lang="en-US" sz="3600" dirty="0">
              <a:solidFill>
                <a:schemeClr val="accent5">
                  <a:lumMod val="75000"/>
                </a:schemeClr>
              </a:solidFill>
              <a:effectLst>
                <a:glow rad="63500">
                  <a:schemeClr val="accent1">
                    <a:satMod val="175000"/>
                    <a:alpha val="40000"/>
                  </a:schemeClr>
                </a:glow>
              </a:effectLst>
              <a:ea typeface="Calibri"/>
              <a:cs typeface="Times New Roman"/>
            </a:endParaRPr>
          </a:p>
        </p:txBody>
      </p:sp>
      <p:sp>
        <p:nvSpPr>
          <p:cNvPr id="33" name="TextBox 32"/>
          <p:cNvSpPr txBox="1"/>
          <p:nvPr/>
        </p:nvSpPr>
        <p:spPr>
          <a:xfrm>
            <a:off x="4642350" y="5182307"/>
            <a:ext cx="1048059" cy="336538"/>
          </a:xfrm>
          <a:prstGeom prst="rect">
            <a:avLst/>
          </a:prstGeom>
          <a:solidFill>
            <a:schemeClr val="bg1"/>
          </a:solidFill>
          <a:ln>
            <a:noFill/>
          </a:ln>
        </p:spPr>
        <p:txBody>
          <a:bodyPr wrap="square" rtlCol="0">
            <a:spAutoFit/>
          </a:bodyPr>
          <a:lstStyle/>
          <a:p>
            <a:pPr algn="ctr"/>
            <a:r>
              <a:rPr lang="en-PH" sz="1050" b="1" dirty="0" smtClean="0">
                <a:latin typeface="Berlin Sans FB Demi" panose="020E0802020502020306" pitchFamily="34" charset="0"/>
              </a:rPr>
              <a:t>Performance Tasks</a:t>
            </a:r>
            <a:endParaRPr lang="en-PH" sz="700" b="1" dirty="0">
              <a:latin typeface="Arial Narrow" panose="020B0606020202030204" pitchFamily="34" charset="0"/>
            </a:endParaRPr>
          </a:p>
        </p:txBody>
      </p:sp>
      <p:sp>
        <p:nvSpPr>
          <p:cNvPr id="3" name="Rectangle 2"/>
          <p:cNvSpPr/>
          <p:nvPr/>
        </p:nvSpPr>
        <p:spPr>
          <a:xfrm>
            <a:off x="6007911" y="2621280"/>
            <a:ext cx="3379929" cy="38099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smtClean="0">
                <a:solidFill>
                  <a:schemeClr val="tx1"/>
                </a:solidFill>
                <a:latin typeface="Arial" pitchFamily="34" charset="0"/>
                <a:cs typeface="Arial" pitchFamily="34" charset="0"/>
              </a:rPr>
              <a:t>Lesson plans/modified DLLs</a:t>
            </a:r>
            <a:endParaRPr lang="en-US" b="1" dirty="0">
              <a:solidFill>
                <a:schemeClr val="tx1"/>
              </a:solidFill>
              <a:latin typeface="Arial" pitchFamily="34" charset="0"/>
              <a:cs typeface="Arial" pitchFamily="34" charset="0"/>
            </a:endParaRPr>
          </a:p>
        </p:txBody>
      </p:sp>
      <p:grpSp>
        <p:nvGrpSpPr>
          <p:cNvPr id="5" name="Group 4"/>
          <p:cNvGrpSpPr/>
          <p:nvPr/>
        </p:nvGrpSpPr>
        <p:grpSpPr>
          <a:xfrm>
            <a:off x="5680836" y="1213943"/>
            <a:ext cx="6770244" cy="769765"/>
            <a:chOff x="5743900" y="1229709"/>
            <a:chExt cx="6770244" cy="769765"/>
          </a:xfrm>
        </p:grpSpPr>
        <p:sp>
          <p:nvSpPr>
            <p:cNvPr id="2" name="TextBox 1"/>
            <p:cNvSpPr txBox="1"/>
            <p:nvPr/>
          </p:nvSpPr>
          <p:spPr>
            <a:xfrm>
              <a:off x="9331808" y="1229709"/>
              <a:ext cx="3182336" cy="400110"/>
            </a:xfrm>
            <a:prstGeom prst="rect">
              <a:avLst/>
            </a:prstGeom>
            <a:solidFill>
              <a:schemeClr val="accent5">
                <a:lumMod val="20000"/>
                <a:lumOff val="80000"/>
              </a:schemeClr>
            </a:solidFill>
          </p:spPr>
          <p:txBody>
            <a:bodyPr wrap="square" rtlCol="0">
              <a:spAutoFit/>
            </a:bodyPr>
            <a:lstStyle/>
            <a:p>
              <a:r>
                <a:rPr lang="en-PH" sz="2000" b="1" dirty="0">
                  <a:solidFill>
                    <a:srgbClr val="FF0000"/>
                  </a:solidFill>
                  <a:latin typeface="Arial" pitchFamily="34" charset="0"/>
                  <a:cs typeface="Arial" pitchFamily="34" charset="0"/>
                </a:rPr>
                <a:t>(COT) rating </a:t>
              </a:r>
              <a:r>
                <a:rPr lang="en-PH" sz="2000" b="1" dirty="0" smtClean="0">
                  <a:solidFill>
                    <a:srgbClr val="FF0000"/>
                  </a:solidFill>
                  <a:latin typeface="Arial" pitchFamily="34" charset="0"/>
                  <a:cs typeface="Arial" pitchFamily="34" charset="0"/>
                </a:rPr>
                <a:t>sheet and/</a:t>
              </a:r>
              <a:endParaRPr lang="en-US" sz="2000" dirty="0">
                <a:solidFill>
                  <a:srgbClr val="FF0000"/>
                </a:solidFill>
              </a:endParaRPr>
            </a:p>
          </p:txBody>
        </p:sp>
        <p:sp>
          <p:nvSpPr>
            <p:cNvPr id="18" name="TextBox 17"/>
            <p:cNvSpPr txBox="1"/>
            <p:nvPr/>
          </p:nvSpPr>
          <p:spPr>
            <a:xfrm>
              <a:off x="5743900" y="1599364"/>
              <a:ext cx="4286124" cy="400110"/>
            </a:xfrm>
            <a:prstGeom prst="rect">
              <a:avLst/>
            </a:prstGeom>
            <a:solidFill>
              <a:schemeClr val="accent5">
                <a:lumMod val="20000"/>
                <a:lumOff val="80000"/>
              </a:schemeClr>
            </a:solidFill>
          </p:spPr>
          <p:txBody>
            <a:bodyPr wrap="square" rtlCol="0">
              <a:spAutoFit/>
            </a:bodyPr>
            <a:lstStyle/>
            <a:p>
              <a:r>
                <a:rPr lang="en-PH" sz="2000" b="1" dirty="0">
                  <a:solidFill>
                    <a:srgbClr val="FF0000"/>
                  </a:solidFill>
                  <a:latin typeface="Arial" pitchFamily="34" charset="0"/>
                  <a:cs typeface="Arial" pitchFamily="34" charset="0"/>
                </a:rPr>
                <a:t>or </a:t>
              </a:r>
              <a:r>
                <a:rPr lang="en-PH" sz="2000" b="1" dirty="0" smtClean="0">
                  <a:solidFill>
                    <a:srgbClr val="FF0000"/>
                  </a:solidFill>
                  <a:latin typeface="Arial" pitchFamily="34" charset="0"/>
                  <a:cs typeface="Arial" pitchFamily="34" charset="0"/>
                </a:rPr>
                <a:t>inter- </a:t>
              </a:r>
              <a:r>
                <a:rPr lang="en-PH" sz="2000" b="1" dirty="0">
                  <a:solidFill>
                    <a:srgbClr val="FF0000"/>
                  </a:solidFill>
                  <a:latin typeface="Arial" pitchFamily="34" charset="0"/>
                  <a:cs typeface="Arial" pitchFamily="34" charset="0"/>
                </a:rPr>
                <a:t>observer agreement form </a:t>
              </a:r>
              <a:endParaRPr lang="en-US" sz="2000" b="1" dirty="0">
                <a:solidFill>
                  <a:srgbClr val="FF0000"/>
                </a:solidFill>
              </a:endParaRPr>
            </a:p>
          </p:txBody>
        </p:sp>
      </p:grpSp>
      <p:sp>
        <p:nvSpPr>
          <p:cNvPr id="19" name="Rectangle 18"/>
          <p:cNvSpPr/>
          <p:nvPr/>
        </p:nvSpPr>
        <p:spPr>
          <a:xfrm>
            <a:off x="6017047" y="3742242"/>
            <a:ext cx="2928833" cy="24505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a:solidFill>
                  <a:schemeClr val="tx1"/>
                </a:solidFill>
                <a:latin typeface="Arial" pitchFamily="34" charset="0"/>
                <a:cs typeface="Arial" pitchFamily="34" charset="0"/>
              </a:rPr>
              <a:t>Instructional materials </a:t>
            </a:r>
            <a:endParaRPr lang="en-US" b="1" dirty="0">
              <a:solidFill>
                <a:schemeClr val="tx1"/>
              </a:solidFill>
              <a:latin typeface="Arial" pitchFamily="34" charset="0"/>
              <a:cs typeface="Arial" pitchFamily="34" charset="0"/>
            </a:endParaRPr>
          </a:p>
        </p:txBody>
      </p:sp>
      <p:sp>
        <p:nvSpPr>
          <p:cNvPr id="20" name="Rectangle 19"/>
          <p:cNvSpPr/>
          <p:nvPr/>
        </p:nvSpPr>
        <p:spPr>
          <a:xfrm>
            <a:off x="6007911" y="4428270"/>
            <a:ext cx="3959049" cy="27416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a:solidFill>
                  <a:schemeClr val="tx1"/>
                </a:solidFill>
                <a:latin typeface="Arial" pitchFamily="34" charset="0"/>
                <a:cs typeface="Arial" pitchFamily="34" charset="0"/>
              </a:rPr>
              <a:t>Performance tasks/test material(s) </a:t>
            </a:r>
            <a:endParaRPr lang="en-US"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37613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3"/>
                                        </p:tgtEl>
                                        <p:attrNameLst>
                                          <p:attrName>style.visibility</p:attrName>
                                        </p:attrNameLst>
                                      </p:cBhvr>
                                      <p:to>
                                        <p:strVal val="hidden"/>
                                      </p:to>
                                    </p:set>
                                  </p:childTnLst>
                                </p:cTn>
                              </p:par>
                              <p:par>
                                <p:cTn id="18" presetID="53" presetClass="entr" presetSubtype="16"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par>
                                <p:cTn id="28" presetID="53" presetClass="entr" presetSubtype="16"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9" grpId="0" animBg="1"/>
      <p:bldP spid="19" grpId="1" animBg="1"/>
      <p:bldP spid="20" grpId="0" animBg="1"/>
      <p:bldP spid="20"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2424409871"/>
              </p:ext>
            </p:extLst>
          </p:nvPr>
        </p:nvGraphicFramePr>
        <p:xfrm>
          <a:off x="2747677" y="609601"/>
          <a:ext cx="9502130" cy="5428688"/>
        </p:xfrm>
        <a:graphic>
          <a:graphicData uri="http://schemas.openxmlformats.org/drawingml/2006/table">
            <a:tbl>
              <a:tblPr firstRow="1" firstCol="1" bandRow="1">
                <a:effectLst/>
                <a:tableStyleId>{93296810-A885-4BE3-A3E7-6D5BEEA58F35}</a:tableStyleId>
              </a:tblPr>
              <a:tblGrid>
                <a:gridCol w="2990971"/>
                <a:gridCol w="6511159"/>
              </a:tblGrid>
              <a:tr h="376735">
                <a:tc>
                  <a:txBody>
                    <a:bodyPr/>
                    <a:lstStyle/>
                    <a:p>
                      <a:pPr marL="0" marR="0" algn="ctr">
                        <a:lnSpc>
                          <a:spcPct val="115000"/>
                        </a:lnSpc>
                        <a:spcBef>
                          <a:spcPts val="0"/>
                        </a:spcBef>
                        <a:spcAft>
                          <a:spcPts val="0"/>
                        </a:spcAft>
                      </a:pPr>
                      <a:r>
                        <a:rPr lang="en-PH" sz="2400" dirty="0">
                          <a:effectLst/>
                        </a:rPr>
                        <a:t>Objectives</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PH" sz="2400" dirty="0">
                          <a:effectLst/>
                        </a:rPr>
                        <a:t>Means of Verification (MOV)</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8064">
                <a:tc>
                  <a:txBody>
                    <a:bodyPr/>
                    <a:lstStyle/>
                    <a:p>
                      <a:pPr marL="457200" marR="0">
                        <a:lnSpc>
                          <a:spcPct val="115000"/>
                        </a:lnSpc>
                        <a:spcBef>
                          <a:spcPts val="0"/>
                        </a:spcBef>
                        <a:spcAft>
                          <a:spcPts val="0"/>
                        </a:spcAft>
                      </a:pPr>
                      <a:r>
                        <a:rPr lang="en-PH" sz="2400" dirty="0">
                          <a:solidFill>
                            <a:schemeClr val="tx1"/>
                          </a:solidFill>
                          <a:effectLst/>
                          <a:latin typeface="Arial" pitchFamily="34" charset="0"/>
                          <a:ea typeface="Calibri"/>
                          <a:cs typeface="Arial" pitchFamily="34" charset="0"/>
                        </a:rPr>
                        <a:t> </a:t>
                      </a:r>
                      <a:r>
                        <a:rPr lang="en-PH" sz="2400" dirty="0" smtClean="0">
                          <a:solidFill>
                            <a:schemeClr val="tx1"/>
                          </a:solidFill>
                          <a:effectLst/>
                          <a:latin typeface="Arial" pitchFamily="34" charset="0"/>
                          <a:ea typeface="Calibri"/>
                          <a:cs typeface="Arial" pitchFamily="34" charset="0"/>
                        </a:rPr>
                        <a:t>Uses </a:t>
                      </a:r>
                      <a:r>
                        <a:rPr lang="en-PH" sz="2400" dirty="0">
                          <a:solidFill>
                            <a:schemeClr val="tx1"/>
                          </a:solidFill>
                          <a:effectLst/>
                          <a:latin typeface="Arial" pitchFamily="34" charset="0"/>
                          <a:ea typeface="Calibri"/>
                          <a:cs typeface="Arial" pitchFamily="34" charset="0"/>
                        </a:rPr>
                        <a:t>a range of teaching strategies that enhance learner achievement in literacy </a:t>
                      </a:r>
                      <a:r>
                        <a:rPr lang="en-PH" sz="2400" dirty="0" smtClean="0">
                          <a:solidFill>
                            <a:schemeClr val="tx1"/>
                          </a:solidFill>
                          <a:effectLst/>
                          <a:latin typeface="Arial" pitchFamily="34" charset="0"/>
                          <a:ea typeface="Calibri"/>
                          <a:cs typeface="Arial" pitchFamily="34" charset="0"/>
                        </a:rPr>
                        <a:t>and </a:t>
                      </a:r>
                      <a:r>
                        <a:rPr lang="en-PH" sz="2400" dirty="0">
                          <a:solidFill>
                            <a:schemeClr val="tx1"/>
                          </a:solidFill>
                          <a:effectLst/>
                          <a:latin typeface="Arial" pitchFamily="34" charset="0"/>
                          <a:ea typeface="Calibri"/>
                          <a:cs typeface="Arial" pitchFamily="34" charset="0"/>
                        </a:rPr>
                        <a:t>numeracy skills.</a:t>
                      </a:r>
                      <a:endParaRPr lang="en-US" sz="24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457200" marR="0" lvl="0" indent="-457200">
                        <a:lnSpc>
                          <a:spcPct val="115000"/>
                        </a:lnSpc>
                        <a:spcBef>
                          <a:spcPts val="0"/>
                        </a:spcBef>
                        <a:spcAft>
                          <a:spcPts val="0"/>
                        </a:spcAft>
                        <a:buFont typeface="+mj-lt"/>
                        <a:buAutoNum type="arabicPeriod"/>
                      </a:pPr>
                      <a:r>
                        <a:rPr lang="en-PH" sz="2000" dirty="0">
                          <a:effectLst/>
                          <a:latin typeface="Arial" pitchFamily="34" charset="0"/>
                          <a:ea typeface="Calibri"/>
                          <a:cs typeface="Arial" pitchFamily="34" charset="0"/>
                        </a:rPr>
                        <a:t>Classroom observation tool (COT) rating sheet and/ or inter- observer agreement form about </a:t>
                      </a:r>
                      <a:r>
                        <a:rPr lang="en-PH" sz="2000" b="0" dirty="0">
                          <a:effectLst/>
                          <a:latin typeface="Arial" pitchFamily="34" charset="0"/>
                          <a:ea typeface="Calibri"/>
                          <a:cs typeface="Arial" pitchFamily="34" charset="0"/>
                        </a:rPr>
                        <a:t>teaching strategies that enhance </a:t>
                      </a:r>
                      <a:r>
                        <a:rPr lang="en-PH" sz="2000" b="1" dirty="0">
                          <a:effectLst/>
                          <a:latin typeface="Arial" pitchFamily="34" charset="0"/>
                          <a:ea typeface="Calibri"/>
                          <a:cs typeface="Arial" pitchFamily="34" charset="0"/>
                        </a:rPr>
                        <a:t>learner achievement in literacy and numeracy skills</a:t>
                      </a:r>
                      <a:r>
                        <a:rPr lang="en-PH" sz="2000" dirty="0" smtClean="0">
                          <a:effectLst/>
                          <a:latin typeface="Arial" pitchFamily="34" charset="0"/>
                          <a:ea typeface="Calibri"/>
                          <a:cs typeface="Arial" pitchFamily="34" charset="0"/>
                        </a:rPr>
                        <a:t>.</a:t>
                      </a:r>
                      <a:endParaRPr lang="en-US" sz="2000" dirty="0">
                        <a:effectLst/>
                        <a:latin typeface="Arial" pitchFamily="34" charset="0"/>
                        <a:ea typeface="Calibri"/>
                        <a:cs typeface="Arial" pitchFamily="34" charset="0"/>
                      </a:endParaRPr>
                    </a:p>
                    <a:p>
                      <a:pPr marL="457200" marR="0" lvl="0" indent="-457200">
                        <a:lnSpc>
                          <a:spcPct val="115000"/>
                        </a:lnSpc>
                        <a:spcBef>
                          <a:spcPts val="0"/>
                        </a:spcBef>
                        <a:spcAft>
                          <a:spcPts val="0"/>
                        </a:spcAft>
                        <a:buFont typeface="+mj-lt"/>
                        <a:buAutoNum type="arabicPeriod"/>
                      </a:pPr>
                      <a:r>
                        <a:rPr lang="en-PH" sz="2000" dirty="0">
                          <a:effectLst/>
                          <a:latin typeface="Arial" pitchFamily="34" charset="0"/>
                          <a:ea typeface="Calibri"/>
                          <a:cs typeface="Arial" pitchFamily="34" charset="0"/>
                        </a:rPr>
                        <a:t>Lesson plans/modified DLLs used in teaching highlighting learner- centered strategies that promote literacy </a:t>
                      </a:r>
                      <a:r>
                        <a:rPr lang="en-PH" sz="2000" dirty="0" smtClean="0">
                          <a:effectLst/>
                          <a:latin typeface="Arial" pitchFamily="34" charset="0"/>
                          <a:ea typeface="Calibri"/>
                          <a:cs typeface="Arial" pitchFamily="34" charset="0"/>
                        </a:rPr>
                        <a:t>and/or </a:t>
                      </a:r>
                      <a:r>
                        <a:rPr lang="en-PH" sz="2000" dirty="0">
                          <a:effectLst/>
                          <a:latin typeface="Arial" pitchFamily="34" charset="0"/>
                          <a:ea typeface="Calibri"/>
                          <a:cs typeface="Arial" pitchFamily="34" charset="0"/>
                        </a:rPr>
                        <a:t>numeracy skills</a:t>
                      </a:r>
                      <a:r>
                        <a:rPr lang="en-PH" sz="2000" dirty="0" smtClean="0">
                          <a:effectLst/>
                          <a:latin typeface="Arial" pitchFamily="34" charset="0"/>
                          <a:ea typeface="Calibri"/>
                          <a:cs typeface="Arial" pitchFamily="34" charset="0"/>
                        </a:rPr>
                        <a:t>.</a:t>
                      </a:r>
                      <a:endParaRPr lang="en-US" sz="2000" dirty="0">
                        <a:effectLst/>
                        <a:latin typeface="Arial" pitchFamily="34" charset="0"/>
                        <a:ea typeface="Calibri"/>
                        <a:cs typeface="Arial" pitchFamily="34" charset="0"/>
                      </a:endParaRPr>
                    </a:p>
                    <a:p>
                      <a:pPr marL="457200" marR="0" lvl="0" indent="-457200">
                        <a:lnSpc>
                          <a:spcPct val="115000"/>
                        </a:lnSpc>
                        <a:spcBef>
                          <a:spcPts val="0"/>
                        </a:spcBef>
                        <a:spcAft>
                          <a:spcPts val="0"/>
                        </a:spcAft>
                        <a:buFont typeface="+mj-lt"/>
                        <a:buAutoNum type="arabicPeriod"/>
                      </a:pPr>
                      <a:r>
                        <a:rPr lang="en-PH" sz="2000" dirty="0">
                          <a:effectLst/>
                          <a:latin typeface="Arial" pitchFamily="34" charset="0"/>
                          <a:ea typeface="Calibri"/>
                          <a:cs typeface="Arial" pitchFamily="34" charset="0"/>
                        </a:rPr>
                        <a:t>Instructional materials highlighting learner- centered strategies that promote literacy and/or numeracy skills </a:t>
                      </a:r>
                      <a:endParaRPr lang="en-US" sz="2000" dirty="0">
                        <a:effectLst/>
                        <a:latin typeface="Arial" pitchFamily="34" charset="0"/>
                        <a:ea typeface="Calibri"/>
                        <a:cs typeface="Arial" pitchFamily="34" charset="0"/>
                      </a:endParaRPr>
                    </a:p>
                    <a:p>
                      <a:pPr marL="457200" marR="0" lvl="0" indent="-457200">
                        <a:lnSpc>
                          <a:spcPct val="115000"/>
                        </a:lnSpc>
                        <a:spcBef>
                          <a:spcPts val="0"/>
                        </a:spcBef>
                        <a:spcAft>
                          <a:spcPts val="0"/>
                        </a:spcAft>
                        <a:buFont typeface="+mj-lt"/>
                        <a:buAutoNum type="arabicPeriod"/>
                      </a:pPr>
                      <a:r>
                        <a:rPr lang="en-PH" sz="2000" dirty="0">
                          <a:effectLst/>
                          <a:latin typeface="Arial" pitchFamily="34" charset="0"/>
                          <a:ea typeface="Calibri"/>
                          <a:cs typeface="Arial" pitchFamily="34" charset="0"/>
                        </a:rPr>
                        <a:t>Performance tasks/test material(s) used in teaching </a:t>
                      </a:r>
                      <a:endParaRPr lang="en-US" sz="2000" dirty="0">
                        <a:effectLst/>
                        <a:latin typeface="Arial" pitchFamily="34" charset="0"/>
                        <a:ea typeface="Calibri"/>
                        <a:cs typeface="Arial" pitchFamily="34" charset="0"/>
                      </a:endParaRPr>
                    </a:p>
                    <a:p>
                      <a:pPr marL="457200" marR="0" lvl="0" indent="-457200">
                        <a:lnSpc>
                          <a:spcPct val="115000"/>
                        </a:lnSpc>
                        <a:spcBef>
                          <a:spcPts val="0"/>
                        </a:spcBef>
                        <a:spcAft>
                          <a:spcPts val="0"/>
                        </a:spcAft>
                        <a:buFont typeface="+mj-lt"/>
                        <a:buAutoNum type="arabicPeriod"/>
                      </a:pPr>
                      <a:r>
                        <a:rPr lang="en-PH" sz="2000" dirty="0">
                          <a:effectLst/>
                          <a:latin typeface="Arial" pitchFamily="34" charset="0"/>
                          <a:ea typeface="Calibri"/>
                          <a:cs typeface="Arial" pitchFamily="34" charset="0"/>
                        </a:rPr>
                        <a:t>Results of assessment used in </a:t>
                      </a:r>
                      <a:r>
                        <a:rPr lang="en-PH" sz="2000" dirty="0" smtClean="0">
                          <a:effectLst/>
                          <a:latin typeface="Arial" pitchFamily="34" charset="0"/>
                          <a:ea typeface="Calibri"/>
                          <a:cs typeface="Arial" pitchFamily="34" charset="0"/>
                        </a:rPr>
                        <a:t>teaching</a:t>
                      </a:r>
                      <a:endParaRPr lang="en-US" sz="2000" dirty="0">
                        <a:effectLst/>
                        <a:latin typeface="Arial" pitchFamily="34" charset="0"/>
                        <a:ea typeface="Calibri"/>
                        <a:cs typeface="Arial" pitchFamily="34" charset="0"/>
                      </a:endParaRPr>
                    </a:p>
                    <a:p>
                      <a:pPr marL="457200" marR="0" lvl="0" indent="-457200">
                        <a:lnSpc>
                          <a:spcPct val="115000"/>
                        </a:lnSpc>
                        <a:spcBef>
                          <a:spcPts val="0"/>
                        </a:spcBef>
                        <a:spcAft>
                          <a:spcPts val="0"/>
                        </a:spcAft>
                        <a:buFont typeface="+mj-lt"/>
                        <a:buAutoNum type="arabicPeriod"/>
                      </a:pPr>
                      <a:r>
                        <a:rPr lang="en-PH" sz="2000" dirty="0">
                          <a:effectLst/>
                          <a:latin typeface="Arial" pitchFamily="34" charset="0"/>
                          <a:ea typeface="Calibri"/>
                          <a:cs typeface="Arial" pitchFamily="34" charset="0"/>
                        </a:rPr>
                        <a:t>Others (Please specify and provide annotations)</a:t>
                      </a:r>
                      <a:endParaRPr lang="en-US" sz="20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40200"/>
          <a:stretch/>
        </p:blipFill>
        <p:spPr>
          <a:xfrm>
            <a:off x="-435820" y="3047996"/>
            <a:ext cx="3270580" cy="2612573"/>
          </a:xfrm>
          <a:prstGeom prst="rect">
            <a:avLst/>
          </a:prstGeom>
        </p:spPr>
      </p:pic>
      <p:sp>
        <p:nvSpPr>
          <p:cNvPr id="6" name="Cloud Callout 5"/>
          <p:cNvSpPr/>
          <p:nvPr/>
        </p:nvSpPr>
        <p:spPr>
          <a:xfrm>
            <a:off x="101600" y="0"/>
            <a:ext cx="2826111" cy="2298700"/>
          </a:xfrm>
          <a:prstGeom prst="cloudCallout">
            <a:avLst>
              <a:gd name="adj1" fmla="val -18821"/>
              <a:gd name="adj2" fmla="val 83143"/>
            </a:avLst>
          </a:prstGeom>
          <a:solidFill>
            <a:srgbClr val="D8D0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Indicator 2</a:t>
            </a:r>
            <a:endParaRPr lang="en-US" sz="3600" dirty="0">
              <a:solidFill>
                <a:schemeClr val="tx1"/>
              </a:solidFill>
            </a:endParaRPr>
          </a:p>
        </p:txBody>
      </p:sp>
      <p:grpSp>
        <p:nvGrpSpPr>
          <p:cNvPr id="55" name="Group 54"/>
          <p:cNvGrpSpPr/>
          <p:nvPr/>
        </p:nvGrpSpPr>
        <p:grpSpPr>
          <a:xfrm>
            <a:off x="2438896" y="3926609"/>
            <a:ext cx="3551699" cy="2310335"/>
            <a:chOff x="2876396" y="4509966"/>
            <a:chExt cx="3279208" cy="2317421"/>
          </a:xfrm>
        </p:grpSpPr>
        <p:pic>
          <p:nvPicPr>
            <p:cNvPr id="56" name="Picture 55"/>
            <p:cNvPicPr/>
            <p:nvPr/>
          </p:nvPicPr>
          <p:blipFill>
            <a:blip r:embed="rId4">
              <a:clrChange>
                <a:clrFrom>
                  <a:srgbClr val="FFFFFF"/>
                </a:clrFrom>
                <a:clrTo>
                  <a:srgbClr val="FFFFFF">
                    <a:alpha val="0"/>
                  </a:srgbClr>
                </a:clrTo>
              </a:clrChange>
            </a:blip>
            <a:stretch>
              <a:fillRect/>
            </a:stretch>
          </p:blipFill>
          <p:spPr>
            <a:xfrm rot="2159766">
              <a:off x="2876396" y="4679762"/>
              <a:ext cx="1823119" cy="1519564"/>
            </a:xfrm>
            <a:prstGeom prst="rect">
              <a:avLst/>
            </a:prstGeom>
          </p:spPr>
        </p:pic>
        <p:sp>
          <p:nvSpPr>
            <p:cNvPr id="57" name="Text Box 31"/>
            <p:cNvSpPr txBox="1"/>
            <p:nvPr/>
          </p:nvSpPr>
          <p:spPr>
            <a:xfrm rot="20024848">
              <a:off x="3278936" y="5272055"/>
              <a:ext cx="1153603" cy="596555"/>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410" h="1055761">
                  <a:moveTo>
                    <a:pt x="0" y="0"/>
                  </a:moveTo>
                  <a:lnTo>
                    <a:pt x="1836016" y="46696"/>
                  </a:lnTo>
                  <a:lnTo>
                    <a:pt x="1938410" y="1055761"/>
                  </a:lnTo>
                  <a:lnTo>
                    <a:pt x="30076" y="1026501"/>
                  </a:lnTo>
                  <a:lnTo>
                    <a:pt x="0"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 dirty="0">
                  <a:effectLst/>
                  <a:ea typeface="Calibri"/>
                  <a:cs typeface="Times New Roman"/>
                </a:rPr>
                <a:t> </a:t>
              </a:r>
              <a:endParaRPr lang="en-US" sz="100" dirty="0" smtClean="0">
                <a:effectLst/>
                <a:ea typeface="Calibri"/>
                <a:cs typeface="Times New Roman"/>
              </a:endParaRPr>
            </a:p>
            <a:p>
              <a:pPr marL="0" marR="0">
                <a:lnSpc>
                  <a:spcPct val="115000"/>
                </a:lnSpc>
                <a:spcBef>
                  <a:spcPts val="0"/>
                </a:spcBef>
                <a:spcAft>
                  <a:spcPts val="1000"/>
                </a:spcAft>
              </a:pPr>
              <a:r>
                <a:rPr lang="en-US" sz="1200" dirty="0" smtClean="0">
                  <a:effectLst/>
                  <a:ea typeface="Calibri"/>
                  <a:cs typeface="Times New Roman"/>
                </a:rPr>
                <a:t>DLL/DLP/LP</a:t>
              </a:r>
              <a:endParaRPr lang="en-US" sz="500" dirty="0">
                <a:effectLst/>
                <a:ea typeface="Calibri"/>
                <a:cs typeface="Times New Roman"/>
              </a:endParaRPr>
            </a:p>
          </p:txBody>
        </p:sp>
        <p:pic>
          <p:nvPicPr>
            <p:cNvPr id="58" name="Picture 57"/>
            <p:cNvPicPr/>
            <p:nvPr/>
          </p:nvPicPr>
          <p:blipFill rotWithShape="1">
            <a:blip r:embed="rId5">
              <a:extLst>
                <a:ext uri="{28A0092B-C50C-407E-A947-70E740481C1C}">
                  <a14:useLocalDpi xmlns:a14="http://schemas.microsoft.com/office/drawing/2010/main" val="0"/>
                </a:ext>
              </a:extLst>
            </a:blip>
            <a:srcRect l="65836" t="20100" r="2884" b="16536"/>
            <a:stretch/>
          </p:blipFill>
          <p:spPr bwMode="auto">
            <a:xfrm>
              <a:off x="4494486" y="4509966"/>
              <a:ext cx="1587033" cy="1421261"/>
            </a:xfrm>
            <a:prstGeom prst="rect">
              <a:avLst/>
            </a:prstGeom>
            <a:ln>
              <a:noFill/>
            </a:ln>
            <a:extLst>
              <a:ext uri="{53640926-AAD7-44D8-BBD7-CCE9431645EC}">
                <a14:shadowObscured xmlns:a14="http://schemas.microsoft.com/office/drawing/2010/main"/>
              </a:ext>
            </a:extLst>
          </p:spPr>
        </p:pic>
        <p:sp>
          <p:nvSpPr>
            <p:cNvPr id="59" name="TextBox 58"/>
            <p:cNvSpPr txBox="1"/>
            <p:nvPr/>
          </p:nvSpPr>
          <p:spPr>
            <a:xfrm rot="1950564">
              <a:off x="4615934" y="5025819"/>
              <a:ext cx="1001130" cy="769230"/>
            </a:xfrm>
            <a:custGeom>
              <a:avLst/>
              <a:gdLst>
                <a:gd name="connsiteX0" fmla="*/ 0 w 1003480"/>
                <a:gd name="connsiteY0" fmla="*/ 0 h 1169551"/>
                <a:gd name="connsiteX1" fmla="*/ 1003480 w 1003480"/>
                <a:gd name="connsiteY1" fmla="*/ 0 h 1169551"/>
                <a:gd name="connsiteX2" fmla="*/ 1003480 w 1003480"/>
                <a:gd name="connsiteY2" fmla="*/ 1169551 h 1169551"/>
                <a:gd name="connsiteX3" fmla="*/ 0 w 1003480"/>
                <a:gd name="connsiteY3" fmla="*/ 1169551 h 1169551"/>
                <a:gd name="connsiteX4" fmla="*/ 0 w 1003480"/>
                <a:gd name="connsiteY4" fmla="*/ 0 h 1169551"/>
                <a:gd name="connsiteX0" fmla="*/ 72361 w 1075841"/>
                <a:gd name="connsiteY0" fmla="*/ 0 h 1169551"/>
                <a:gd name="connsiteX1" fmla="*/ 1075841 w 1075841"/>
                <a:gd name="connsiteY1" fmla="*/ 0 h 1169551"/>
                <a:gd name="connsiteX2" fmla="*/ 1075841 w 1075841"/>
                <a:gd name="connsiteY2" fmla="*/ 1169551 h 1169551"/>
                <a:gd name="connsiteX3" fmla="*/ 0 w 1075841"/>
                <a:gd name="connsiteY3" fmla="*/ 1164033 h 1169551"/>
                <a:gd name="connsiteX4" fmla="*/ 72361 w 1075841"/>
                <a:gd name="connsiteY4" fmla="*/ 0 h 1169551"/>
                <a:gd name="connsiteX0" fmla="*/ 72361 w 1164883"/>
                <a:gd name="connsiteY0" fmla="*/ 22323 h 1191874"/>
                <a:gd name="connsiteX1" fmla="*/ 1164883 w 1164883"/>
                <a:gd name="connsiteY1" fmla="*/ 0 h 1191874"/>
                <a:gd name="connsiteX2" fmla="*/ 1075841 w 1164883"/>
                <a:gd name="connsiteY2" fmla="*/ 1191874 h 1191874"/>
                <a:gd name="connsiteX3" fmla="*/ 0 w 1164883"/>
                <a:gd name="connsiteY3" fmla="*/ 1186356 h 1191874"/>
                <a:gd name="connsiteX4" fmla="*/ 72361 w 1164883"/>
                <a:gd name="connsiteY4" fmla="*/ 22323 h 1191874"/>
                <a:gd name="connsiteX0" fmla="*/ 72361 w 1164883"/>
                <a:gd name="connsiteY0" fmla="*/ 22323 h 1186356"/>
                <a:gd name="connsiteX1" fmla="*/ 1164883 w 1164883"/>
                <a:gd name="connsiteY1" fmla="*/ 0 h 1186356"/>
                <a:gd name="connsiteX2" fmla="*/ 1144841 w 1164883"/>
                <a:gd name="connsiteY2" fmla="*/ 1165112 h 1186356"/>
                <a:gd name="connsiteX3" fmla="*/ 0 w 1164883"/>
                <a:gd name="connsiteY3" fmla="*/ 1186356 h 1186356"/>
                <a:gd name="connsiteX4" fmla="*/ 72361 w 1164883"/>
                <a:gd name="connsiteY4" fmla="*/ 22323 h 1186356"/>
                <a:gd name="connsiteX0" fmla="*/ 72361 w 1164883"/>
                <a:gd name="connsiteY0" fmla="*/ 22323 h 1186356"/>
                <a:gd name="connsiteX1" fmla="*/ 1164883 w 1164883"/>
                <a:gd name="connsiteY1" fmla="*/ 0 h 1186356"/>
                <a:gd name="connsiteX2" fmla="*/ 1016798 w 1164883"/>
                <a:gd name="connsiteY2" fmla="*/ 1126236 h 1186356"/>
                <a:gd name="connsiteX3" fmla="*/ 0 w 1164883"/>
                <a:gd name="connsiteY3" fmla="*/ 1186356 h 1186356"/>
                <a:gd name="connsiteX4" fmla="*/ 72361 w 1164883"/>
                <a:gd name="connsiteY4" fmla="*/ 22323 h 1186356"/>
                <a:gd name="connsiteX0" fmla="*/ 160323 w 1164883"/>
                <a:gd name="connsiteY0" fmla="*/ 52320 h 1186356"/>
                <a:gd name="connsiteX1" fmla="*/ 1164883 w 1164883"/>
                <a:gd name="connsiteY1" fmla="*/ 0 h 1186356"/>
                <a:gd name="connsiteX2" fmla="*/ 1016798 w 1164883"/>
                <a:gd name="connsiteY2" fmla="*/ 1126236 h 1186356"/>
                <a:gd name="connsiteX3" fmla="*/ 0 w 1164883"/>
                <a:gd name="connsiteY3" fmla="*/ 1186356 h 1186356"/>
                <a:gd name="connsiteX4" fmla="*/ 160323 w 1164883"/>
                <a:gd name="connsiteY4" fmla="*/ 52320 h 1186356"/>
                <a:gd name="connsiteX0" fmla="*/ 126964 w 1131524"/>
                <a:gd name="connsiteY0" fmla="*/ 52320 h 1130674"/>
                <a:gd name="connsiteX1" fmla="*/ 1131524 w 1131524"/>
                <a:gd name="connsiteY1" fmla="*/ 0 h 1130674"/>
                <a:gd name="connsiteX2" fmla="*/ 983439 w 1131524"/>
                <a:gd name="connsiteY2" fmla="*/ 1126236 h 1130674"/>
                <a:gd name="connsiteX3" fmla="*/ 0 w 1131524"/>
                <a:gd name="connsiteY3" fmla="*/ 1130674 h 1130674"/>
                <a:gd name="connsiteX4" fmla="*/ 126964 w 1131524"/>
                <a:gd name="connsiteY4" fmla="*/ 52320 h 1130674"/>
                <a:gd name="connsiteX0" fmla="*/ 126964 w 1058084"/>
                <a:gd name="connsiteY0" fmla="*/ 5516 h 1083870"/>
                <a:gd name="connsiteX1" fmla="*/ 1058084 w 1058084"/>
                <a:gd name="connsiteY1" fmla="*/ 0 h 1083870"/>
                <a:gd name="connsiteX2" fmla="*/ 983439 w 1058084"/>
                <a:gd name="connsiteY2" fmla="*/ 1079432 h 1083870"/>
                <a:gd name="connsiteX3" fmla="*/ 0 w 1058084"/>
                <a:gd name="connsiteY3" fmla="*/ 1083870 h 1083870"/>
                <a:gd name="connsiteX4" fmla="*/ 126964 w 1058084"/>
                <a:gd name="connsiteY4" fmla="*/ 5516 h 1083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084" h="1083870">
                  <a:moveTo>
                    <a:pt x="126964" y="5516"/>
                  </a:moveTo>
                  <a:lnTo>
                    <a:pt x="1058084" y="0"/>
                  </a:lnTo>
                  <a:lnTo>
                    <a:pt x="983439" y="1079432"/>
                  </a:lnTo>
                  <a:lnTo>
                    <a:pt x="0" y="1083870"/>
                  </a:lnTo>
                  <a:lnTo>
                    <a:pt x="126964" y="5516"/>
                  </a:lnTo>
                  <a:close/>
                </a:path>
              </a:pathLst>
            </a:custGeom>
            <a:solidFill>
              <a:schemeClr val="bg1"/>
            </a:solidFill>
            <a:ln>
              <a:noFill/>
            </a:ln>
          </p:spPr>
          <p:txBody>
            <a:bodyPr wrap="square" rtlCol="0">
              <a:spAutoFit/>
            </a:bodyPr>
            <a:lstStyle/>
            <a:p>
              <a:pPr algn="ctr"/>
              <a:endParaRPr lang="en-PH" sz="800" b="1" dirty="0" smtClean="0">
                <a:latin typeface="Berlin Sans FB Demi" panose="020E0802020502020306" pitchFamily="34" charset="0"/>
              </a:endParaRPr>
            </a:p>
            <a:p>
              <a:pPr algn="ctr"/>
              <a:r>
                <a:rPr lang="en-PH" sz="3200" b="1" dirty="0" smtClean="0">
                  <a:latin typeface="Berlin Sans FB Demi" panose="020E0802020502020306" pitchFamily="34" charset="0"/>
                </a:rPr>
                <a:t>IMs</a:t>
              </a:r>
            </a:p>
            <a:p>
              <a:pPr algn="ctr"/>
              <a:endParaRPr lang="en-PH" sz="800" b="1" dirty="0">
                <a:latin typeface="Berlin Sans FB Demi" panose="020E0802020502020306" pitchFamily="34" charset="0"/>
              </a:endParaRPr>
            </a:p>
            <a:p>
              <a:pPr algn="ctr"/>
              <a:endParaRPr lang="en-PH" sz="800" b="1" dirty="0">
                <a:latin typeface="Arial Narrow" panose="020B0606020202030204" pitchFamily="34" charset="0"/>
              </a:endParaRPr>
            </a:p>
          </p:txBody>
        </p:sp>
        <p:pic>
          <p:nvPicPr>
            <p:cNvPr id="60" name="Picture 59"/>
            <p:cNvPicPr/>
            <p:nvPr/>
          </p:nvPicPr>
          <p:blipFill rotWithShape="1">
            <a:blip r:embed="rId5">
              <a:extLst>
                <a:ext uri="{28A0092B-C50C-407E-A947-70E740481C1C}">
                  <a14:useLocalDpi xmlns:a14="http://schemas.microsoft.com/office/drawing/2010/main" val="0"/>
                </a:ext>
              </a:extLst>
            </a:blip>
            <a:srcRect l="65836" t="20100" r="2884" b="16536"/>
            <a:stretch/>
          </p:blipFill>
          <p:spPr bwMode="auto">
            <a:xfrm rot="16524578">
              <a:off x="3653608" y="5412503"/>
              <a:ext cx="1267132" cy="1562636"/>
            </a:xfrm>
            <a:prstGeom prst="rect">
              <a:avLst/>
            </a:prstGeom>
            <a:ln>
              <a:noFill/>
            </a:ln>
            <a:extLst>
              <a:ext uri="{53640926-AAD7-44D8-BBD7-CCE9431645EC}">
                <a14:shadowObscured xmlns:a14="http://schemas.microsoft.com/office/drawing/2010/main"/>
              </a:ext>
            </a:extLst>
          </p:spPr>
        </p:pic>
        <p:pic>
          <p:nvPicPr>
            <p:cNvPr id="61" name="Picture 60"/>
            <p:cNvPicPr/>
            <p:nvPr/>
          </p:nvPicPr>
          <p:blipFill rotWithShape="1">
            <a:blip r:embed="rId5">
              <a:extLst>
                <a:ext uri="{28A0092B-C50C-407E-A947-70E740481C1C}">
                  <a14:useLocalDpi xmlns:a14="http://schemas.microsoft.com/office/drawing/2010/main" val="0"/>
                </a:ext>
              </a:extLst>
            </a:blip>
            <a:srcRect l="4808" t="18056" r="57692" b="8359"/>
            <a:stretch/>
          </p:blipFill>
          <p:spPr bwMode="auto">
            <a:xfrm rot="2249192">
              <a:off x="4611729" y="5458982"/>
              <a:ext cx="1543875" cy="1348506"/>
            </a:xfrm>
            <a:prstGeom prst="rect">
              <a:avLst/>
            </a:prstGeom>
            <a:ln>
              <a:noFill/>
            </a:ln>
            <a:extLst>
              <a:ext uri="{53640926-AAD7-44D8-BBD7-CCE9431645EC}">
                <a14:shadowObscured xmlns:a14="http://schemas.microsoft.com/office/drawing/2010/main"/>
              </a:ext>
            </a:extLst>
          </p:spPr>
        </p:pic>
        <p:sp>
          <p:nvSpPr>
            <p:cNvPr id="62" name="Text Box 31"/>
            <p:cNvSpPr txBox="1"/>
            <p:nvPr/>
          </p:nvSpPr>
          <p:spPr>
            <a:xfrm rot="18642179">
              <a:off x="3916346" y="5730297"/>
              <a:ext cx="789249" cy="957416"/>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917" h="995402">
                  <a:moveTo>
                    <a:pt x="49309" y="12197"/>
                  </a:moveTo>
                  <a:lnTo>
                    <a:pt x="1937917" y="0"/>
                  </a:lnTo>
                  <a:lnTo>
                    <a:pt x="1809100" y="970541"/>
                  </a:lnTo>
                  <a:lnTo>
                    <a:pt x="0" y="995402"/>
                  </a:lnTo>
                  <a:lnTo>
                    <a:pt x="49309" y="12197"/>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en-US" sz="1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 </a:t>
              </a:r>
              <a:r>
                <a:rPr lang="en-US" sz="1600" dirty="0" smtClean="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Rating Sheet</a:t>
              </a:r>
              <a:endParaRPr lang="en-US" sz="3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endParaRPr>
            </a:p>
          </p:txBody>
        </p:sp>
        <p:sp>
          <p:nvSpPr>
            <p:cNvPr id="63" name="TextBox 62"/>
            <p:cNvSpPr txBox="1"/>
            <p:nvPr/>
          </p:nvSpPr>
          <p:spPr>
            <a:xfrm rot="678773">
              <a:off x="4914841" y="6169066"/>
              <a:ext cx="1048059" cy="336538"/>
            </a:xfrm>
            <a:prstGeom prst="rect">
              <a:avLst/>
            </a:prstGeom>
            <a:solidFill>
              <a:schemeClr val="bg1"/>
            </a:solidFill>
            <a:ln>
              <a:noFill/>
            </a:ln>
          </p:spPr>
          <p:txBody>
            <a:bodyPr wrap="square" rtlCol="0">
              <a:spAutoFit/>
            </a:bodyPr>
            <a:lstStyle/>
            <a:p>
              <a:pPr algn="ctr"/>
              <a:r>
                <a:rPr lang="en-PH" sz="1050" b="1" dirty="0" smtClean="0">
                  <a:latin typeface="Berlin Sans FB Demi" panose="020E0802020502020306" pitchFamily="34" charset="0"/>
                </a:rPr>
                <a:t>Performance Tasks</a:t>
              </a:r>
              <a:endParaRPr lang="en-PH" sz="700" b="1" dirty="0">
                <a:latin typeface="Arial Narrow" panose="020B0606020202030204" pitchFamily="34" charset="0"/>
              </a:endParaRPr>
            </a:p>
          </p:txBody>
        </p:sp>
        <p:sp>
          <p:nvSpPr>
            <p:cNvPr id="64" name="Flowchart: Internal Storage 63"/>
            <p:cNvSpPr/>
            <p:nvPr/>
          </p:nvSpPr>
          <p:spPr>
            <a:xfrm>
              <a:off x="4056349" y="4527228"/>
              <a:ext cx="708844" cy="1133341"/>
            </a:xfrm>
            <a:prstGeom prst="flowChartInternalStorag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dirty="0" smtClean="0">
                  <a:solidFill>
                    <a:srgbClr val="000000"/>
                  </a:solidFill>
                  <a:effectLst/>
                  <a:ea typeface="Calibri"/>
                  <a:cs typeface="Times New Roman"/>
                </a:rPr>
                <a:t>Test </a:t>
              </a:r>
            </a:p>
            <a:p>
              <a:pPr marL="0" marR="0" algn="ctr">
                <a:spcBef>
                  <a:spcPts val="0"/>
                </a:spcBef>
                <a:spcAft>
                  <a:spcPts val="0"/>
                </a:spcAft>
              </a:pPr>
              <a:r>
                <a:rPr lang="en-US" sz="1000" dirty="0" smtClean="0">
                  <a:solidFill>
                    <a:srgbClr val="000000"/>
                  </a:solidFill>
                  <a:ea typeface="Calibri"/>
                  <a:cs typeface="Times New Roman"/>
                </a:rPr>
                <a:t>Results</a:t>
              </a:r>
              <a:endParaRPr lang="en-US" sz="1000" dirty="0" smtClean="0">
                <a:solidFill>
                  <a:srgbClr val="000000"/>
                </a:solidFill>
                <a:effectLst/>
                <a:ea typeface="Calibri"/>
                <a:cs typeface="Times New Roman"/>
              </a:endParaRPr>
            </a:p>
            <a:p>
              <a:pPr marL="0" marR="0" algn="ctr">
                <a:spcBef>
                  <a:spcPts val="0"/>
                </a:spcBef>
                <a:spcAft>
                  <a:spcPts val="0"/>
                </a:spcAft>
              </a:pPr>
              <a:endParaRPr lang="en-US" sz="800" dirty="0" smtClean="0">
                <a:solidFill>
                  <a:srgbClr val="000000"/>
                </a:solidFill>
                <a:ea typeface="Calibri"/>
                <a:cs typeface="Times New Roman"/>
              </a:endParaRPr>
            </a:p>
            <a:p>
              <a:pPr marL="0" marR="0" algn="ctr">
                <a:spcBef>
                  <a:spcPts val="0"/>
                </a:spcBef>
                <a:spcAft>
                  <a:spcPts val="0"/>
                </a:spcAft>
              </a:pPr>
              <a:endParaRPr lang="en-US" sz="800" dirty="0" smtClean="0">
                <a:solidFill>
                  <a:srgbClr val="000000"/>
                </a:solidFill>
                <a:ea typeface="Calibri"/>
                <a:cs typeface="Times New Roman"/>
              </a:endParaRPr>
            </a:p>
            <a:p>
              <a:pPr marL="0" marR="0" algn="ctr">
                <a:spcBef>
                  <a:spcPts val="0"/>
                </a:spcBef>
                <a:spcAft>
                  <a:spcPts val="0"/>
                </a:spcAft>
              </a:pPr>
              <a:endParaRPr lang="en-US" sz="800" dirty="0">
                <a:solidFill>
                  <a:srgbClr val="000000"/>
                </a:solidFill>
                <a:ea typeface="Calibri"/>
                <a:cs typeface="Times New Roman"/>
              </a:endParaRPr>
            </a:p>
            <a:p>
              <a:pPr marL="0" marR="0" algn="ctr">
                <a:spcBef>
                  <a:spcPts val="0"/>
                </a:spcBef>
                <a:spcAft>
                  <a:spcPts val="0"/>
                </a:spcAft>
              </a:pPr>
              <a:r>
                <a:rPr lang="en-US" sz="600" dirty="0" smtClean="0">
                  <a:solidFill>
                    <a:srgbClr val="000000"/>
                  </a:solidFill>
                  <a:effectLst/>
                  <a:ea typeface="Calibri"/>
                  <a:cs typeface="Times New Roman"/>
                </a:rPr>
                <a:t>Teacher’s Name</a:t>
              </a:r>
            </a:p>
            <a:p>
              <a:pPr marL="0" marR="0" algn="ctr">
                <a:spcBef>
                  <a:spcPts val="0"/>
                </a:spcBef>
                <a:spcAft>
                  <a:spcPts val="0"/>
                </a:spcAft>
              </a:pPr>
              <a:endParaRPr lang="en-US" sz="800" dirty="0">
                <a:solidFill>
                  <a:srgbClr val="000000"/>
                </a:solidFill>
                <a:ea typeface="Calibri"/>
                <a:cs typeface="Times New Roman"/>
              </a:endParaRPr>
            </a:p>
            <a:p>
              <a:pPr marL="0" marR="0" algn="ctr">
                <a:spcBef>
                  <a:spcPts val="0"/>
                </a:spcBef>
                <a:spcAft>
                  <a:spcPts val="0"/>
                </a:spcAft>
              </a:pPr>
              <a:endParaRPr lang="en-US" sz="1100" dirty="0">
                <a:effectLst/>
                <a:ea typeface="Calibri"/>
                <a:cs typeface="Times New Roman"/>
              </a:endParaRPr>
            </a:p>
          </p:txBody>
        </p:sp>
      </p:grpSp>
      <p:grpSp>
        <p:nvGrpSpPr>
          <p:cNvPr id="16" name="Group 15"/>
          <p:cNvGrpSpPr/>
          <p:nvPr/>
        </p:nvGrpSpPr>
        <p:grpSpPr>
          <a:xfrm>
            <a:off x="6012936" y="1201345"/>
            <a:ext cx="6300983" cy="735442"/>
            <a:chOff x="5970931" y="1264409"/>
            <a:chExt cx="5965389" cy="735442"/>
          </a:xfrm>
        </p:grpSpPr>
        <p:sp>
          <p:nvSpPr>
            <p:cNvPr id="17" name="TextBox 16"/>
            <p:cNvSpPr txBox="1"/>
            <p:nvPr/>
          </p:nvSpPr>
          <p:spPr>
            <a:xfrm>
              <a:off x="9165449" y="1264409"/>
              <a:ext cx="2770871"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(COT) rating </a:t>
              </a:r>
              <a:r>
                <a:rPr lang="en-PH" sz="1900" b="1" dirty="0" smtClean="0">
                  <a:solidFill>
                    <a:srgbClr val="FF0000"/>
                  </a:solidFill>
                  <a:latin typeface="Arial" pitchFamily="34" charset="0"/>
                  <a:cs typeface="Arial" pitchFamily="34" charset="0"/>
                </a:rPr>
                <a:t>sheet and/</a:t>
              </a:r>
              <a:endParaRPr lang="en-US" sz="1900" dirty="0">
                <a:solidFill>
                  <a:srgbClr val="FF0000"/>
                </a:solidFill>
              </a:endParaRPr>
            </a:p>
          </p:txBody>
        </p:sp>
        <p:sp>
          <p:nvSpPr>
            <p:cNvPr id="18" name="TextBox 17"/>
            <p:cNvSpPr txBox="1"/>
            <p:nvPr/>
          </p:nvSpPr>
          <p:spPr>
            <a:xfrm>
              <a:off x="5970931" y="1615130"/>
              <a:ext cx="3904629"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o</a:t>
              </a:r>
              <a:r>
                <a:rPr lang="en-PH" sz="1900" b="1" dirty="0" smtClean="0">
                  <a:solidFill>
                    <a:srgbClr val="FF0000"/>
                  </a:solidFill>
                  <a:latin typeface="Arial" pitchFamily="34" charset="0"/>
                  <a:cs typeface="Arial" pitchFamily="34" charset="0"/>
                </a:rPr>
                <a:t>r inter- </a:t>
              </a:r>
              <a:r>
                <a:rPr lang="en-PH" sz="1900" b="1" dirty="0">
                  <a:solidFill>
                    <a:srgbClr val="FF0000"/>
                  </a:solidFill>
                  <a:latin typeface="Arial" pitchFamily="34" charset="0"/>
                  <a:cs typeface="Arial" pitchFamily="34" charset="0"/>
                </a:rPr>
                <a:t>observer agreement form </a:t>
              </a:r>
              <a:endParaRPr lang="en-US" sz="1900" b="1" dirty="0">
                <a:solidFill>
                  <a:srgbClr val="FF0000"/>
                </a:solidFill>
              </a:endParaRPr>
            </a:p>
          </p:txBody>
        </p:sp>
      </p:grpSp>
      <p:sp>
        <p:nvSpPr>
          <p:cNvPr id="19" name="Rectangle 18"/>
          <p:cNvSpPr/>
          <p:nvPr/>
        </p:nvSpPr>
        <p:spPr>
          <a:xfrm>
            <a:off x="6181337" y="2588369"/>
            <a:ext cx="3294995" cy="49010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smtClean="0">
                <a:solidFill>
                  <a:schemeClr val="tx1"/>
                </a:solidFill>
                <a:latin typeface="Arial" pitchFamily="34" charset="0"/>
                <a:cs typeface="Arial" pitchFamily="34" charset="0"/>
              </a:rPr>
              <a:t>Lesson plans/modified DLLs</a:t>
            </a:r>
            <a:endParaRPr lang="en-US" b="1" dirty="0">
              <a:solidFill>
                <a:schemeClr val="tx1"/>
              </a:solidFill>
              <a:latin typeface="Arial" pitchFamily="34" charset="0"/>
              <a:cs typeface="Arial" pitchFamily="34" charset="0"/>
            </a:endParaRPr>
          </a:p>
        </p:txBody>
      </p:sp>
      <p:sp>
        <p:nvSpPr>
          <p:cNvPr id="23" name="Rectangle 22"/>
          <p:cNvSpPr/>
          <p:nvPr/>
        </p:nvSpPr>
        <p:spPr>
          <a:xfrm>
            <a:off x="6073897" y="3724681"/>
            <a:ext cx="2765303" cy="31057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a:solidFill>
                  <a:schemeClr val="tx1"/>
                </a:solidFill>
                <a:latin typeface="Arial" pitchFamily="34" charset="0"/>
                <a:cs typeface="Arial" pitchFamily="34" charset="0"/>
              </a:rPr>
              <a:t>Instructional materials </a:t>
            </a:r>
            <a:endParaRPr lang="en-US" b="1" dirty="0">
              <a:solidFill>
                <a:schemeClr val="tx1"/>
              </a:solidFill>
              <a:latin typeface="Arial" pitchFamily="34" charset="0"/>
              <a:cs typeface="Arial" pitchFamily="34" charset="0"/>
            </a:endParaRPr>
          </a:p>
        </p:txBody>
      </p:sp>
      <p:sp>
        <p:nvSpPr>
          <p:cNvPr id="24" name="Rectangle 23"/>
          <p:cNvSpPr/>
          <p:nvPr/>
        </p:nvSpPr>
        <p:spPr>
          <a:xfrm>
            <a:off x="6104377" y="4706729"/>
            <a:ext cx="2734823" cy="44316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a:solidFill>
                  <a:schemeClr val="tx1"/>
                </a:solidFill>
                <a:latin typeface="Arial" pitchFamily="34" charset="0"/>
                <a:cs typeface="Arial" pitchFamily="34" charset="0"/>
              </a:rPr>
              <a:t>Performance </a:t>
            </a:r>
            <a:r>
              <a:rPr lang="en-PH" b="1" dirty="0" smtClean="0">
                <a:solidFill>
                  <a:schemeClr val="tx1"/>
                </a:solidFill>
                <a:latin typeface="Arial" pitchFamily="34" charset="0"/>
                <a:cs typeface="Arial" pitchFamily="34" charset="0"/>
              </a:rPr>
              <a:t>tasks/test</a:t>
            </a:r>
            <a:endParaRPr lang="en-US" b="1" dirty="0">
              <a:solidFill>
                <a:schemeClr val="tx1"/>
              </a:solidFill>
              <a:latin typeface="Arial" pitchFamily="34" charset="0"/>
              <a:cs typeface="Arial" pitchFamily="34" charset="0"/>
            </a:endParaRPr>
          </a:p>
        </p:txBody>
      </p:sp>
      <p:sp>
        <p:nvSpPr>
          <p:cNvPr id="25" name="Rectangle 24"/>
          <p:cNvSpPr/>
          <p:nvPr/>
        </p:nvSpPr>
        <p:spPr>
          <a:xfrm>
            <a:off x="6104377" y="5120640"/>
            <a:ext cx="2734823" cy="36878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a:solidFill>
                  <a:schemeClr val="tx1"/>
                </a:solidFill>
                <a:latin typeface="Arial" pitchFamily="34" charset="0"/>
                <a:ea typeface="Calibri"/>
                <a:cs typeface="Arial" pitchFamily="34" charset="0"/>
              </a:rPr>
              <a:t>Results of assessment </a:t>
            </a:r>
            <a:endParaRPr lang="en-US"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4077875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2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3" grpId="0" animBg="1"/>
      <p:bldP spid="23" grpId="1" animBg="1"/>
      <p:bldP spid="24" grpId="0" animBg="1"/>
      <p:bldP spid="24" grpId="1" animBg="1"/>
      <p:bldP spid="25" grpId="0" animBg="1"/>
      <p:bldP spid="2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2731911" y="609601"/>
          <a:ext cx="9391771" cy="6028944"/>
        </p:xfrm>
        <a:graphic>
          <a:graphicData uri="http://schemas.openxmlformats.org/drawingml/2006/table">
            <a:tbl>
              <a:tblPr firstRow="1" firstCol="1" bandRow="1">
                <a:effectLst/>
                <a:tableStyleId>{93296810-A885-4BE3-A3E7-6D5BEEA58F35}</a:tableStyleId>
              </a:tblPr>
              <a:tblGrid>
                <a:gridCol w="3022502"/>
                <a:gridCol w="6369269"/>
              </a:tblGrid>
              <a:tr h="376735">
                <a:tc>
                  <a:txBody>
                    <a:bodyPr/>
                    <a:lstStyle/>
                    <a:p>
                      <a:pPr marL="0" marR="0" algn="ctr">
                        <a:lnSpc>
                          <a:spcPct val="115000"/>
                        </a:lnSpc>
                        <a:spcBef>
                          <a:spcPts val="0"/>
                        </a:spcBef>
                        <a:spcAft>
                          <a:spcPts val="0"/>
                        </a:spcAft>
                      </a:pPr>
                      <a:r>
                        <a:rPr lang="en-PH" sz="2400" dirty="0">
                          <a:effectLst/>
                        </a:rPr>
                        <a:t>Objectives</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PH" sz="2400" dirty="0">
                          <a:effectLst/>
                        </a:rPr>
                        <a:t>Means of Verification (MOV)</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8064">
                <a:tc>
                  <a:txBody>
                    <a:bodyPr/>
                    <a:lstStyle/>
                    <a:p>
                      <a:pPr marL="0" marR="0" lvl="0" indent="0">
                        <a:lnSpc>
                          <a:spcPct val="115000"/>
                        </a:lnSpc>
                        <a:spcBef>
                          <a:spcPts val="0"/>
                        </a:spcBef>
                        <a:spcAft>
                          <a:spcPts val="0"/>
                        </a:spcAft>
                        <a:buFont typeface="+mj-lt"/>
                        <a:buNone/>
                      </a:pPr>
                      <a:r>
                        <a:rPr lang="en-PH" sz="2400" baseline="0" dirty="0" smtClean="0">
                          <a:solidFill>
                            <a:schemeClr val="tx1"/>
                          </a:solidFill>
                          <a:effectLst/>
                          <a:latin typeface="Arial" pitchFamily="34" charset="0"/>
                          <a:ea typeface="Calibri"/>
                          <a:cs typeface="Arial" pitchFamily="34" charset="0"/>
                        </a:rPr>
                        <a:t>    </a:t>
                      </a:r>
                      <a:r>
                        <a:rPr lang="en-PH" sz="2400" dirty="0" smtClean="0">
                          <a:solidFill>
                            <a:schemeClr val="tx1"/>
                          </a:solidFill>
                          <a:effectLst/>
                          <a:latin typeface="Arial" pitchFamily="34" charset="0"/>
                          <a:ea typeface="Calibri"/>
                          <a:cs typeface="Arial" pitchFamily="34" charset="0"/>
                        </a:rPr>
                        <a:t>Applies </a:t>
                      </a:r>
                      <a:r>
                        <a:rPr lang="en-PH" sz="2400" dirty="0">
                          <a:solidFill>
                            <a:schemeClr val="tx1"/>
                          </a:solidFill>
                          <a:effectLst/>
                          <a:latin typeface="Arial" pitchFamily="34" charset="0"/>
                          <a:ea typeface="Calibri"/>
                          <a:cs typeface="Arial" pitchFamily="34" charset="0"/>
                        </a:rPr>
                        <a:t>a range of teaching strategies to develop critical and creative thinking, as well as other higher- order thinking skills. </a:t>
                      </a:r>
                      <a:endParaRPr lang="en-US" sz="20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42900" marR="0" lvl="0" indent="-342900">
                        <a:lnSpc>
                          <a:spcPct val="115000"/>
                        </a:lnSpc>
                        <a:spcBef>
                          <a:spcPts val="0"/>
                        </a:spcBef>
                        <a:spcAft>
                          <a:spcPts val="0"/>
                        </a:spcAft>
                        <a:buFont typeface="+mj-lt"/>
                        <a:buAutoNum type="arabicPeriod"/>
                      </a:pPr>
                      <a:r>
                        <a:rPr lang="en-PH" sz="2000" dirty="0">
                          <a:solidFill>
                            <a:schemeClr val="tx1"/>
                          </a:solidFill>
                          <a:effectLst/>
                          <a:latin typeface="Arial" pitchFamily="34" charset="0"/>
                          <a:ea typeface="Calibri"/>
                          <a:cs typeface="Arial" pitchFamily="34" charset="0"/>
                        </a:rPr>
                        <a:t>Classroom observation tool (COT) rating sheet and/ or inter- observer agreement form about </a:t>
                      </a:r>
                      <a:r>
                        <a:rPr lang="en-PH" sz="2000" b="1" dirty="0">
                          <a:solidFill>
                            <a:schemeClr val="tx1"/>
                          </a:solidFill>
                          <a:effectLst/>
                          <a:latin typeface="Arial" pitchFamily="34" charset="0"/>
                          <a:ea typeface="Calibri"/>
                          <a:cs typeface="Arial" pitchFamily="34" charset="0"/>
                        </a:rPr>
                        <a:t>teaching strategies that develop critical and creative thinking, as well as other higher- order thinking skills</a:t>
                      </a:r>
                      <a:r>
                        <a:rPr lang="en-PH" sz="2000" b="1" dirty="0" smtClean="0">
                          <a:solidFill>
                            <a:schemeClr val="tx1"/>
                          </a:solidFill>
                          <a:effectLst/>
                          <a:latin typeface="Arial" pitchFamily="34" charset="0"/>
                          <a:ea typeface="Calibri"/>
                          <a:cs typeface="Arial" pitchFamily="34" charset="0"/>
                        </a:rPr>
                        <a:t>..</a:t>
                      </a:r>
                      <a:endParaRPr lang="en-US" sz="1800" b="1" dirty="0">
                        <a:solidFill>
                          <a:schemeClr val="tx1"/>
                        </a:solidFill>
                        <a:effectLst/>
                        <a:latin typeface="Arial" pitchFamily="34" charset="0"/>
                        <a:ea typeface="Calibri"/>
                        <a:cs typeface="Arial" pitchFamily="34" charset="0"/>
                      </a:endParaRPr>
                    </a:p>
                    <a:p>
                      <a:pPr marL="342900" marR="0" lvl="0" indent="-342900">
                        <a:lnSpc>
                          <a:spcPct val="115000"/>
                        </a:lnSpc>
                        <a:spcBef>
                          <a:spcPts val="0"/>
                        </a:spcBef>
                        <a:spcAft>
                          <a:spcPts val="0"/>
                        </a:spcAft>
                        <a:buFont typeface="+mj-lt"/>
                        <a:buAutoNum type="arabicPeriod"/>
                      </a:pPr>
                      <a:r>
                        <a:rPr lang="en-PH" sz="2000" dirty="0">
                          <a:solidFill>
                            <a:schemeClr val="tx1"/>
                          </a:solidFill>
                          <a:effectLst/>
                          <a:latin typeface="Arial" pitchFamily="34" charset="0"/>
                          <a:ea typeface="Calibri"/>
                          <a:cs typeface="Arial" pitchFamily="34" charset="0"/>
                        </a:rPr>
                        <a:t>Lesson plans/modified DLLs used in teaching highlighting different teaching strategies that develop critical and creative thinking and/or other </a:t>
                      </a:r>
                      <a:r>
                        <a:rPr lang="en-PH" sz="2000" dirty="0" smtClean="0">
                          <a:solidFill>
                            <a:schemeClr val="tx1"/>
                          </a:solidFill>
                          <a:effectLst/>
                          <a:latin typeface="Arial" pitchFamily="34" charset="0"/>
                          <a:ea typeface="Calibri"/>
                          <a:cs typeface="Arial" pitchFamily="34" charset="0"/>
                        </a:rPr>
                        <a:t>HOTS</a:t>
                      </a:r>
                      <a:endParaRPr lang="en-US" sz="1800" dirty="0">
                        <a:solidFill>
                          <a:schemeClr val="tx1"/>
                        </a:solidFill>
                        <a:effectLst/>
                        <a:latin typeface="Arial" pitchFamily="34" charset="0"/>
                        <a:ea typeface="Calibri"/>
                        <a:cs typeface="Arial" pitchFamily="34" charset="0"/>
                      </a:endParaRPr>
                    </a:p>
                    <a:p>
                      <a:pPr marL="342900" marR="0" lvl="0" indent="-342900">
                        <a:lnSpc>
                          <a:spcPct val="115000"/>
                        </a:lnSpc>
                        <a:spcBef>
                          <a:spcPts val="0"/>
                        </a:spcBef>
                        <a:spcAft>
                          <a:spcPts val="0"/>
                        </a:spcAft>
                        <a:buFont typeface="+mj-lt"/>
                        <a:buAutoNum type="arabicPeriod"/>
                      </a:pPr>
                      <a:r>
                        <a:rPr lang="en-PH" sz="2000" dirty="0">
                          <a:solidFill>
                            <a:schemeClr val="tx1"/>
                          </a:solidFill>
                          <a:effectLst/>
                          <a:latin typeface="Arial" pitchFamily="34" charset="0"/>
                          <a:ea typeface="Calibri"/>
                          <a:cs typeface="Arial" pitchFamily="34" charset="0"/>
                        </a:rPr>
                        <a:t>Instructional materials highlighting different teaching strategies that develop critical and creative thinking and/or other </a:t>
                      </a:r>
                      <a:r>
                        <a:rPr lang="en-PH" sz="2000" dirty="0" smtClean="0">
                          <a:solidFill>
                            <a:schemeClr val="tx1"/>
                          </a:solidFill>
                          <a:effectLst/>
                          <a:latin typeface="Arial" pitchFamily="34" charset="0"/>
                          <a:ea typeface="Calibri"/>
                          <a:cs typeface="Arial" pitchFamily="34" charset="0"/>
                        </a:rPr>
                        <a:t>HOTS</a:t>
                      </a:r>
                      <a:endParaRPr lang="en-US" sz="1800" dirty="0">
                        <a:solidFill>
                          <a:schemeClr val="tx1"/>
                        </a:solidFill>
                        <a:effectLst/>
                        <a:latin typeface="Arial" pitchFamily="34" charset="0"/>
                        <a:ea typeface="Calibri"/>
                        <a:cs typeface="Arial" pitchFamily="34" charset="0"/>
                      </a:endParaRPr>
                    </a:p>
                    <a:p>
                      <a:pPr marL="342900" marR="0" lvl="0" indent="-342900">
                        <a:lnSpc>
                          <a:spcPct val="115000"/>
                        </a:lnSpc>
                        <a:spcBef>
                          <a:spcPts val="0"/>
                        </a:spcBef>
                        <a:spcAft>
                          <a:spcPts val="0"/>
                        </a:spcAft>
                        <a:buFont typeface="+mj-lt"/>
                        <a:buAutoNum type="arabicPeriod"/>
                      </a:pPr>
                      <a:r>
                        <a:rPr lang="en-PH" sz="2000" dirty="0" smtClean="0">
                          <a:solidFill>
                            <a:schemeClr val="tx1"/>
                          </a:solidFill>
                          <a:effectLst/>
                          <a:latin typeface="Arial" pitchFamily="34" charset="0"/>
                          <a:ea typeface="Calibri"/>
                          <a:cs typeface="Arial" pitchFamily="34" charset="0"/>
                        </a:rPr>
                        <a:t>Performance tasks/test material(s) used in demonstration teaching </a:t>
                      </a:r>
                      <a:endParaRPr lang="en-US" sz="1800" dirty="0" smtClean="0">
                        <a:solidFill>
                          <a:schemeClr val="tx1"/>
                        </a:solidFill>
                        <a:effectLst/>
                        <a:latin typeface="Arial" pitchFamily="34" charset="0"/>
                        <a:ea typeface="Calibri"/>
                        <a:cs typeface="Arial" pitchFamily="34" charset="0"/>
                      </a:endParaRPr>
                    </a:p>
                    <a:p>
                      <a:pPr marL="342900" marR="0" lvl="0" indent="-342900">
                        <a:lnSpc>
                          <a:spcPct val="115000"/>
                        </a:lnSpc>
                        <a:spcBef>
                          <a:spcPts val="0"/>
                        </a:spcBef>
                        <a:spcAft>
                          <a:spcPts val="0"/>
                        </a:spcAft>
                        <a:buFont typeface="+mj-lt"/>
                        <a:buAutoNum type="arabicPeriod"/>
                      </a:pPr>
                      <a:r>
                        <a:rPr lang="en-PH" sz="2000" dirty="0" smtClean="0">
                          <a:solidFill>
                            <a:schemeClr val="tx1"/>
                          </a:solidFill>
                          <a:effectLst/>
                          <a:latin typeface="Arial" pitchFamily="34" charset="0"/>
                          <a:ea typeface="Calibri"/>
                          <a:cs typeface="Arial" pitchFamily="34" charset="0"/>
                        </a:rPr>
                        <a:t>Results </a:t>
                      </a:r>
                      <a:r>
                        <a:rPr lang="en-PH" sz="2000" dirty="0">
                          <a:solidFill>
                            <a:schemeClr val="tx1"/>
                          </a:solidFill>
                          <a:effectLst/>
                          <a:latin typeface="Arial" pitchFamily="34" charset="0"/>
                          <a:ea typeface="Calibri"/>
                          <a:cs typeface="Arial" pitchFamily="34" charset="0"/>
                        </a:rPr>
                        <a:t>of assessment used in </a:t>
                      </a:r>
                      <a:r>
                        <a:rPr lang="en-PH" sz="2000" dirty="0" smtClean="0">
                          <a:solidFill>
                            <a:schemeClr val="tx1"/>
                          </a:solidFill>
                          <a:effectLst/>
                          <a:latin typeface="Arial" pitchFamily="34" charset="0"/>
                          <a:ea typeface="Calibri"/>
                          <a:cs typeface="Arial" pitchFamily="34" charset="0"/>
                        </a:rPr>
                        <a:t>teaching</a:t>
                      </a:r>
                      <a:endParaRPr lang="en-US" sz="1800" dirty="0">
                        <a:solidFill>
                          <a:schemeClr val="tx1"/>
                        </a:solidFill>
                        <a:effectLst/>
                        <a:latin typeface="Arial" pitchFamily="34" charset="0"/>
                        <a:ea typeface="Calibri"/>
                        <a:cs typeface="Arial" pitchFamily="34" charset="0"/>
                      </a:endParaRPr>
                    </a:p>
                    <a:p>
                      <a:pPr marL="342900" marR="0" lvl="0" indent="-342900">
                        <a:lnSpc>
                          <a:spcPct val="115000"/>
                        </a:lnSpc>
                        <a:spcBef>
                          <a:spcPts val="0"/>
                        </a:spcBef>
                        <a:spcAft>
                          <a:spcPts val="0"/>
                        </a:spcAft>
                        <a:buFont typeface="+mj-lt"/>
                        <a:buAutoNum type="arabicPeriod"/>
                      </a:pPr>
                      <a:r>
                        <a:rPr lang="en-PH" sz="2000" dirty="0">
                          <a:solidFill>
                            <a:schemeClr val="tx1"/>
                          </a:solidFill>
                          <a:effectLst/>
                          <a:latin typeface="Arial" pitchFamily="34" charset="0"/>
                          <a:ea typeface="Calibri"/>
                          <a:cs typeface="Arial" pitchFamily="34" charset="0"/>
                        </a:rPr>
                        <a:t>Others (Please specify and provide annotations)</a:t>
                      </a:r>
                      <a:endParaRPr lang="en-US" sz="1800" dirty="0">
                        <a:solidFill>
                          <a:schemeClr val="tx1"/>
                        </a:solidFill>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40200"/>
          <a:stretch/>
        </p:blipFill>
        <p:spPr>
          <a:xfrm>
            <a:off x="-435820" y="3047996"/>
            <a:ext cx="3270580" cy="2612573"/>
          </a:xfrm>
          <a:prstGeom prst="rect">
            <a:avLst/>
          </a:prstGeom>
        </p:spPr>
      </p:pic>
      <p:grpSp>
        <p:nvGrpSpPr>
          <p:cNvPr id="3" name="Group 2"/>
          <p:cNvGrpSpPr/>
          <p:nvPr/>
        </p:nvGrpSpPr>
        <p:grpSpPr>
          <a:xfrm>
            <a:off x="2465254" y="4312919"/>
            <a:ext cx="3279208" cy="2300159"/>
            <a:chOff x="2876396" y="4527228"/>
            <a:chExt cx="3279208" cy="2300159"/>
          </a:xfrm>
        </p:grpSpPr>
        <p:pic>
          <p:nvPicPr>
            <p:cNvPr id="29" name="Picture 28"/>
            <p:cNvPicPr/>
            <p:nvPr/>
          </p:nvPicPr>
          <p:blipFill>
            <a:blip r:embed="rId4">
              <a:clrChange>
                <a:clrFrom>
                  <a:srgbClr val="FFFFFF"/>
                </a:clrFrom>
                <a:clrTo>
                  <a:srgbClr val="FFFFFF">
                    <a:alpha val="0"/>
                  </a:srgbClr>
                </a:clrTo>
              </a:clrChange>
            </a:blip>
            <a:stretch>
              <a:fillRect/>
            </a:stretch>
          </p:blipFill>
          <p:spPr>
            <a:xfrm rot="2159766">
              <a:off x="2876396" y="4679762"/>
              <a:ext cx="1823119" cy="1519564"/>
            </a:xfrm>
            <a:prstGeom prst="rect">
              <a:avLst/>
            </a:prstGeom>
          </p:spPr>
        </p:pic>
        <p:sp>
          <p:nvSpPr>
            <p:cNvPr id="30" name="Text Box 31"/>
            <p:cNvSpPr txBox="1"/>
            <p:nvPr/>
          </p:nvSpPr>
          <p:spPr>
            <a:xfrm rot="20024848">
              <a:off x="3278936" y="5272055"/>
              <a:ext cx="1153603" cy="596555"/>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410" h="1055761">
                  <a:moveTo>
                    <a:pt x="0" y="0"/>
                  </a:moveTo>
                  <a:lnTo>
                    <a:pt x="1836016" y="46696"/>
                  </a:lnTo>
                  <a:lnTo>
                    <a:pt x="1938410" y="1055761"/>
                  </a:lnTo>
                  <a:lnTo>
                    <a:pt x="30076" y="1026501"/>
                  </a:lnTo>
                  <a:lnTo>
                    <a:pt x="0"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 dirty="0">
                  <a:effectLst/>
                  <a:ea typeface="Calibri"/>
                  <a:cs typeface="Times New Roman"/>
                </a:rPr>
                <a:t> </a:t>
              </a:r>
              <a:endParaRPr lang="en-US" sz="100" dirty="0" smtClean="0">
                <a:effectLst/>
                <a:ea typeface="Calibri"/>
                <a:cs typeface="Times New Roman"/>
              </a:endParaRPr>
            </a:p>
            <a:p>
              <a:pPr marL="0" marR="0">
                <a:lnSpc>
                  <a:spcPct val="115000"/>
                </a:lnSpc>
                <a:spcBef>
                  <a:spcPts val="0"/>
                </a:spcBef>
                <a:spcAft>
                  <a:spcPts val="1000"/>
                </a:spcAft>
              </a:pPr>
              <a:r>
                <a:rPr lang="en-US" sz="1200" dirty="0" smtClean="0">
                  <a:effectLst/>
                  <a:ea typeface="Calibri"/>
                  <a:cs typeface="Times New Roman"/>
                </a:rPr>
                <a:t>DLL/DLP/LP</a:t>
              </a:r>
              <a:endParaRPr lang="en-US" sz="500" dirty="0">
                <a:effectLst/>
                <a:ea typeface="Calibri"/>
                <a:cs typeface="Times New Roman"/>
              </a:endParaRPr>
            </a:p>
          </p:txBody>
        </p:sp>
        <p:pic>
          <p:nvPicPr>
            <p:cNvPr id="31" name="Picture 30"/>
            <p:cNvPicPr/>
            <p:nvPr/>
          </p:nvPicPr>
          <p:blipFill rotWithShape="1">
            <a:blip r:embed="rId5">
              <a:extLst>
                <a:ext uri="{28A0092B-C50C-407E-A947-70E740481C1C}">
                  <a14:useLocalDpi xmlns:a14="http://schemas.microsoft.com/office/drawing/2010/main" val="0"/>
                </a:ext>
              </a:extLst>
            </a:blip>
            <a:srcRect l="65836" t="20100" r="2884" b="16536"/>
            <a:stretch/>
          </p:blipFill>
          <p:spPr bwMode="auto">
            <a:xfrm>
              <a:off x="4405701" y="4728914"/>
              <a:ext cx="1587033" cy="1421261"/>
            </a:xfrm>
            <a:prstGeom prst="rect">
              <a:avLst/>
            </a:prstGeom>
            <a:ln>
              <a:noFill/>
            </a:ln>
            <a:extLst>
              <a:ext uri="{53640926-AAD7-44D8-BBD7-CCE9431645EC}">
                <a14:shadowObscured xmlns:a14="http://schemas.microsoft.com/office/drawing/2010/main"/>
              </a:ext>
            </a:extLst>
          </p:spPr>
        </p:pic>
        <p:sp>
          <p:nvSpPr>
            <p:cNvPr id="32" name="TextBox 31"/>
            <p:cNvSpPr txBox="1"/>
            <p:nvPr/>
          </p:nvSpPr>
          <p:spPr>
            <a:xfrm rot="1950564">
              <a:off x="4615934" y="5025819"/>
              <a:ext cx="1001130" cy="769230"/>
            </a:xfrm>
            <a:custGeom>
              <a:avLst/>
              <a:gdLst>
                <a:gd name="connsiteX0" fmla="*/ 0 w 1003480"/>
                <a:gd name="connsiteY0" fmla="*/ 0 h 1169551"/>
                <a:gd name="connsiteX1" fmla="*/ 1003480 w 1003480"/>
                <a:gd name="connsiteY1" fmla="*/ 0 h 1169551"/>
                <a:gd name="connsiteX2" fmla="*/ 1003480 w 1003480"/>
                <a:gd name="connsiteY2" fmla="*/ 1169551 h 1169551"/>
                <a:gd name="connsiteX3" fmla="*/ 0 w 1003480"/>
                <a:gd name="connsiteY3" fmla="*/ 1169551 h 1169551"/>
                <a:gd name="connsiteX4" fmla="*/ 0 w 1003480"/>
                <a:gd name="connsiteY4" fmla="*/ 0 h 1169551"/>
                <a:gd name="connsiteX0" fmla="*/ 72361 w 1075841"/>
                <a:gd name="connsiteY0" fmla="*/ 0 h 1169551"/>
                <a:gd name="connsiteX1" fmla="*/ 1075841 w 1075841"/>
                <a:gd name="connsiteY1" fmla="*/ 0 h 1169551"/>
                <a:gd name="connsiteX2" fmla="*/ 1075841 w 1075841"/>
                <a:gd name="connsiteY2" fmla="*/ 1169551 h 1169551"/>
                <a:gd name="connsiteX3" fmla="*/ 0 w 1075841"/>
                <a:gd name="connsiteY3" fmla="*/ 1164033 h 1169551"/>
                <a:gd name="connsiteX4" fmla="*/ 72361 w 1075841"/>
                <a:gd name="connsiteY4" fmla="*/ 0 h 1169551"/>
                <a:gd name="connsiteX0" fmla="*/ 72361 w 1164883"/>
                <a:gd name="connsiteY0" fmla="*/ 22323 h 1191874"/>
                <a:gd name="connsiteX1" fmla="*/ 1164883 w 1164883"/>
                <a:gd name="connsiteY1" fmla="*/ 0 h 1191874"/>
                <a:gd name="connsiteX2" fmla="*/ 1075841 w 1164883"/>
                <a:gd name="connsiteY2" fmla="*/ 1191874 h 1191874"/>
                <a:gd name="connsiteX3" fmla="*/ 0 w 1164883"/>
                <a:gd name="connsiteY3" fmla="*/ 1186356 h 1191874"/>
                <a:gd name="connsiteX4" fmla="*/ 72361 w 1164883"/>
                <a:gd name="connsiteY4" fmla="*/ 22323 h 1191874"/>
                <a:gd name="connsiteX0" fmla="*/ 72361 w 1164883"/>
                <a:gd name="connsiteY0" fmla="*/ 22323 h 1186356"/>
                <a:gd name="connsiteX1" fmla="*/ 1164883 w 1164883"/>
                <a:gd name="connsiteY1" fmla="*/ 0 h 1186356"/>
                <a:gd name="connsiteX2" fmla="*/ 1144841 w 1164883"/>
                <a:gd name="connsiteY2" fmla="*/ 1165112 h 1186356"/>
                <a:gd name="connsiteX3" fmla="*/ 0 w 1164883"/>
                <a:gd name="connsiteY3" fmla="*/ 1186356 h 1186356"/>
                <a:gd name="connsiteX4" fmla="*/ 72361 w 1164883"/>
                <a:gd name="connsiteY4" fmla="*/ 22323 h 1186356"/>
                <a:gd name="connsiteX0" fmla="*/ 72361 w 1164883"/>
                <a:gd name="connsiteY0" fmla="*/ 22323 h 1186356"/>
                <a:gd name="connsiteX1" fmla="*/ 1164883 w 1164883"/>
                <a:gd name="connsiteY1" fmla="*/ 0 h 1186356"/>
                <a:gd name="connsiteX2" fmla="*/ 1016798 w 1164883"/>
                <a:gd name="connsiteY2" fmla="*/ 1126236 h 1186356"/>
                <a:gd name="connsiteX3" fmla="*/ 0 w 1164883"/>
                <a:gd name="connsiteY3" fmla="*/ 1186356 h 1186356"/>
                <a:gd name="connsiteX4" fmla="*/ 72361 w 1164883"/>
                <a:gd name="connsiteY4" fmla="*/ 22323 h 1186356"/>
                <a:gd name="connsiteX0" fmla="*/ 160323 w 1164883"/>
                <a:gd name="connsiteY0" fmla="*/ 52320 h 1186356"/>
                <a:gd name="connsiteX1" fmla="*/ 1164883 w 1164883"/>
                <a:gd name="connsiteY1" fmla="*/ 0 h 1186356"/>
                <a:gd name="connsiteX2" fmla="*/ 1016798 w 1164883"/>
                <a:gd name="connsiteY2" fmla="*/ 1126236 h 1186356"/>
                <a:gd name="connsiteX3" fmla="*/ 0 w 1164883"/>
                <a:gd name="connsiteY3" fmla="*/ 1186356 h 1186356"/>
                <a:gd name="connsiteX4" fmla="*/ 160323 w 1164883"/>
                <a:gd name="connsiteY4" fmla="*/ 52320 h 1186356"/>
                <a:gd name="connsiteX0" fmla="*/ 126964 w 1131524"/>
                <a:gd name="connsiteY0" fmla="*/ 52320 h 1130674"/>
                <a:gd name="connsiteX1" fmla="*/ 1131524 w 1131524"/>
                <a:gd name="connsiteY1" fmla="*/ 0 h 1130674"/>
                <a:gd name="connsiteX2" fmla="*/ 983439 w 1131524"/>
                <a:gd name="connsiteY2" fmla="*/ 1126236 h 1130674"/>
                <a:gd name="connsiteX3" fmla="*/ 0 w 1131524"/>
                <a:gd name="connsiteY3" fmla="*/ 1130674 h 1130674"/>
                <a:gd name="connsiteX4" fmla="*/ 126964 w 1131524"/>
                <a:gd name="connsiteY4" fmla="*/ 52320 h 1130674"/>
                <a:gd name="connsiteX0" fmla="*/ 126964 w 1058084"/>
                <a:gd name="connsiteY0" fmla="*/ 5516 h 1083870"/>
                <a:gd name="connsiteX1" fmla="*/ 1058084 w 1058084"/>
                <a:gd name="connsiteY1" fmla="*/ 0 h 1083870"/>
                <a:gd name="connsiteX2" fmla="*/ 983439 w 1058084"/>
                <a:gd name="connsiteY2" fmla="*/ 1079432 h 1083870"/>
                <a:gd name="connsiteX3" fmla="*/ 0 w 1058084"/>
                <a:gd name="connsiteY3" fmla="*/ 1083870 h 1083870"/>
                <a:gd name="connsiteX4" fmla="*/ 126964 w 1058084"/>
                <a:gd name="connsiteY4" fmla="*/ 5516 h 1083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084" h="1083870">
                  <a:moveTo>
                    <a:pt x="126964" y="5516"/>
                  </a:moveTo>
                  <a:lnTo>
                    <a:pt x="1058084" y="0"/>
                  </a:lnTo>
                  <a:lnTo>
                    <a:pt x="983439" y="1079432"/>
                  </a:lnTo>
                  <a:lnTo>
                    <a:pt x="0" y="1083870"/>
                  </a:lnTo>
                  <a:lnTo>
                    <a:pt x="126964" y="5516"/>
                  </a:lnTo>
                  <a:close/>
                </a:path>
              </a:pathLst>
            </a:custGeom>
            <a:solidFill>
              <a:schemeClr val="bg1"/>
            </a:solidFill>
            <a:ln>
              <a:noFill/>
            </a:ln>
          </p:spPr>
          <p:txBody>
            <a:bodyPr wrap="square" rtlCol="0">
              <a:spAutoFit/>
            </a:bodyPr>
            <a:lstStyle/>
            <a:p>
              <a:pPr algn="ctr"/>
              <a:endParaRPr lang="en-PH" sz="800" b="1" dirty="0" smtClean="0">
                <a:latin typeface="Berlin Sans FB Demi" panose="020E0802020502020306" pitchFamily="34" charset="0"/>
              </a:endParaRPr>
            </a:p>
            <a:p>
              <a:pPr algn="ctr"/>
              <a:r>
                <a:rPr lang="en-PH" sz="3200" b="1" dirty="0" smtClean="0">
                  <a:latin typeface="Berlin Sans FB Demi" panose="020E0802020502020306" pitchFamily="34" charset="0"/>
                </a:rPr>
                <a:t>IMs</a:t>
              </a:r>
            </a:p>
            <a:p>
              <a:pPr algn="ctr"/>
              <a:endParaRPr lang="en-PH" sz="800" b="1" dirty="0">
                <a:latin typeface="Berlin Sans FB Demi" panose="020E0802020502020306" pitchFamily="34" charset="0"/>
              </a:endParaRPr>
            </a:p>
            <a:p>
              <a:pPr algn="ctr"/>
              <a:endParaRPr lang="en-PH" sz="800" b="1" dirty="0">
                <a:latin typeface="Arial Narrow" panose="020B0606020202030204" pitchFamily="34" charset="0"/>
              </a:endParaRPr>
            </a:p>
          </p:txBody>
        </p:sp>
        <p:pic>
          <p:nvPicPr>
            <p:cNvPr id="33" name="Picture 32"/>
            <p:cNvPicPr/>
            <p:nvPr/>
          </p:nvPicPr>
          <p:blipFill rotWithShape="1">
            <a:blip r:embed="rId5">
              <a:extLst>
                <a:ext uri="{28A0092B-C50C-407E-A947-70E740481C1C}">
                  <a14:useLocalDpi xmlns:a14="http://schemas.microsoft.com/office/drawing/2010/main" val="0"/>
                </a:ext>
              </a:extLst>
            </a:blip>
            <a:srcRect l="65836" t="20100" r="2884" b="16536"/>
            <a:stretch/>
          </p:blipFill>
          <p:spPr bwMode="auto">
            <a:xfrm rot="16524578">
              <a:off x="3653608" y="5412503"/>
              <a:ext cx="1267132" cy="1562636"/>
            </a:xfrm>
            <a:prstGeom prst="rect">
              <a:avLst/>
            </a:prstGeom>
            <a:ln>
              <a:noFill/>
            </a:ln>
            <a:extLst>
              <a:ext uri="{53640926-AAD7-44D8-BBD7-CCE9431645EC}">
                <a14:shadowObscured xmlns:a14="http://schemas.microsoft.com/office/drawing/2010/main"/>
              </a:ext>
            </a:extLst>
          </p:spPr>
        </p:pic>
        <p:pic>
          <p:nvPicPr>
            <p:cNvPr id="34" name="Picture 33"/>
            <p:cNvPicPr/>
            <p:nvPr/>
          </p:nvPicPr>
          <p:blipFill rotWithShape="1">
            <a:blip r:embed="rId5">
              <a:extLst>
                <a:ext uri="{28A0092B-C50C-407E-A947-70E740481C1C}">
                  <a14:useLocalDpi xmlns:a14="http://schemas.microsoft.com/office/drawing/2010/main" val="0"/>
                </a:ext>
              </a:extLst>
            </a:blip>
            <a:srcRect l="4808" t="18056" r="57692" b="8359"/>
            <a:stretch/>
          </p:blipFill>
          <p:spPr bwMode="auto">
            <a:xfrm rot="2249192">
              <a:off x="4611729" y="5379910"/>
              <a:ext cx="1543875" cy="1348506"/>
            </a:xfrm>
            <a:prstGeom prst="rect">
              <a:avLst/>
            </a:prstGeom>
            <a:ln>
              <a:noFill/>
            </a:ln>
            <a:extLst>
              <a:ext uri="{53640926-AAD7-44D8-BBD7-CCE9431645EC}">
                <a14:shadowObscured xmlns:a14="http://schemas.microsoft.com/office/drawing/2010/main"/>
              </a:ext>
            </a:extLst>
          </p:spPr>
        </p:pic>
        <p:sp>
          <p:nvSpPr>
            <p:cNvPr id="35" name="Text Box 31"/>
            <p:cNvSpPr txBox="1"/>
            <p:nvPr/>
          </p:nvSpPr>
          <p:spPr>
            <a:xfrm rot="18642179">
              <a:off x="3912732" y="5719720"/>
              <a:ext cx="817156" cy="957416"/>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917" h="995402">
                  <a:moveTo>
                    <a:pt x="49309" y="12197"/>
                  </a:moveTo>
                  <a:lnTo>
                    <a:pt x="1937917" y="0"/>
                  </a:lnTo>
                  <a:lnTo>
                    <a:pt x="1809100" y="970541"/>
                  </a:lnTo>
                  <a:lnTo>
                    <a:pt x="0" y="995402"/>
                  </a:lnTo>
                  <a:lnTo>
                    <a:pt x="49309" y="12197"/>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en-US" sz="1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 </a:t>
              </a:r>
              <a:r>
                <a:rPr lang="en-US" sz="1600" dirty="0" smtClean="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Rating Sheet</a:t>
              </a:r>
              <a:endParaRPr lang="en-US" sz="3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endParaRPr>
            </a:p>
          </p:txBody>
        </p:sp>
        <p:sp>
          <p:nvSpPr>
            <p:cNvPr id="36" name="TextBox 35"/>
            <p:cNvSpPr txBox="1"/>
            <p:nvPr/>
          </p:nvSpPr>
          <p:spPr>
            <a:xfrm>
              <a:off x="4914841" y="6042551"/>
              <a:ext cx="1048059" cy="336538"/>
            </a:xfrm>
            <a:prstGeom prst="rect">
              <a:avLst/>
            </a:prstGeom>
            <a:solidFill>
              <a:schemeClr val="bg1"/>
            </a:solidFill>
            <a:ln>
              <a:noFill/>
            </a:ln>
          </p:spPr>
          <p:txBody>
            <a:bodyPr wrap="square" rtlCol="0">
              <a:spAutoFit/>
            </a:bodyPr>
            <a:lstStyle/>
            <a:p>
              <a:pPr algn="ctr"/>
              <a:r>
                <a:rPr lang="en-PH" sz="1050" b="1" dirty="0" smtClean="0">
                  <a:latin typeface="Berlin Sans FB Demi" panose="020E0802020502020306" pitchFamily="34" charset="0"/>
                </a:rPr>
                <a:t>Performance Tasks</a:t>
              </a:r>
              <a:endParaRPr lang="en-PH" sz="700" b="1" dirty="0">
                <a:latin typeface="Arial Narrow" panose="020B0606020202030204" pitchFamily="34" charset="0"/>
              </a:endParaRPr>
            </a:p>
          </p:txBody>
        </p:sp>
        <p:sp>
          <p:nvSpPr>
            <p:cNvPr id="15" name="Flowchart: Internal Storage 14"/>
            <p:cNvSpPr/>
            <p:nvPr/>
          </p:nvSpPr>
          <p:spPr>
            <a:xfrm>
              <a:off x="4201914" y="4527228"/>
              <a:ext cx="748754" cy="1133341"/>
            </a:xfrm>
            <a:prstGeom prst="flowChartInternalStorag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dirty="0" smtClean="0">
                  <a:solidFill>
                    <a:srgbClr val="000000"/>
                  </a:solidFill>
                  <a:ea typeface="Calibri"/>
                  <a:cs typeface="Times New Roman"/>
                </a:rPr>
                <a:t>Test Results</a:t>
              </a:r>
              <a:endParaRPr lang="en-US" sz="1000" dirty="0" smtClean="0">
                <a:solidFill>
                  <a:srgbClr val="000000"/>
                </a:solidFill>
                <a:effectLst/>
                <a:ea typeface="Calibri"/>
                <a:cs typeface="Times New Roman"/>
              </a:endParaRPr>
            </a:p>
            <a:p>
              <a:pPr marL="0" marR="0" algn="ctr">
                <a:spcBef>
                  <a:spcPts val="0"/>
                </a:spcBef>
                <a:spcAft>
                  <a:spcPts val="0"/>
                </a:spcAft>
              </a:pPr>
              <a:endParaRPr lang="en-US" sz="800" dirty="0" smtClean="0">
                <a:solidFill>
                  <a:srgbClr val="000000"/>
                </a:solidFill>
                <a:ea typeface="Calibri"/>
                <a:cs typeface="Times New Roman"/>
              </a:endParaRPr>
            </a:p>
            <a:p>
              <a:pPr marL="0" marR="0" algn="ctr">
                <a:spcBef>
                  <a:spcPts val="0"/>
                </a:spcBef>
                <a:spcAft>
                  <a:spcPts val="0"/>
                </a:spcAft>
              </a:pPr>
              <a:endParaRPr lang="en-US" sz="800" dirty="0" smtClean="0">
                <a:solidFill>
                  <a:srgbClr val="000000"/>
                </a:solidFill>
                <a:ea typeface="Calibri"/>
                <a:cs typeface="Times New Roman"/>
              </a:endParaRPr>
            </a:p>
            <a:p>
              <a:pPr marL="0" marR="0" algn="ctr">
                <a:spcBef>
                  <a:spcPts val="0"/>
                </a:spcBef>
                <a:spcAft>
                  <a:spcPts val="0"/>
                </a:spcAft>
              </a:pPr>
              <a:endParaRPr lang="en-US" sz="800" dirty="0">
                <a:solidFill>
                  <a:srgbClr val="000000"/>
                </a:solidFill>
                <a:ea typeface="Calibri"/>
                <a:cs typeface="Times New Roman"/>
              </a:endParaRPr>
            </a:p>
            <a:p>
              <a:pPr marL="0" marR="0" algn="ctr">
                <a:spcBef>
                  <a:spcPts val="0"/>
                </a:spcBef>
                <a:spcAft>
                  <a:spcPts val="0"/>
                </a:spcAft>
              </a:pPr>
              <a:r>
                <a:rPr lang="en-US" sz="600" dirty="0" smtClean="0">
                  <a:solidFill>
                    <a:srgbClr val="000000"/>
                  </a:solidFill>
                  <a:effectLst/>
                  <a:ea typeface="Calibri"/>
                  <a:cs typeface="Times New Roman"/>
                </a:rPr>
                <a:t>Teacher’s Name</a:t>
              </a:r>
            </a:p>
            <a:p>
              <a:pPr marL="0" marR="0" algn="ctr">
                <a:spcBef>
                  <a:spcPts val="0"/>
                </a:spcBef>
                <a:spcAft>
                  <a:spcPts val="0"/>
                </a:spcAft>
              </a:pPr>
              <a:endParaRPr lang="en-US" sz="800" dirty="0">
                <a:solidFill>
                  <a:srgbClr val="000000"/>
                </a:solidFill>
                <a:ea typeface="Calibri"/>
                <a:cs typeface="Times New Roman"/>
              </a:endParaRPr>
            </a:p>
            <a:p>
              <a:pPr marL="0" marR="0" algn="ctr">
                <a:spcBef>
                  <a:spcPts val="0"/>
                </a:spcBef>
                <a:spcAft>
                  <a:spcPts val="0"/>
                </a:spcAft>
              </a:pPr>
              <a:endParaRPr lang="en-US" sz="1100" dirty="0">
                <a:effectLst/>
                <a:ea typeface="Calibri"/>
                <a:cs typeface="Times New Roman"/>
              </a:endParaRPr>
            </a:p>
          </p:txBody>
        </p:sp>
      </p:grpSp>
      <p:sp>
        <p:nvSpPr>
          <p:cNvPr id="6" name="Cloud Callout 5"/>
          <p:cNvSpPr/>
          <p:nvPr/>
        </p:nvSpPr>
        <p:spPr>
          <a:xfrm>
            <a:off x="101601" y="0"/>
            <a:ext cx="2936863" cy="2298700"/>
          </a:xfrm>
          <a:prstGeom prst="cloudCallout">
            <a:avLst>
              <a:gd name="adj1" fmla="val -18821"/>
              <a:gd name="adj2" fmla="val 83143"/>
            </a:avLst>
          </a:prstGeom>
          <a:solidFill>
            <a:srgbClr val="D8D0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Indicator 3</a:t>
            </a:r>
            <a:endParaRPr lang="en-US" sz="3600" dirty="0">
              <a:solidFill>
                <a:schemeClr val="tx1"/>
              </a:solidFill>
            </a:endParaRPr>
          </a:p>
        </p:txBody>
      </p:sp>
      <p:grpSp>
        <p:nvGrpSpPr>
          <p:cNvPr id="16" name="Group 15"/>
          <p:cNvGrpSpPr/>
          <p:nvPr/>
        </p:nvGrpSpPr>
        <p:grpSpPr>
          <a:xfrm>
            <a:off x="5841618" y="1040172"/>
            <a:ext cx="6250545" cy="735442"/>
            <a:chOff x="5913219" y="1264409"/>
            <a:chExt cx="5917636" cy="735442"/>
          </a:xfrm>
        </p:grpSpPr>
        <p:sp>
          <p:nvSpPr>
            <p:cNvPr id="17" name="TextBox 16"/>
            <p:cNvSpPr txBox="1"/>
            <p:nvPr/>
          </p:nvSpPr>
          <p:spPr>
            <a:xfrm>
              <a:off x="9165449" y="1264409"/>
              <a:ext cx="2665406"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(COT) rating </a:t>
              </a:r>
              <a:r>
                <a:rPr lang="en-PH" sz="1900" b="1" dirty="0" smtClean="0">
                  <a:solidFill>
                    <a:srgbClr val="FF0000"/>
                  </a:solidFill>
                  <a:latin typeface="Arial" pitchFamily="34" charset="0"/>
                  <a:cs typeface="Arial" pitchFamily="34" charset="0"/>
                </a:rPr>
                <a:t>sheet and</a:t>
              </a:r>
              <a:endParaRPr lang="en-US" sz="1900" dirty="0">
                <a:solidFill>
                  <a:srgbClr val="FF0000"/>
                </a:solidFill>
              </a:endParaRPr>
            </a:p>
          </p:txBody>
        </p:sp>
        <p:sp>
          <p:nvSpPr>
            <p:cNvPr id="18" name="TextBox 17"/>
            <p:cNvSpPr txBox="1"/>
            <p:nvPr/>
          </p:nvSpPr>
          <p:spPr>
            <a:xfrm>
              <a:off x="5913219" y="1615130"/>
              <a:ext cx="3953661" cy="384721"/>
            </a:xfrm>
            <a:prstGeom prst="rect">
              <a:avLst/>
            </a:prstGeom>
            <a:solidFill>
              <a:schemeClr val="accent5">
                <a:lumMod val="20000"/>
                <a:lumOff val="80000"/>
              </a:schemeClr>
            </a:solidFill>
          </p:spPr>
          <p:txBody>
            <a:bodyPr wrap="square" rtlCol="0">
              <a:spAutoFit/>
            </a:bodyPr>
            <a:lstStyle/>
            <a:p>
              <a:r>
                <a:rPr lang="en-PH" sz="1900" b="1" dirty="0" smtClean="0">
                  <a:solidFill>
                    <a:srgbClr val="FF0000"/>
                  </a:solidFill>
                  <a:latin typeface="Arial" pitchFamily="34" charset="0"/>
                  <a:cs typeface="Arial" pitchFamily="34" charset="0"/>
                </a:rPr>
                <a:t>/or inter- </a:t>
              </a:r>
              <a:r>
                <a:rPr lang="en-PH" sz="1900" b="1" dirty="0">
                  <a:solidFill>
                    <a:srgbClr val="FF0000"/>
                  </a:solidFill>
                  <a:latin typeface="Arial" pitchFamily="34" charset="0"/>
                  <a:cs typeface="Arial" pitchFamily="34" charset="0"/>
                </a:rPr>
                <a:t>observer agreement form </a:t>
              </a:r>
              <a:endParaRPr lang="en-US" sz="1900" b="1" dirty="0">
                <a:solidFill>
                  <a:srgbClr val="FF0000"/>
                </a:solidFill>
              </a:endParaRPr>
            </a:p>
          </p:txBody>
        </p:sp>
      </p:grpSp>
      <p:sp>
        <p:nvSpPr>
          <p:cNvPr id="19" name="Rectangle 18"/>
          <p:cNvSpPr/>
          <p:nvPr/>
        </p:nvSpPr>
        <p:spPr>
          <a:xfrm>
            <a:off x="6070975" y="2699783"/>
            <a:ext cx="3294995" cy="49010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smtClean="0">
                <a:solidFill>
                  <a:schemeClr val="tx1"/>
                </a:solidFill>
                <a:latin typeface="Arial" pitchFamily="34" charset="0"/>
                <a:cs typeface="Arial" pitchFamily="34" charset="0"/>
              </a:rPr>
              <a:t>Lesson plans/modified DLLs</a:t>
            </a:r>
            <a:endParaRPr lang="en-US" b="1" dirty="0">
              <a:solidFill>
                <a:schemeClr val="tx1"/>
              </a:solidFill>
              <a:latin typeface="Arial" pitchFamily="34" charset="0"/>
              <a:cs typeface="Arial" pitchFamily="34" charset="0"/>
            </a:endParaRPr>
          </a:p>
        </p:txBody>
      </p:sp>
      <p:sp>
        <p:nvSpPr>
          <p:cNvPr id="23" name="Rectangle 22"/>
          <p:cNvSpPr/>
          <p:nvPr/>
        </p:nvSpPr>
        <p:spPr>
          <a:xfrm>
            <a:off x="5994775" y="4237615"/>
            <a:ext cx="2699897" cy="29429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a:solidFill>
                  <a:schemeClr val="tx1"/>
                </a:solidFill>
                <a:latin typeface="Arial" pitchFamily="34" charset="0"/>
                <a:cs typeface="Arial" pitchFamily="34" charset="0"/>
              </a:rPr>
              <a:t>Instructional materials </a:t>
            </a:r>
            <a:endParaRPr lang="en-US" b="1" dirty="0">
              <a:solidFill>
                <a:schemeClr val="tx1"/>
              </a:solidFill>
              <a:latin typeface="Arial" pitchFamily="34" charset="0"/>
              <a:cs typeface="Arial" pitchFamily="34" charset="0"/>
            </a:endParaRPr>
          </a:p>
        </p:txBody>
      </p:sp>
      <p:sp>
        <p:nvSpPr>
          <p:cNvPr id="24" name="Rectangle 23"/>
          <p:cNvSpPr/>
          <p:nvPr/>
        </p:nvSpPr>
        <p:spPr>
          <a:xfrm>
            <a:off x="6070975" y="5230864"/>
            <a:ext cx="2699897" cy="29429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a:solidFill>
                  <a:schemeClr val="tx1"/>
                </a:solidFill>
                <a:latin typeface="Arial" pitchFamily="34" charset="0"/>
                <a:ea typeface="Calibri"/>
                <a:cs typeface="Arial" pitchFamily="34" charset="0"/>
              </a:rPr>
              <a:t>Performance tasks/test </a:t>
            </a:r>
            <a:endParaRPr lang="en-US" b="1" dirty="0">
              <a:solidFill>
                <a:schemeClr val="tx1"/>
              </a:solidFill>
              <a:latin typeface="Arial" pitchFamily="34" charset="0"/>
              <a:cs typeface="Arial" pitchFamily="34" charset="0"/>
            </a:endParaRPr>
          </a:p>
        </p:txBody>
      </p:sp>
      <p:sp>
        <p:nvSpPr>
          <p:cNvPr id="25" name="Rectangle 24"/>
          <p:cNvSpPr/>
          <p:nvPr/>
        </p:nvSpPr>
        <p:spPr>
          <a:xfrm>
            <a:off x="6116694" y="5996826"/>
            <a:ext cx="2699897" cy="29429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a:solidFill>
                  <a:schemeClr val="tx1"/>
                </a:solidFill>
                <a:latin typeface="Arial" pitchFamily="34" charset="0"/>
                <a:ea typeface="Calibri"/>
                <a:cs typeface="Arial" pitchFamily="34" charset="0"/>
              </a:rPr>
              <a:t>Results of assessment </a:t>
            </a:r>
            <a:endParaRPr lang="en-US"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684272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 fill="hold"/>
                                        <p:tgtEl>
                                          <p:spTgt spid="16"/>
                                        </p:tgtEl>
                                      </p:cBhvr>
                                      <p:by x="100000" y="150000"/>
                                    </p:animScale>
                                  </p:childTnLst>
                                </p:cTn>
                              </p:par>
                              <p:par>
                                <p:cTn id="7" presetID="6" presetClass="emph" presetSubtype="0" fill="hold" grpId="0" nodeType="withEffect">
                                  <p:stCondLst>
                                    <p:cond delay="0"/>
                                  </p:stCondLst>
                                  <p:childTnLst>
                                    <p:animScale>
                                      <p:cBhvr>
                                        <p:cTn id="8" dur="500" fill="hold"/>
                                        <p:tgtEl>
                                          <p:spTgt spid="19"/>
                                        </p:tgtEl>
                                      </p:cBhvr>
                                      <p:by x="100000" y="150000"/>
                                    </p:animScale>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grpId="1" nodeType="clickEffect">
                                  <p:stCondLst>
                                    <p:cond delay="0"/>
                                  </p:stCondLst>
                                  <p:childTnLst>
                                    <p:animEffect transition="out" filter="fade">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par>
                                <p:cTn id="14" presetID="6" presetClass="emph" presetSubtype="0" fill="hold" grpId="0" nodeType="withEffect">
                                  <p:stCondLst>
                                    <p:cond delay="0"/>
                                  </p:stCondLst>
                                  <p:childTnLst>
                                    <p:animScale>
                                      <p:cBhvr>
                                        <p:cTn id="15" dur="500" fill="hold"/>
                                        <p:tgtEl>
                                          <p:spTgt spid="23"/>
                                        </p:tgtEl>
                                      </p:cBhvr>
                                      <p:by x="100000" y="150000"/>
                                    </p:animScale>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23"/>
                                        </p:tgtEl>
                                      </p:cBhvr>
                                    </p:animEffect>
                                    <p:set>
                                      <p:cBhvr>
                                        <p:cTn id="20" dur="1" fill="hold">
                                          <p:stCondLst>
                                            <p:cond delay="499"/>
                                          </p:stCondLst>
                                        </p:cTn>
                                        <p:tgtEl>
                                          <p:spTgt spid="23"/>
                                        </p:tgtEl>
                                        <p:attrNameLst>
                                          <p:attrName>style.visibility</p:attrName>
                                        </p:attrNameLst>
                                      </p:cBhvr>
                                      <p:to>
                                        <p:strVal val="hidden"/>
                                      </p:to>
                                    </p:set>
                                  </p:childTnLst>
                                </p:cTn>
                              </p:par>
                              <p:par>
                                <p:cTn id="21" presetID="6" presetClass="emph" presetSubtype="0" fill="hold" grpId="0" nodeType="withEffect">
                                  <p:stCondLst>
                                    <p:cond delay="0"/>
                                  </p:stCondLst>
                                  <p:childTnLst>
                                    <p:animScale>
                                      <p:cBhvr>
                                        <p:cTn id="22" dur="500" fill="hold"/>
                                        <p:tgtEl>
                                          <p:spTgt spid="24"/>
                                        </p:tgtEl>
                                      </p:cBhvr>
                                      <p:by x="100000" y="150000"/>
                                    </p:animScale>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par>
                                <p:cTn id="28" presetID="6" presetClass="emph" presetSubtype="0" fill="hold" grpId="0" nodeType="withEffect">
                                  <p:stCondLst>
                                    <p:cond delay="0"/>
                                  </p:stCondLst>
                                  <p:childTnLst>
                                    <p:animScale>
                                      <p:cBhvr>
                                        <p:cTn id="29" dur="500" fill="hold"/>
                                        <p:tgtEl>
                                          <p:spTgt spid="25"/>
                                        </p:tgtEl>
                                      </p:cBhvr>
                                      <p:by x="100000" y="150000"/>
                                    </p:animScale>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25"/>
                                        </p:tgtEl>
                                      </p:cBhvr>
                                    </p:animEffect>
                                    <p:set>
                                      <p:cBhvr>
                                        <p:cTn id="34"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3" grpId="0" animBg="1"/>
      <p:bldP spid="23" grpId="1" animBg="1"/>
      <p:bldP spid="24" grpId="0" animBg="1"/>
      <p:bldP spid="24" grpId="1" animBg="1"/>
      <p:bldP spid="25" grpId="0" animBg="1"/>
      <p:bldP spid="2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2747677" y="609601"/>
          <a:ext cx="9357239" cy="5508181"/>
        </p:xfrm>
        <a:graphic>
          <a:graphicData uri="http://schemas.openxmlformats.org/drawingml/2006/table">
            <a:tbl>
              <a:tblPr firstRow="1" firstCol="1" bandRow="1">
                <a:effectLst/>
                <a:tableStyleId>{93296810-A885-4BE3-A3E7-6D5BEEA58F35}</a:tableStyleId>
              </a:tblPr>
              <a:tblGrid>
                <a:gridCol w="3006737"/>
                <a:gridCol w="6350502"/>
              </a:tblGrid>
              <a:tr h="376735">
                <a:tc>
                  <a:txBody>
                    <a:bodyPr/>
                    <a:lstStyle/>
                    <a:p>
                      <a:pPr marL="0" marR="0" algn="ctr">
                        <a:lnSpc>
                          <a:spcPct val="115000"/>
                        </a:lnSpc>
                        <a:spcBef>
                          <a:spcPts val="0"/>
                        </a:spcBef>
                        <a:spcAft>
                          <a:spcPts val="0"/>
                        </a:spcAft>
                      </a:pPr>
                      <a:r>
                        <a:rPr lang="en-PH" sz="2400" dirty="0">
                          <a:effectLst/>
                        </a:rPr>
                        <a:t>Objectives</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PH" sz="2400" dirty="0">
                          <a:effectLst/>
                        </a:rPr>
                        <a:t>Means of Verification (MOV)</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8064">
                <a:tc>
                  <a:txBody>
                    <a:bodyPr/>
                    <a:lstStyle/>
                    <a:p>
                      <a:pPr marL="0" marR="0" algn="l">
                        <a:lnSpc>
                          <a:spcPct val="107000"/>
                        </a:lnSpc>
                        <a:spcBef>
                          <a:spcPts val="0"/>
                        </a:spcBef>
                        <a:spcAft>
                          <a:spcPts val="0"/>
                        </a:spcAft>
                      </a:pPr>
                      <a:r>
                        <a:rPr lang="en-US" sz="2400" baseline="0" dirty="0" smtClean="0">
                          <a:solidFill>
                            <a:schemeClr val="tx1"/>
                          </a:solidFill>
                          <a:effectLst/>
                          <a:latin typeface="Arial" pitchFamily="34" charset="0"/>
                          <a:ea typeface="Calibri"/>
                          <a:cs typeface="Arial" pitchFamily="34" charset="0"/>
                        </a:rPr>
                        <a:t>     </a:t>
                      </a:r>
                      <a:r>
                        <a:rPr lang="en-US" sz="2400" dirty="0" smtClean="0">
                          <a:solidFill>
                            <a:schemeClr val="tx1"/>
                          </a:solidFill>
                          <a:effectLst/>
                          <a:latin typeface="Arial" pitchFamily="34" charset="0"/>
                          <a:ea typeface="Calibri"/>
                          <a:cs typeface="Arial" pitchFamily="34" charset="0"/>
                        </a:rPr>
                        <a:t>Manages </a:t>
                      </a:r>
                      <a:r>
                        <a:rPr lang="en-US" sz="2400" dirty="0">
                          <a:solidFill>
                            <a:schemeClr val="tx1"/>
                          </a:solidFill>
                          <a:effectLst/>
                          <a:latin typeface="Arial" pitchFamily="34" charset="0"/>
                          <a:ea typeface="Calibri"/>
                          <a:cs typeface="Arial" pitchFamily="34" charset="0"/>
                        </a:rPr>
                        <a:t>classroom structure to engage learners, individually or in groups, in meaningful exploration, discovery, and hands-on activities within a range of physical learning environments.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42900" marR="0" lvl="0" indent="-342900" algn="l">
                        <a:lnSpc>
                          <a:spcPct val="107000"/>
                        </a:lnSpc>
                        <a:spcBef>
                          <a:spcPts val="0"/>
                        </a:spcBef>
                        <a:spcAft>
                          <a:spcPts val="0"/>
                        </a:spcAft>
                        <a:buFont typeface="+mj-lt"/>
                        <a:buAutoNum type="arabicPeriod"/>
                      </a:pPr>
                      <a:r>
                        <a:rPr lang="en-US" sz="2000" dirty="0">
                          <a:solidFill>
                            <a:schemeClr val="tx1"/>
                          </a:solidFill>
                          <a:effectLst/>
                          <a:latin typeface="Arial" pitchFamily="34" charset="0"/>
                          <a:ea typeface="Calibri"/>
                          <a:cs typeface="Arial" pitchFamily="34" charset="0"/>
                        </a:rPr>
                        <a:t>Classroom observation tool (COT) rating sheet </a:t>
                      </a:r>
                      <a:r>
                        <a:rPr lang="en-US" sz="2000" dirty="0" smtClean="0">
                          <a:solidFill>
                            <a:schemeClr val="tx1"/>
                          </a:solidFill>
                          <a:effectLst/>
                          <a:latin typeface="Arial" pitchFamily="34" charset="0"/>
                          <a:ea typeface="Calibri"/>
                          <a:cs typeface="Arial" pitchFamily="34" charset="0"/>
                        </a:rPr>
                        <a:t>and/or </a:t>
                      </a:r>
                      <a:r>
                        <a:rPr lang="en-US" sz="2000" dirty="0">
                          <a:solidFill>
                            <a:schemeClr val="tx1"/>
                          </a:solidFill>
                          <a:effectLst/>
                          <a:latin typeface="Arial" pitchFamily="34" charset="0"/>
                          <a:ea typeface="Calibri"/>
                          <a:cs typeface="Arial" pitchFamily="34" charset="0"/>
                        </a:rPr>
                        <a:t>inter-observer agreement form about managing </a:t>
                      </a:r>
                      <a:r>
                        <a:rPr lang="en-US" sz="2000" b="1" dirty="0">
                          <a:solidFill>
                            <a:schemeClr val="tx1"/>
                          </a:solidFill>
                          <a:effectLst/>
                          <a:latin typeface="Arial" pitchFamily="34" charset="0"/>
                          <a:ea typeface="Calibri"/>
                          <a:cs typeface="Arial" pitchFamily="34" charset="0"/>
                        </a:rPr>
                        <a:t>classroom structure that engages learners in various activities</a:t>
                      </a:r>
                    </a:p>
                    <a:p>
                      <a:pPr marL="342900" marR="0" lvl="0" indent="-342900" algn="l">
                        <a:lnSpc>
                          <a:spcPct val="107000"/>
                        </a:lnSpc>
                        <a:spcBef>
                          <a:spcPts val="0"/>
                        </a:spcBef>
                        <a:spcAft>
                          <a:spcPts val="0"/>
                        </a:spcAft>
                        <a:buFont typeface="+mj-lt"/>
                        <a:buAutoNum type="arabicPeriod"/>
                      </a:pPr>
                      <a:r>
                        <a:rPr lang="en-US" sz="2000" dirty="0">
                          <a:solidFill>
                            <a:schemeClr val="tx1"/>
                          </a:solidFill>
                          <a:effectLst/>
                          <a:latin typeface="Arial" pitchFamily="34" charset="0"/>
                          <a:ea typeface="Calibri"/>
                          <a:cs typeface="Arial" pitchFamily="34" charset="0"/>
                        </a:rPr>
                        <a:t>Lesson plans/modified DLLs highlighting various classroom management strategies that engage learners in activities/tasks in </a:t>
                      </a:r>
                      <a:r>
                        <a:rPr lang="en-US" sz="2000" b="1" dirty="0">
                          <a:solidFill>
                            <a:schemeClr val="tx1"/>
                          </a:solidFill>
                          <a:effectLst/>
                          <a:latin typeface="Arial" pitchFamily="34" charset="0"/>
                          <a:ea typeface="Calibri"/>
                          <a:cs typeface="Arial" pitchFamily="34" charset="0"/>
                        </a:rPr>
                        <a:t>different physical learning environments</a:t>
                      </a:r>
                    </a:p>
                    <a:p>
                      <a:pPr marL="342900" marR="0" lvl="0" indent="-342900" algn="l">
                        <a:lnSpc>
                          <a:spcPct val="107000"/>
                        </a:lnSpc>
                        <a:spcBef>
                          <a:spcPts val="0"/>
                        </a:spcBef>
                        <a:spcAft>
                          <a:spcPts val="0"/>
                        </a:spcAft>
                        <a:buFont typeface="+mj-lt"/>
                        <a:buAutoNum type="arabicPeriod"/>
                      </a:pPr>
                      <a:r>
                        <a:rPr lang="en-US" sz="2000" dirty="0">
                          <a:solidFill>
                            <a:schemeClr val="tx1"/>
                          </a:solidFill>
                          <a:effectLst/>
                          <a:latin typeface="Arial" pitchFamily="34" charset="0"/>
                          <a:ea typeface="Calibri"/>
                          <a:cs typeface="Arial" pitchFamily="34" charset="0"/>
                        </a:rPr>
                        <a:t>Others (Please specify and provide annotations)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40200"/>
          <a:stretch/>
        </p:blipFill>
        <p:spPr>
          <a:xfrm>
            <a:off x="-435820" y="3196328"/>
            <a:ext cx="3270580" cy="2612573"/>
          </a:xfrm>
          <a:prstGeom prst="rect">
            <a:avLst/>
          </a:prstGeom>
        </p:spPr>
      </p:pic>
      <p:sp>
        <p:nvSpPr>
          <p:cNvPr id="6" name="Cloud Callout 5"/>
          <p:cNvSpPr/>
          <p:nvPr/>
        </p:nvSpPr>
        <p:spPr>
          <a:xfrm>
            <a:off x="0" y="0"/>
            <a:ext cx="2963917" cy="2298700"/>
          </a:xfrm>
          <a:prstGeom prst="cloudCallout">
            <a:avLst>
              <a:gd name="adj1" fmla="val -18821"/>
              <a:gd name="adj2" fmla="val 83143"/>
            </a:avLst>
          </a:prstGeom>
          <a:solidFill>
            <a:srgbClr val="D8D0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Indicator 4</a:t>
            </a:r>
            <a:endParaRPr lang="en-US" sz="3600" dirty="0">
              <a:solidFill>
                <a:schemeClr val="tx1"/>
              </a:solidFill>
            </a:endParaRPr>
          </a:p>
        </p:txBody>
      </p:sp>
      <p:grpSp>
        <p:nvGrpSpPr>
          <p:cNvPr id="2" name="Group 1"/>
          <p:cNvGrpSpPr/>
          <p:nvPr/>
        </p:nvGrpSpPr>
        <p:grpSpPr>
          <a:xfrm>
            <a:off x="6984124" y="4025858"/>
            <a:ext cx="3634099" cy="2167611"/>
            <a:chOff x="2857584" y="4653092"/>
            <a:chExt cx="2485442" cy="1604588"/>
          </a:xfrm>
        </p:grpSpPr>
        <p:pic>
          <p:nvPicPr>
            <p:cNvPr id="29" name="Picture 28"/>
            <p:cNvPicPr/>
            <p:nvPr/>
          </p:nvPicPr>
          <p:blipFill>
            <a:blip r:embed="rId4">
              <a:clrChange>
                <a:clrFrom>
                  <a:srgbClr val="FFFFFF"/>
                </a:clrFrom>
                <a:clrTo>
                  <a:srgbClr val="FFFFFF">
                    <a:alpha val="0"/>
                  </a:srgbClr>
                </a:clrTo>
              </a:clrChange>
            </a:blip>
            <a:stretch>
              <a:fillRect/>
            </a:stretch>
          </p:blipFill>
          <p:spPr>
            <a:xfrm rot="2159766">
              <a:off x="2857584" y="4679761"/>
              <a:ext cx="1823119" cy="1519564"/>
            </a:xfrm>
            <a:prstGeom prst="rect">
              <a:avLst/>
            </a:prstGeom>
          </p:spPr>
        </p:pic>
        <p:sp>
          <p:nvSpPr>
            <p:cNvPr id="30" name="Text Box 31"/>
            <p:cNvSpPr txBox="1"/>
            <p:nvPr/>
          </p:nvSpPr>
          <p:spPr>
            <a:xfrm rot="19810738">
              <a:off x="3405029" y="5071462"/>
              <a:ext cx="861493" cy="936432"/>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836017"/>
                <a:gd name="connsiteY0" fmla="*/ 0 h 1198425"/>
                <a:gd name="connsiteX1" fmla="*/ 1836016 w 1836017"/>
                <a:gd name="connsiteY1" fmla="*/ 46696 h 1198425"/>
                <a:gd name="connsiteX2" fmla="*/ 1683786 w 1836017"/>
                <a:gd name="connsiteY2" fmla="*/ 1198425 h 1198425"/>
                <a:gd name="connsiteX3" fmla="*/ 30076 w 1836017"/>
                <a:gd name="connsiteY3" fmla="*/ 1026501 h 1198425"/>
                <a:gd name="connsiteX4" fmla="*/ 0 w 1836017"/>
                <a:gd name="connsiteY4" fmla="*/ 0 h 1198425"/>
                <a:gd name="connsiteX0" fmla="*/ 0 w 2130831"/>
                <a:gd name="connsiteY0" fmla="*/ 0 h 1198425"/>
                <a:gd name="connsiteX1" fmla="*/ 2130831 w 2130831"/>
                <a:gd name="connsiteY1" fmla="*/ 412170 h 1198425"/>
                <a:gd name="connsiteX2" fmla="*/ 1683786 w 2130831"/>
                <a:gd name="connsiteY2" fmla="*/ 1198425 h 1198425"/>
                <a:gd name="connsiteX3" fmla="*/ 30076 w 2130831"/>
                <a:gd name="connsiteY3" fmla="*/ 1026501 h 1198425"/>
                <a:gd name="connsiteX4" fmla="*/ 0 w 2130831"/>
                <a:gd name="connsiteY4" fmla="*/ 0 h 1198425"/>
                <a:gd name="connsiteX0" fmla="*/ 0 w 2179330"/>
                <a:gd name="connsiteY0" fmla="*/ 1 h 1267276"/>
                <a:gd name="connsiteX1" fmla="*/ 2179330 w 2179330"/>
                <a:gd name="connsiteY1" fmla="*/ 481021 h 1267276"/>
                <a:gd name="connsiteX2" fmla="*/ 1732285 w 2179330"/>
                <a:gd name="connsiteY2" fmla="*/ 1267276 h 1267276"/>
                <a:gd name="connsiteX3" fmla="*/ 78575 w 2179330"/>
                <a:gd name="connsiteY3" fmla="*/ 1095352 h 1267276"/>
                <a:gd name="connsiteX4" fmla="*/ 0 w 2179330"/>
                <a:gd name="connsiteY4" fmla="*/ 1 h 1267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9330" h="1267276">
                  <a:moveTo>
                    <a:pt x="0" y="1"/>
                  </a:moveTo>
                  <a:lnTo>
                    <a:pt x="2179330" y="481021"/>
                  </a:lnTo>
                  <a:lnTo>
                    <a:pt x="1732285" y="1267276"/>
                  </a:lnTo>
                  <a:lnTo>
                    <a:pt x="78575" y="1095352"/>
                  </a:lnTo>
                  <a:lnTo>
                    <a:pt x="0" y="1"/>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 dirty="0">
                  <a:effectLst/>
                  <a:ea typeface="Calibri"/>
                  <a:cs typeface="Times New Roman"/>
                </a:rPr>
                <a:t> </a:t>
              </a:r>
              <a:endParaRPr lang="en-US" sz="100" dirty="0" smtClean="0">
                <a:effectLst/>
                <a:ea typeface="Calibri"/>
                <a:cs typeface="Times New Roman"/>
              </a:endParaRPr>
            </a:p>
            <a:p>
              <a:pPr marL="0" marR="0">
                <a:lnSpc>
                  <a:spcPct val="115000"/>
                </a:lnSpc>
                <a:spcBef>
                  <a:spcPts val="0"/>
                </a:spcBef>
                <a:spcAft>
                  <a:spcPts val="1000"/>
                </a:spcAft>
              </a:pPr>
              <a:endParaRPr lang="en-US" sz="800" dirty="0" smtClean="0">
                <a:effectLst/>
                <a:ea typeface="Calibri"/>
                <a:cs typeface="Times New Roman"/>
              </a:endParaRPr>
            </a:p>
            <a:p>
              <a:pPr marL="0" marR="0">
                <a:lnSpc>
                  <a:spcPct val="115000"/>
                </a:lnSpc>
                <a:spcBef>
                  <a:spcPts val="0"/>
                </a:spcBef>
                <a:spcAft>
                  <a:spcPts val="1000"/>
                </a:spcAft>
              </a:pPr>
              <a:r>
                <a:rPr lang="en-US" sz="1600" dirty="0" smtClean="0">
                  <a:effectLst/>
                  <a:ea typeface="Calibri"/>
                  <a:cs typeface="Times New Roman"/>
                </a:rPr>
                <a:t>DLL/DLP/LP</a:t>
              </a:r>
              <a:endParaRPr lang="en-US" sz="700" dirty="0">
                <a:effectLst/>
                <a:ea typeface="Calibri"/>
                <a:cs typeface="Times New Roman"/>
              </a:endParaRPr>
            </a:p>
          </p:txBody>
        </p:sp>
        <p:pic>
          <p:nvPicPr>
            <p:cNvPr id="33" name="Picture 32"/>
            <p:cNvPicPr/>
            <p:nvPr/>
          </p:nvPicPr>
          <p:blipFill rotWithShape="1">
            <a:blip r:embed="rId5">
              <a:extLst>
                <a:ext uri="{28A0092B-C50C-407E-A947-70E740481C1C}">
                  <a14:useLocalDpi xmlns:a14="http://schemas.microsoft.com/office/drawing/2010/main" val="0"/>
                </a:ext>
              </a:extLst>
            </a:blip>
            <a:srcRect l="65836" t="20100" r="2884" b="16536"/>
            <a:stretch/>
          </p:blipFill>
          <p:spPr bwMode="auto">
            <a:xfrm rot="20178194">
              <a:off x="3939634" y="4653092"/>
              <a:ext cx="1403392" cy="1604588"/>
            </a:xfrm>
            <a:prstGeom prst="rect">
              <a:avLst/>
            </a:prstGeom>
            <a:ln>
              <a:noFill/>
            </a:ln>
            <a:extLst>
              <a:ext uri="{53640926-AAD7-44D8-BBD7-CCE9431645EC}">
                <a14:shadowObscured xmlns:a14="http://schemas.microsoft.com/office/drawing/2010/main"/>
              </a:ext>
            </a:extLst>
          </p:spPr>
        </p:pic>
        <p:sp>
          <p:nvSpPr>
            <p:cNvPr id="35" name="Text Box 31"/>
            <p:cNvSpPr txBox="1"/>
            <p:nvPr/>
          </p:nvSpPr>
          <p:spPr>
            <a:xfrm rot="396405">
              <a:off x="4153991" y="5023389"/>
              <a:ext cx="781631" cy="995962"/>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en-US" sz="1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 </a:t>
              </a:r>
              <a:r>
                <a:rPr lang="en-US" sz="1600" dirty="0" smtClean="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Rating Sheet</a:t>
              </a:r>
              <a:endParaRPr lang="en-US" sz="3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endParaRPr>
            </a:p>
          </p:txBody>
        </p:sp>
      </p:grpSp>
      <p:grpSp>
        <p:nvGrpSpPr>
          <p:cNvPr id="12" name="Group 11"/>
          <p:cNvGrpSpPr/>
          <p:nvPr/>
        </p:nvGrpSpPr>
        <p:grpSpPr>
          <a:xfrm>
            <a:off x="5711594" y="1040172"/>
            <a:ext cx="6380541" cy="735444"/>
            <a:chOff x="5790138" y="1264409"/>
            <a:chExt cx="6040717" cy="735444"/>
          </a:xfrm>
        </p:grpSpPr>
        <p:sp>
          <p:nvSpPr>
            <p:cNvPr id="13" name="TextBox 12"/>
            <p:cNvSpPr txBox="1"/>
            <p:nvPr/>
          </p:nvSpPr>
          <p:spPr>
            <a:xfrm>
              <a:off x="9165449" y="1264409"/>
              <a:ext cx="2665406"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(COT) rating </a:t>
              </a:r>
              <a:r>
                <a:rPr lang="en-PH" sz="1900" b="1" dirty="0" smtClean="0">
                  <a:solidFill>
                    <a:srgbClr val="FF0000"/>
                  </a:solidFill>
                  <a:latin typeface="Arial" pitchFamily="34" charset="0"/>
                  <a:cs typeface="Arial" pitchFamily="34" charset="0"/>
                </a:rPr>
                <a:t>sheet</a:t>
              </a:r>
              <a:endParaRPr lang="en-US" sz="1900" dirty="0">
                <a:solidFill>
                  <a:srgbClr val="FF0000"/>
                </a:solidFill>
              </a:endParaRPr>
            </a:p>
          </p:txBody>
        </p:sp>
        <p:sp>
          <p:nvSpPr>
            <p:cNvPr id="14" name="TextBox 13"/>
            <p:cNvSpPr txBox="1"/>
            <p:nvPr/>
          </p:nvSpPr>
          <p:spPr>
            <a:xfrm>
              <a:off x="5790138" y="1615132"/>
              <a:ext cx="4424477" cy="384721"/>
            </a:xfrm>
            <a:prstGeom prst="rect">
              <a:avLst/>
            </a:prstGeom>
            <a:solidFill>
              <a:schemeClr val="accent5">
                <a:lumMod val="20000"/>
                <a:lumOff val="80000"/>
              </a:schemeClr>
            </a:solidFill>
          </p:spPr>
          <p:txBody>
            <a:bodyPr wrap="square" rtlCol="0">
              <a:spAutoFit/>
            </a:bodyPr>
            <a:lstStyle/>
            <a:p>
              <a:r>
                <a:rPr lang="en-PH" sz="1900" b="1" dirty="0" smtClean="0">
                  <a:solidFill>
                    <a:srgbClr val="FF0000"/>
                  </a:solidFill>
                  <a:latin typeface="Arial" pitchFamily="34" charset="0"/>
                  <a:cs typeface="Arial" pitchFamily="34" charset="0"/>
                </a:rPr>
                <a:t>and/or inter- </a:t>
              </a:r>
              <a:r>
                <a:rPr lang="en-PH" sz="1900" b="1" dirty="0">
                  <a:solidFill>
                    <a:srgbClr val="FF0000"/>
                  </a:solidFill>
                  <a:latin typeface="Arial" pitchFamily="34" charset="0"/>
                  <a:cs typeface="Arial" pitchFamily="34" charset="0"/>
                </a:rPr>
                <a:t>observer agreement form </a:t>
              </a:r>
              <a:endParaRPr lang="en-US" sz="1900" b="1" dirty="0">
                <a:solidFill>
                  <a:srgbClr val="FF0000"/>
                </a:solidFill>
              </a:endParaRPr>
            </a:p>
          </p:txBody>
        </p:sp>
      </p:grpSp>
      <p:sp>
        <p:nvSpPr>
          <p:cNvPr id="15" name="Rectangle 14"/>
          <p:cNvSpPr/>
          <p:nvPr/>
        </p:nvSpPr>
        <p:spPr>
          <a:xfrm>
            <a:off x="6047495" y="2267168"/>
            <a:ext cx="3294995" cy="41515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smtClean="0">
                <a:solidFill>
                  <a:schemeClr val="tx1"/>
                </a:solidFill>
                <a:latin typeface="Arial" pitchFamily="34" charset="0"/>
                <a:cs typeface="Arial" pitchFamily="34" charset="0"/>
              </a:rPr>
              <a:t>Lesson plans/modified DLLs</a:t>
            </a:r>
            <a:endParaRPr lang="en-US"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3810517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 fill="hold"/>
                                        <p:tgtEl>
                                          <p:spTgt spid="12"/>
                                        </p:tgtEl>
                                      </p:cBhvr>
                                      <p:by x="100000" y="150000"/>
                                    </p:animScale>
                                  </p:childTnLst>
                                </p:cTn>
                              </p:par>
                              <p:par>
                                <p:cTn id="7" presetID="6" presetClass="emph" presetSubtype="0" fill="hold" grpId="0" nodeType="withEffect">
                                  <p:stCondLst>
                                    <p:cond delay="0"/>
                                  </p:stCondLst>
                                  <p:childTnLst>
                                    <p:animScale>
                                      <p:cBhvr>
                                        <p:cTn id="8" dur="500" fill="hold"/>
                                        <p:tgtEl>
                                          <p:spTgt spid="15"/>
                                        </p:tgtEl>
                                      </p:cBhvr>
                                      <p:by x="100000" y="150000"/>
                                    </p:animScale>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grpId="1" nodeType="clickEffect">
                                  <p:stCondLst>
                                    <p:cond delay="0"/>
                                  </p:stCondLst>
                                  <p:childTnLst>
                                    <p:animEffect transition="out" filter="fad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2747677" y="609601"/>
          <a:ext cx="9357239" cy="5428688"/>
        </p:xfrm>
        <a:graphic>
          <a:graphicData uri="http://schemas.openxmlformats.org/drawingml/2006/table">
            <a:tbl>
              <a:tblPr firstRow="1" firstCol="1" bandRow="1">
                <a:effectLst/>
                <a:tableStyleId>{93296810-A885-4BE3-A3E7-6D5BEEA58F35}</a:tableStyleId>
              </a:tblPr>
              <a:tblGrid>
                <a:gridCol w="2975206"/>
                <a:gridCol w="6382033"/>
              </a:tblGrid>
              <a:tr h="376735">
                <a:tc>
                  <a:txBody>
                    <a:bodyPr/>
                    <a:lstStyle/>
                    <a:p>
                      <a:pPr marL="0" marR="0" algn="ctr">
                        <a:lnSpc>
                          <a:spcPct val="115000"/>
                        </a:lnSpc>
                        <a:spcBef>
                          <a:spcPts val="0"/>
                        </a:spcBef>
                        <a:spcAft>
                          <a:spcPts val="0"/>
                        </a:spcAft>
                      </a:pPr>
                      <a:r>
                        <a:rPr lang="en-PH" sz="2400" dirty="0">
                          <a:effectLst/>
                        </a:rPr>
                        <a:t>Objectives</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PH" sz="2400" dirty="0">
                          <a:effectLst/>
                        </a:rPr>
                        <a:t>Means of Verification (MOV)</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8064">
                <a:tc>
                  <a:txBody>
                    <a:bodyPr/>
                    <a:lstStyle/>
                    <a:p>
                      <a:pPr marL="0" marR="0" algn="l">
                        <a:lnSpc>
                          <a:spcPct val="107000"/>
                        </a:lnSpc>
                        <a:spcBef>
                          <a:spcPts val="0"/>
                        </a:spcBef>
                        <a:spcAft>
                          <a:spcPts val="0"/>
                        </a:spcAft>
                      </a:pPr>
                      <a:r>
                        <a:rPr lang="en-US" sz="2400" dirty="0" smtClean="0">
                          <a:solidFill>
                            <a:schemeClr val="tx1"/>
                          </a:solidFill>
                          <a:effectLst/>
                          <a:latin typeface="Arial" pitchFamily="34" charset="0"/>
                          <a:ea typeface="Calibri"/>
                          <a:cs typeface="Arial" pitchFamily="34" charset="0"/>
                        </a:rPr>
                        <a:t>   Manages learner behavior constructively by applying positive and non-violent discipline to ensure learning-focused environments.</a:t>
                      </a:r>
                      <a:endParaRPr lang="en-US" sz="24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l">
                        <a:lnSpc>
                          <a:spcPct val="107000"/>
                        </a:lnSpc>
                        <a:spcBef>
                          <a:spcPts val="0"/>
                        </a:spcBef>
                        <a:spcAft>
                          <a:spcPts val="0"/>
                        </a:spcAft>
                      </a:pPr>
                      <a:r>
                        <a:rPr lang="en-US" sz="2000" dirty="0" smtClean="0">
                          <a:solidFill>
                            <a:schemeClr val="tx1"/>
                          </a:solidFill>
                          <a:effectLst/>
                          <a:latin typeface="Arial" pitchFamily="34" charset="0"/>
                          <a:ea typeface="Calibri"/>
                          <a:cs typeface="Arial" pitchFamily="34" charset="0"/>
                        </a:rPr>
                        <a:t>Classroom observation tool (COT) rating sheet and/or inter-observer agreement form about teacher management of learner behavior using the following </a:t>
                      </a:r>
                      <a:r>
                        <a:rPr lang="en-US" sz="2000" b="1" dirty="0" smtClean="0">
                          <a:solidFill>
                            <a:schemeClr val="tx1"/>
                          </a:solidFill>
                          <a:effectLst/>
                          <a:latin typeface="Arial" pitchFamily="34" charset="0"/>
                          <a:ea typeface="Calibri"/>
                          <a:cs typeface="Arial" pitchFamily="34" charset="0"/>
                        </a:rPr>
                        <a:t>strategies:</a:t>
                      </a:r>
                    </a:p>
                    <a:p>
                      <a:pPr marL="342900" marR="0" lvl="0" indent="-342900" algn="just">
                        <a:lnSpc>
                          <a:spcPct val="107000"/>
                        </a:lnSpc>
                        <a:spcBef>
                          <a:spcPts val="0"/>
                        </a:spcBef>
                        <a:spcAft>
                          <a:spcPts val="0"/>
                        </a:spcAft>
                        <a:buFont typeface="+mj-lt"/>
                        <a:buAutoNum type="arabicPeriod"/>
                      </a:pPr>
                      <a:r>
                        <a:rPr lang="en-US" sz="2000" dirty="0" smtClean="0">
                          <a:solidFill>
                            <a:schemeClr val="tx1"/>
                          </a:solidFill>
                          <a:effectLst/>
                          <a:latin typeface="Arial" pitchFamily="34" charset="0"/>
                          <a:ea typeface="Calibri"/>
                          <a:cs typeface="Arial" pitchFamily="34" charset="0"/>
                        </a:rPr>
                        <a:t>Providing motivation</a:t>
                      </a:r>
                    </a:p>
                    <a:p>
                      <a:pPr marL="342900" marR="0" lvl="0" indent="-342900" algn="just">
                        <a:lnSpc>
                          <a:spcPct val="107000"/>
                        </a:lnSpc>
                        <a:spcBef>
                          <a:spcPts val="0"/>
                        </a:spcBef>
                        <a:spcAft>
                          <a:spcPts val="0"/>
                        </a:spcAft>
                        <a:buFont typeface="+mj-lt"/>
                        <a:buAutoNum type="arabicPeriod"/>
                      </a:pPr>
                      <a:r>
                        <a:rPr lang="en-US" sz="2000" dirty="0" smtClean="0">
                          <a:solidFill>
                            <a:schemeClr val="tx1"/>
                          </a:solidFill>
                          <a:effectLst/>
                          <a:latin typeface="Arial" pitchFamily="34" charset="0"/>
                          <a:ea typeface="Calibri"/>
                          <a:cs typeface="Arial" pitchFamily="34" charset="0"/>
                        </a:rPr>
                        <a:t>Praising the learners/Giving positive feedback</a:t>
                      </a:r>
                    </a:p>
                    <a:p>
                      <a:pPr marL="342900" marR="0" lvl="0" indent="-342900" algn="just">
                        <a:lnSpc>
                          <a:spcPct val="107000"/>
                        </a:lnSpc>
                        <a:spcBef>
                          <a:spcPts val="0"/>
                        </a:spcBef>
                        <a:spcAft>
                          <a:spcPts val="0"/>
                        </a:spcAft>
                        <a:buFont typeface="+mj-lt"/>
                        <a:buAutoNum type="arabicPeriod"/>
                      </a:pPr>
                      <a:r>
                        <a:rPr lang="en-US" sz="2000" dirty="0" smtClean="0">
                          <a:solidFill>
                            <a:schemeClr val="tx1"/>
                          </a:solidFill>
                          <a:effectLst/>
                          <a:latin typeface="Arial" pitchFamily="34" charset="0"/>
                          <a:ea typeface="Calibri"/>
                          <a:cs typeface="Arial" pitchFamily="34" charset="0"/>
                        </a:rPr>
                        <a:t>Setting house rules/guidelines</a:t>
                      </a:r>
                    </a:p>
                    <a:p>
                      <a:pPr marL="342900" marR="0" lvl="0" indent="-342900" algn="just">
                        <a:lnSpc>
                          <a:spcPct val="107000"/>
                        </a:lnSpc>
                        <a:spcBef>
                          <a:spcPts val="0"/>
                        </a:spcBef>
                        <a:spcAft>
                          <a:spcPts val="0"/>
                        </a:spcAft>
                        <a:buFont typeface="+mj-lt"/>
                        <a:buAutoNum type="arabicPeriod"/>
                      </a:pPr>
                      <a:r>
                        <a:rPr lang="en-US" sz="2000" dirty="0" smtClean="0">
                          <a:solidFill>
                            <a:schemeClr val="tx1"/>
                          </a:solidFill>
                          <a:effectLst/>
                          <a:latin typeface="Arial" pitchFamily="34" charset="0"/>
                          <a:ea typeface="Calibri"/>
                          <a:cs typeface="Arial" pitchFamily="34" charset="0"/>
                        </a:rPr>
                        <a:t>Ensuring learners’ active participation</a:t>
                      </a:r>
                    </a:p>
                    <a:p>
                      <a:pPr marL="342900" marR="0" lvl="0" indent="-342900" algn="just">
                        <a:lnSpc>
                          <a:spcPct val="107000"/>
                        </a:lnSpc>
                        <a:spcBef>
                          <a:spcPts val="0"/>
                        </a:spcBef>
                        <a:spcAft>
                          <a:spcPts val="0"/>
                        </a:spcAft>
                        <a:buFont typeface="+mj-lt"/>
                        <a:buAutoNum type="arabicPeriod"/>
                      </a:pPr>
                      <a:r>
                        <a:rPr lang="en-US" sz="2000" dirty="0" smtClean="0">
                          <a:solidFill>
                            <a:schemeClr val="tx1"/>
                          </a:solidFill>
                          <a:effectLst/>
                          <a:latin typeface="Arial" pitchFamily="34" charset="0"/>
                          <a:ea typeface="Calibri"/>
                          <a:cs typeface="Arial" pitchFamily="34" charset="0"/>
                        </a:rPr>
                        <a:t>Allowing learners’ active participation</a:t>
                      </a:r>
                    </a:p>
                    <a:p>
                      <a:pPr marL="342900" marR="0" lvl="0" indent="-342900" algn="just">
                        <a:lnSpc>
                          <a:spcPct val="107000"/>
                        </a:lnSpc>
                        <a:spcBef>
                          <a:spcPts val="0"/>
                        </a:spcBef>
                        <a:spcAft>
                          <a:spcPts val="0"/>
                        </a:spcAft>
                        <a:buFont typeface="+mj-lt"/>
                        <a:buAutoNum type="arabicPeriod"/>
                      </a:pPr>
                      <a:r>
                        <a:rPr lang="en-US" sz="2000" dirty="0" smtClean="0">
                          <a:solidFill>
                            <a:schemeClr val="tx1"/>
                          </a:solidFill>
                          <a:effectLst/>
                          <a:latin typeface="Arial" pitchFamily="34" charset="0"/>
                          <a:ea typeface="Calibri"/>
                          <a:cs typeface="Arial" pitchFamily="34" charset="0"/>
                        </a:rPr>
                        <a:t>Giving equal opportunities to learners</a:t>
                      </a:r>
                    </a:p>
                    <a:p>
                      <a:pPr marL="342900" marR="0" lvl="0" indent="-342900" algn="just">
                        <a:lnSpc>
                          <a:spcPct val="107000"/>
                        </a:lnSpc>
                        <a:spcBef>
                          <a:spcPts val="0"/>
                        </a:spcBef>
                        <a:spcAft>
                          <a:spcPts val="0"/>
                        </a:spcAft>
                        <a:buFont typeface="+mj-lt"/>
                        <a:buAutoNum type="arabicPeriod"/>
                      </a:pPr>
                      <a:r>
                        <a:rPr lang="en-US" sz="2000" dirty="0" smtClean="0">
                          <a:solidFill>
                            <a:schemeClr val="tx1"/>
                          </a:solidFill>
                          <a:effectLst/>
                          <a:latin typeface="Arial" pitchFamily="34" charset="0"/>
                          <a:ea typeface="Calibri"/>
                          <a:cs typeface="Arial" pitchFamily="34" charset="0"/>
                        </a:rPr>
                        <a:t>Encouraging learners to ask questions</a:t>
                      </a:r>
                    </a:p>
                    <a:p>
                      <a:pPr marL="342900" marR="0" lvl="0" indent="-342900" algn="just">
                        <a:lnSpc>
                          <a:spcPct val="107000"/>
                        </a:lnSpc>
                        <a:spcBef>
                          <a:spcPts val="0"/>
                        </a:spcBef>
                        <a:spcAft>
                          <a:spcPts val="0"/>
                        </a:spcAft>
                        <a:buFont typeface="+mj-lt"/>
                        <a:buAutoNum type="arabicPeriod"/>
                      </a:pPr>
                      <a:r>
                        <a:rPr lang="en-US" sz="2000" dirty="0" smtClean="0">
                          <a:solidFill>
                            <a:schemeClr val="tx1"/>
                          </a:solidFill>
                          <a:effectLst/>
                          <a:latin typeface="Arial" pitchFamily="34" charset="0"/>
                          <a:ea typeface="Calibri"/>
                          <a:cs typeface="Arial" pitchFamily="34" charset="0"/>
                        </a:rPr>
                        <a:t>Others (Please specify and provide annotations)</a:t>
                      </a:r>
                      <a:endParaRPr lang="en-US" sz="2000" dirty="0">
                        <a:solidFill>
                          <a:schemeClr val="tx1"/>
                        </a:solidFill>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40200"/>
          <a:stretch/>
        </p:blipFill>
        <p:spPr>
          <a:xfrm>
            <a:off x="-435820" y="3196328"/>
            <a:ext cx="3270580" cy="2612573"/>
          </a:xfrm>
          <a:prstGeom prst="rect">
            <a:avLst/>
          </a:prstGeom>
        </p:spPr>
      </p:pic>
      <p:sp>
        <p:nvSpPr>
          <p:cNvPr id="6" name="Cloud Callout 5"/>
          <p:cNvSpPr/>
          <p:nvPr/>
        </p:nvSpPr>
        <p:spPr>
          <a:xfrm>
            <a:off x="0" y="0"/>
            <a:ext cx="2963917" cy="2298700"/>
          </a:xfrm>
          <a:prstGeom prst="cloudCallout">
            <a:avLst>
              <a:gd name="adj1" fmla="val -18821"/>
              <a:gd name="adj2" fmla="val 83143"/>
            </a:avLst>
          </a:prstGeom>
          <a:solidFill>
            <a:srgbClr val="D8D0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Indicator 5</a:t>
            </a:r>
            <a:endParaRPr lang="en-US" sz="3600" dirty="0">
              <a:solidFill>
                <a:schemeClr val="tx1"/>
              </a:solidFill>
            </a:endParaRPr>
          </a:p>
        </p:txBody>
      </p:sp>
      <p:grpSp>
        <p:nvGrpSpPr>
          <p:cNvPr id="2" name="Group 1"/>
          <p:cNvGrpSpPr/>
          <p:nvPr/>
        </p:nvGrpSpPr>
        <p:grpSpPr>
          <a:xfrm rot="19703508">
            <a:off x="2578033" y="4686881"/>
            <a:ext cx="1866800" cy="1241032"/>
            <a:chOff x="3953167" y="4722911"/>
            <a:chExt cx="1267132" cy="1562636"/>
          </a:xfrm>
        </p:grpSpPr>
        <p:pic>
          <p:nvPicPr>
            <p:cNvPr id="33" name="Picture 32"/>
            <p:cNvPicPr/>
            <p:nvPr/>
          </p:nvPicPr>
          <p:blipFill rotWithShape="1">
            <a:blip r:embed="rId4">
              <a:extLst>
                <a:ext uri="{28A0092B-C50C-407E-A947-70E740481C1C}">
                  <a14:useLocalDpi xmlns:a14="http://schemas.microsoft.com/office/drawing/2010/main" val="0"/>
                </a:ext>
              </a:extLst>
            </a:blip>
            <a:srcRect l="65836" t="20100" r="2884" b="16536"/>
            <a:stretch/>
          </p:blipFill>
          <p:spPr bwMode="auto">
            <a:xfrm rot="20178194">
              <a:off x="3953167" y="4722911"/>
              <a:ext cx="1267132" cy="1562636"/>
            </a:xfrm>
            <a:prstGeom prst="rect">
              <a:avLst/>
            </a:prstGeom>
            <a:ln>
              <a:noFill/>
            </a:ln>
            <a:extLst>
              <a:ext uri="{53640926-AAD7-44D8-BBD7-CCE9431645EC}">
                <a14:shadowObscured xmlns:a14="http://schemas.microsoft.com/office/drawing/2010/main"/>
              </a:ext>
            </a:extLst>
          </p:spPr>
        </p:pic>
        <p:sp>
          <p:nvSpPr>
            <p:cNvPr id="35" name="Text Box 31"/>
            <p:cNvSpPr txBox="1"/>
            <p:nvPr/>
          </p:nvSpPr>
          <p:spPr>
            <a:xfrm rot="396405">
              <a:off x="4153991" y="5023389"/>
              <a:ext cx="781631" cy="995962"/>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 </a:t>
              </a:r>
              <a:r>
                <a:rPr lang="en-US" sz="1600" dirty="0" smtClean="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Rating Sheet</a:t>
              </a:r>
              <a:endParaRPr lang="en-US" sz="3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endParaRPr>
            </a:p>
          </p:txBody>
        </p:sp>
      </p:grpSp>
      <p:grpSp>
        <p:nvGrpSpPr>
          <p:cNvPr id="3" name="Group 2"/>
          <p:cNvGrpSpPr/>
          <p:nvPr/>
        </p:nvGrpSpPr>
        <p:grpSpPr>
          <a:xfrm>
            <a:off x="3800467" y="4502614"/>
            <a:ext cx="2095836" cy="1540629"/>
            <a:chOff x="4026299" y="3352395"/>
            <a:chExt cx="2934392" cy="2529220"/>
          </a:xfrm>
        </p:grpSpPr>
        <p:pic>
          <p:nvPicPr>
            <p:cNvPr id="13" name="Picture 12"/>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65836" t="20100" r="2884" b="16536"/>
            <a:stretch/>
          </p:blipFill>
          <p:spPr bwMode="auto">
            <a:xfrm rot="21385063">
              <a:off x="4026299" y="3352395"/>
              <a:ext cx="2934392" cy="2529220"/>
            </a:xfrm>
            <a:prstGeom prst="rect">
              <a:avLst/>
            </a:prstGeom>
            <a:ln>
              <a:noFill/>
            </a:ln>
            <a:extLst>
              <a:ext uri="{53640926-AAD7-44D8-BBD7-CCE9431645EC}">
                <a14:shadowObscured xmlns:a14="http://schemas.microsoft.com/office/drawing/2010/main"/>
              </a:ext>
            </a:extLst>
          </p:spPr>
        </p:pic>
        <p:sp>
          <p:nvSpPr>
            <p:cNvPr id="12" name="Text Box 31"/>
            <p:cNvSpPr txBox="1"/>
            <p:nvPr/>
          </p:nvSpPr>
          <p:spPr>
            <a:xfrm rot="1742278">
              <a:off x="4427674" y="3810993"/>
              <a:ext cx="1810081" cy="1612024"/>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en-US" sz="1400" dirty="0" smtClean="0">
                  <a:solidFill>
                    <a:schemeClr val="accent5">
                      <a:lumMod val="75000"/>
                    </a:schemeClr>
                  </a:solidFill>
                  <a:effectLst/>
                  <a:ea typeface="Calibri"/>
                  <a:cs typeface="Times New Roman"/>
                </a:rPr>
                <a:t>Inter-observer agreement form</a:t>
              </a:r>
              <a:endParaRPr lang="en-US" sz="3200" dirty="0">
                <a:solidFill>
                  <a:schemeClr val="accent5">
                    <a:lumMod val="75000"/>
                  </a:schemeClr>
                </a:solidFill>
                <a:effectLst/>
                <a:ea typeface="Calibri"/>
                <a:cs typeface="Times New Roman"/>
              </a:endParaRPr>
            </a:p>
          </p:txBody>
        </p:sp>
      </p:grpSp>
      <p:grpSp>
        <p:nvGrpSpPr>
          <p:cNvPr id="14" name="Group 13"/>
          <p:cNvGrpSpPr/>
          <p:nvPr/>
        </p:nvGrpSpPr>
        <p:grpSpPr>
          <a:xfrm>
            <a:off x="5439117" y="1500194"/>
            <a:ext cx="6611019" cy="735442"/>
            <a:chOff x="5535774" y="1264409"/>
            <a:chExt cx="6258918" cy="735442"/>
          </a:xfrm>
        </p:grpSpPr>
        <p:sp>
          <p:nvSpPr>
            <p:cNvPr id="15" name="TextBox 14"/>
            <p:cNvSpPr txBox="1"/>
            <p:nvPr/>
          </p:nvSpPr>
          <p:spPr>
            <a:xfrm>
              <a:off x="8807217" y="1264409"/>
              <a:ext cx="2987475"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(COT) rating </a:t>
              </a:r>
              <a:r>
                <a:rPr lang="en-PH" sz="1900" b="1" dirty="0" smtClean="0">
                  <a:solidFill>
                    <a:srgbClr val="FF0000"/>
                  </a:solidFill>
                  <a:latin typeface="Arial" pitchFamily="34" charset="0"/>
                  <a:cs typeface="Arial" pitchFamily="34" charset="0"/>
                </a:rPr>
                <a:t>sheet and/or</a:t>
              </a:r>
              <a:endParaRPr lang="en-US" sz="1900" dirty="0">
                <a:solidFill>
                  <a:srgbClr val="FF0000"/>
                </a:solidFill>
              </a:endParaRPr>
            </a:p>
          </p:txBody>
        </p:sp>
        <p:sp>
          <p:nvSpPr>
            <p:cNvPr id="16" name="TextBox 15"/>
            <p:cNvSpPr txBox="1"/>
            <p:nvPr/>
          </p:nvSpPr>
          <p:spPr>
            <a:xfrm>
              <a:off x="5535774" y="1615130"/>
              <a:ext cx="3656820" cy="384721"/>
            </a:xfrm>
            <a:prstGeom prst="rect">
              <a:avLst/>
            </a:prstGeom>
            <a:solidFill>
              <a:schemeClr val="accent5">
                <a:lumMod val="20000"/>
                <a:lumOff val="80000"/>
              </a:schemeClr>
            </a:solidFill>
          </p:spPr>
          <p:txBody>
            <a:bodyPr wrap="square" rtlCol="0">
              <a:spAutoFit/>
            </a:bodyPr>
            <a:lstStyle/>
            <a:p>
              <a:r>
                <a:rPr lang="en-PH" sz="1900" b="1" dirty="0" smtClean="0">
                  <a:solidFill>
                    <a:srgbClr val="FF0000"/>
                  </a:solidFill>
                  <a:latin typeface="Arial" pitchFamily="34" charset="0"/>
                  <a:cs typeface="Arial" pitchFamily="34" charset="0"/>
                </a:rPr>
                <a:t>inter- </a:t>
              </a:r>
              <a:r>
                <a:rPr lang="en-PH" sz="1900" b="1" dirty="0">
                  <a:solidFill>
                    <a:srgbClr val="FF0000"/>
                  </a:solidFill>
                  <a:latin typeface="Arial" pitchFamily="34" charset="0"/>
                  <a:cs typeface="Arial" pitchFamily="34" charset="0"/>
                </a:rPr>
                <a:t>observer agreement form </a:t>
              </a:r>
              <a:endParaRPr lang="en-US" sz="1900" b="1" dirty="0">
                <a:solidFill>
                  <a:srgbClr val="FF0000"/>
                </a:solidFill>
              </a:endParaRPr>
            </a:p>
          </p:txBody>
        </p:sp>
      </p:grpSp>
    </p:spTree>
    <p:extLst>
      <p:ext uri="{BB962C8B-B14F-4D97-AF65-F5344CB8AC3E}">
        <p14:creationId xmlns:p14="http://schemas.microsoft.com/office/powerpoint/2010/main" val="1434505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 fill="hold"/>
                                        <p:tgtEl>
                                          <p:spTgt spid="14"/>
                                        </p:tgtEl>
                                      </p:cBhvr>
                                      <p:by x="10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2585545" y="609601"/>
          <a:ext cx="9519371" cy="5428688"/>
        </p:xfrm>
        <a:graphic>
          <a:graphicData uri="http://schemas.openxmlformats.org/drawingml/2006/table">
            <a:tbl>
              <a:tblPr firstRow="1" firstCol="1" bandRow="1">
                <a:effectLst/>
                <a:tableStyleId>{93296810-A885-4BE3-A3E7-6D5BEEA58F35}</a:tableStyleId>
              </a:tblPr>
              <a:tblGrid>
                <a:gridCol w="3342289"/>
                <a:gridCol w="6177082"/>
              </a:tblGrid>
              <a:tr h="376735">
                <a:tc>
                  <a:txBody>
                    <a:bodyPr/>
                    <a:lstStyle/>
                    <a:p>
                      <a:pPr marL="0" marR="0" algn="ctr">
                        <a:lnSpc>
                          <a:spcPct val="115000"/>
                        </a:lnSpc>
                        <a:spcBef>
                          <a:spcPts val="0"/>
                        </a:spcBef>
                        <a:spcAft>
                          <a:spcPts val="0"/>
                        </a:spcAft>
                      </a:pPr>
                      <a:r>
                        <a:rPr lang="en-PH" sz="2400" dirty="0">
                          <a:effectLst/>
                        </a:rPr>
                        <a:t>Objectives</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PH" sz="2400" dirty="0">
                          <a:effectLst/>
                        </a:rPr>
                        <a:t>Means of Verification (MOV)</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8064">
                <a:tc>
                  <a:txBody>
                    <a:bodyPr/>
                    <a:lstStyle/>
                    <a:p>
                      <a:pPr marL="0" marR="0" algn="l">
                        <a:lnSpc>
                          <a:spcPct val="107000"/>
                        </a:lnSpc>
                        <a:spcBef>
                          <a:spcPts val="0"/>
                        </a:spcBef>
                        <a:spcAft>
                          <a:spcPts val="0"/>
                        </a:spcAft>
                      </a:pPr>
                      <a:r>
                        <a:rPr lang="en-US" sz="2400" baseline="0" dirty="0" smtClean="0">
                          <a:solidFill>
                            <a:schemeClr val="tx1"/>
                          </a:solidFill>
                          <a:effectLst/>
                          <a:latin typeface="Arial"/>
                          <a:ea typeface="Calibri"/>
                          <a:cs typeface="Times New Roman"/>
                        </a:rPr>
                        <a:t>   </a:t>
                      </a:r>
                      <a:r>
                        <a:rPr lang="en-US" sz="2400" dirty="0" smtClean="0">
                          <a:solidFill>
                            <a:schemeClr val="tx1"/>
                          </a:solidFill>
                          <a:effectLst/>
                          <a:latin typeface="Arial"/>
                          <a:ea typeface="Calibri"/>
                          <a:cs typeface="Times New Roman"/>
                        </a:rPr>
                        <a:t>Uses </a:t>
                      </a:r>
                      <a:r>
                        <a:rPr lang="en-US" sz="2400" dirty="0">
                          <a:solidFill>
                            <a:schemeClr val="tx1"/>
                          </a:solidFill>
                          <a:effectLst/>
                          <a:latin typeface="Arial"/>
                          <a:ea typeface="Calibri"/>
                          <a:cs typeface="Times New Roman"/>
                        </a:rPr>
                        <a:t>differentiated, developmentally appropriate learning experiences to address learners’ gender, needs, strengths, interests, and experiences.</a:t>
                      </a:r>
                      <a:endParaRPr lang="en-US" sz="240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42900" marR="0" lvl="0" indent="-342900" algn="l">
                        <a:spcBef>
                          <a:spcPts val="0"/>
                        </a:spcBef>
                        <a:spcAft>
                          <a:spcPts val="0"/>
                        </a:spcAft>
                        <a:buFont typeface="+mj-lt"/>
                        <a:buAutoNum type="arabicPeriod"/>
                      </a:pPr>
                      <a:r>
                        <a:rPr lang="en-US" sz="2000" dirty="0">
                          <a:solidFill>
                            <a:schemeClr val="tx1"/>
                          </a:solidFill>
                          <a:effectLst/>
                          <a:latin typeface="Arial"/>
                          <a:ea typeface="Calibri"/>
                          <a:cs typeface="Times New Roman"/>
                        </a:rPr>
                        <a:t>Classroom observation tool (COT) rating sheet and/or inter-observer agreement form about using </a:t>
                      </a:r>
                      <a:r>
                        <a:rPr lang="en-US" sz="2000" b="1" dirty="0">
                          <a:solidFill>
                            <a:schemeClr val="tx1"/>
                          </a:solidFill>
                          <a:effectLst/>
                          <a:latin typeface="Arial"/>
                          <a:ea typeface="Calibri"/>
                          <a:cs typeface="Times New Roman"/>
                        </a:rPr>
                        <a:t>differentiated, developmentally appropriate learning experiences</a:t>
                      </a:r>
                    </a:p>
                    <a:p>
                      <a:pPr marL="342900" marR="0" lvl="0" indent="-342900" algn="l">
                        <a:lnSpc>
                          <a:spcPct val="107000"/>
                        </a:lnSpc>
                        <a:spcBef>
                          <a:spcPts val="0"/>
                        </a:spcBef>
                        <a:spcAft>
                          <a:spcPts val="0"/>
                        </a:spcAft>
                        <a:buFont typeface="+mj-lt"/>
                        <a:buAutoNum type="arabicPeriod"/>
                      </a:pPr>
                      <a:r>
                        <a:rPr lang="en-US" sz="2000" dirty="0">
                          <a:solidFill>
                            <a:schemeClr val="tx1"/>
                          </a:solidFill>
                          <a:effectLst/>
                          <a:latin typeface="Arial"/>
                          <a:ea typeface="Calibri"/>
                          <a:cs typeface="Times New Roman"/>
                        </a:rPr>
                        <a:t>Lesson plans/modified DLLs developed highlighting differentiation in content, product, process, learning environment or others according to learners’ gender, needs, strengths, interests and experiences</a:t>
                      </a:r>
                      <a:endParaRPr lang="en-US" sz="2000" dirty="0">
                        <a:solidFill>
                          <a:schemeClr val="tx1"/>
                        </a:solidFill>
                        <a:effectLst/>
                        <a:latin typeface="Calibri"/>
                        <a:ea typeface="Calibri"/>
                        <a:cs typeface="Times New Roman"/>
                      </a:endParaRPr>
                    </a:p>
                    <a:p>
                      <a:pPr marL="342900" marR="0" lvl="0" indent="-342900" algn="l">
                        <a:lnSpc>
                          <a:spcPct val="107000"/>
                        </a:lnSpc>
                        <a:spcBef>
                          <a:spcPts val="0"/>
                        </a:spcBef>
                        <a:spcAft>
                          <a:spcPts val="0"/>
                        </a:spcAft>
                        <a:buFont typeface="+mj-lt"/>
                        <a:buAutoNum type="arabicPeriod"/>
                      </a:pPr>
                      <a:r>
                        <a:rPr lang="en-US" sz="2000" dirty="0">
                          <a:solidFill>
                            <a:schemeClr val="tx1"/>
                          </a:solidFill>
                          <a:effectLst/>
                          <a:latin typeface="Arial"/>
                          <a:ea typeface="Calibri"/>
                          <a:cs typeface="Times New Roman"/>
                        </a:rPr>
                        <a:t>Instructional materials developed highlighting differentiation in content, product, process, learning environment or others according to learners’ gender, needs, strengths, interests and experiences</a:t>
                      </a:r>
                      <a:endParaRPr lang="en-US" sz="2000" dirty="0">
                        <a:solidFill>
                          <a:schemeClr val="tx1"/>
                        </a:solidFill>
                        <a:effectLst/>
                        <a:latin typeface="Calibri"/>
                        <a:ea typeface="Calibri"/>
                        <a:cs typeface="Times New Roman"/>
                      </a:endParaRPr>
                    </a:p>
                    <a:p>
                      <a:pPr marL="342900" marR="0" lvl="0" indent="-342900" algn="l">
                        <a:lnSpc>
                          <a:spcPct val="107000"/>
                        </a:lnSpc>
                        <a:spcBef>
                          <a:spcPts val="0"/>
                        </a:spcBef>
                        <a:spcAft>
                          <a:spcPts val="0"/>
                        </a:spcAft>
                        <a:buFont typeface="+mj-lt"/>
                        <a:buAutoNum type="arabicPeriod"/>
                      </a:pPr>
                      <a:r>
                        <a:rPr lang="en-US" sz="2000" dirty="0">
                          <a:solidFill>
                            <a:schemeClr val="tx1"/>
                          </a:solidFill>
                          <a:effectLst/>
                          <a:latin typeface="Arial"/>
                          <a:ea typeface="Calibri"/>
                          <a:cs typeface="Times New Roman"/>
                        </a:rPr>
                        <a:t>Others (Please specify and provide annotations)</a:t>
                      </a:r>
                      <a:endParaRPr lang="en-US" sz="2000" dirty="0">
                        <a:solidFill>
                          <a:schemeClr val="tx1"/>
                        </a:solidFill>
                        <a:effectLst/>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40200"/>
          <a:stretch/>
        </p:blipFill>
        <p:spPr>
          <a:xfrm>
            <a:off x="-435820" y="3196328"/>
            <a:ext cx="3270580" cy="2612573"/>
          </a:xfrm>
          <a:prstGeom prst="rect">
            <a:avLst/>
          </a:prstGeom>
        </p:spPr>
      </p:pic>
      <p:sp>
        <p:nvSpPr>
          <p:cNvPr id="6" name="Cloud Callout 5"/>
          <p:cNvSpPr/>
          <p:nvPr/>
        </p:nvSpPr>
        <p:spPr>
          <a:xfrm>
            <a:off x="0" y="0"/>
            <a:ext cx="2834760" cy="2298700"/>
          </a:xfrm>
          <a:prstGeom prst="cloudCallout">
            <a:avLst>
              <a:gd name="adj1" fmla="val -18821"/>
              <a:gd name="adj2" fmla="val 83143"/>
            </a:avLst>
          </a:prstGeom>
          <a:solidFill>
            <a:srgbClr val="D8D0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Indicator 6</a:t>
            </a:r>
            <a:endParaRPr lang="en-US" sz="3600" dirty="0">
              <a:solidFill>
                <a:schemeClr val="tx1"/>
              </a:solidFill>
            </a:endParaRPr>
          </a:p>
        </p:txBody>
      </p:sp>
      <p:grpSp>
        <p:nvGrpSpPr>
          <p:cNvPr id="2" name="Group 1"/>
          <p:cNvGrpSpPr/>
          <p:nvPr/>
        </p:nvGrpSpPr>
        <p:grpSpPr>
          <a:xfrm rot="19703508">
            <a:off x="2559864" y="4640876"/>
            <a:ext cx="1325748" cy="1599228"/>
            <a:chOff x="3953167" y="4722911"/>
            <a:chExt cx="1267132" cy="1562636"/>
          </a:xfrm>
        </p:grpSpPr>
        <p:pic>
          <p:nvPicPr>
            <p:cNvPr id="33" name="Picture 32"/>
            <p:cNvPicPr/>
            <p:nvPr/>
          </p:nvPicPr>
          <p:blipFill rotWithShape="1">
            <a:blip r:embed="rId4">
              <a:extLst>
                <a:ext uri="{28A0092B-C50C-407E-A947-70E740481C1C}">
                  <a14:useLocalDpi xmlns:a14="http://schemas.microsoft.com/office/drawing/2010/main" val="0"/>
                </a:ext>
              </a:extLst>
            </a:blip>
            <a:srcRect l="65836" t="20100" r="2884" b="16536"/>
            <a:stretch/>
          </p:blipFill>
          <p:spPr bwMode="auto">
            <a:xfrm rot="20178194">
              <a:off x="3953167" y="4722911"/>
              <a:ext cx="1267132" cy="1562636"/>
            </a:xfrm>
            <a:prstGeom prst="rect">
              <a:avLst/>
            </a:prstGeom>
            <a:ln>
              <a:noFill/>
            </a:ln>
            <a:extLst>
              <a:ext uri="{53640926-AAD7-44D8-BBD7-CCE9431645EC}">
                <a14:shadowObscured xmlns:a14="http://schemas.microsoft.com/office/drawing/2010/main"/>
              </a:ext>
            </a:extLst>
          </p:spPr>
        </p:pic>
        <p:sp>
          <p:nvSpPr>
            <p:cNvPr id="35" name="Text Box 31"/>
            <p:cNvSpPr txBox="1"/>
            <p:nvPr/>
          </p:nvSpPr>
          <p:spPr>
            <a:xfrm rot="396405">
              <a:off x="4153991" y="5023389"/>
              <a:ext cx="781631" cy="995962"/>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 </a:t>
              </a:r>
              <a:r>
                <a:rPr lang="en-US" sz="1600" dirty="0" smtClean="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Rating Sheet</a:t>
              </a:r>
              <a:endParaRPr lang="en-US" sz="3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endParaRPr>
            </a:p>
          </p:txBody>
        </p:sp>
      </p:grpSp>
      <p:grpSp>
        <p:nvGrpSpPr>
          <p:cNvPr id="3" name="Group 2"/>
          <p:cNvGrpSpPr/>
          <p:nvPr/>
        </p:nvGrpSpPr>
        <p:grpSpPr>
          <a:xfrm rot="20033984">
            <a:off x="4059868" y="5026176"/>
            <a:ext cx="1483983" cy="1639084"/>
            <a:chOff x="4026299" y="3352395"/>
            <a:chExt cx="2934392" cy="2529220"/>
          </a:xfrm>
        </p:grpSpPr>
        <p:pic>
          <p:nvPicPr>
            <p:cNvPr id="13" name="Picture 12"/>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65836" t="20100" r="2884" b="16536"/>
            <a:stretch/>
          </p:blipFill>
          <p:spPr bwMode="auto">
            <a:xfrm rot="21385063">
              <a:off x="4026299" y="3352395"/>
              <a:ext cx="2934392" cy="2529220"/>
            </a:xfrm>
            <a:prstGeom prst="rect">
              <a:avLst/>
            </a:prstGeom>
            <a:ln>
              <a:noFill/>
            </a:ln>
            <a:extLst>
              <a:ext uri="{53640926-AAD7-44D8-BBD7-CCE9431645EC}">
                <a14:shadowObscured xmlns:a14="http://schemas.microsoft.com/office/drawing/2010/main"/>
              </a:ext>
            </a:extLst>
          </p:spPr>
        </p:pic>
        <p:sp>
          <p:nvSpPr>
            <p:cNvPr id="12" name="Text Box 31"/>
            <p:cNvSpPr txBox="1"/>
            <p:nvPr/>
          </p:nvSpPr>
          <p:spPr>
            <a:xfrm rot="1742278">
              <a:off x="4314600" y="4000739"/>
              <a:ext cx="2052654" cy="1297474"/>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200" dirty="0" smtClean="0">
                  <a:solidFill>
                    <a:schemeClr val="accent5">
                      <a:lumMod val="75000"/>
                    </a:schemeClr>
                  </a:solidFill>
                  <a:effectLst/>
                  <a:ea typeface="Calibri"/>
                  <a:cs typeface="Times New Roman"/>
                </a:rPr>
                <a:t>Inter-observer agreement form</a:t>
              </a:r>
              <a:endParaRPr lang="en-US" sz="2800" dirty="0">
                <a:solidFill>
                  <a:schemeClr val="accent5">
                    <a:lumMod val="75000"/>
                  </a:schemeClr>
                </a:solidFill>
                <a:effectLst/>
                <a:ea typeface="Calibri"/>
                <a:cs typeface="Times New Roman"/>
              </a:endParaRPr>
            </a:p>
          </p:txBody>
        </p:sp>
      </p:grpSp>
      <p:grpSp>
        <p:nvGrpSpPr>
          <p:cNvPr id="14" name="Group 13"/>
          <p:cNvGrpSpPr/>
          <p:nvPr/>
        </p:nvGrpSpPr>
        <p:grpSpPr>
          <a:xfrm rot="373828">
            <a:off x="3372326" y="4198591"/>
            <a:ext cx="2800946" cy="1467009"/>
            <a:chOff x="2876396" y="4679762"/>
            <a:chExt cx="3116338" cy="1519564"/>
          </a:xfrm>
        </p:grpSpPr>
        <p:pic>
          <p:nvPicPr>
            <p:cNvPr id="15" name="Picture 14"/>
            <p:cNvPicPr/>
            <p:nvPr/>
          </p:nvPicPr>
          <p:blipFill>
            <a:blip r:embed="rId7">
              <a:clrChange>
                <a:clrFrom>
                  <a:srgbClr val="FFFFFF"/>
                </a:clrFrom>
                <a:clrTo>
                  <a:srgbClr val="FFFFFF">
                    <a:alpha val="0"/>
                  </a:srgbClr>
                </a:clrTo>
              </a:clrChange>
            </a:blip>
            <a:stretch>
              <a:fillRect/>
            </a:stretch>
          </p:blipFill>
          <p:spPr>
            <a:xfrm rot="2159766">
              <a:off x="2876396" y="4679762"/>
              <a:ext cx="1823119" cy="1519564"/>
            </a:xfrm>
            <a:prstGeom prst="rect">
              <a:avLst/>
            </a:prstGeom>
          </p:spPr>
        </p:pic>
        <p:sp>
          <p:nvSpPr>
            <p:cNvPr id="16" name="Text Box 31"/>
            <p:cNvSpPr txBox="1"/>
            <p:nvPr/>
          </p:nvSpPr>
          <p:spPr>
            <a:xfrm rot="20024848">
              <a:off x="3278936" y="5272055"/>
              <a:ext cx="1153603" cy="596555"/>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410" h="1055761">
                  <a:moveTo>
                    <a:pt x="0" y="0"/>
                  </a:moveTo>
                  <a:lnTo>
                    <a:pt x="1836016" y="46696"/>
                  </a:lnTo>
                  <a:lnTo>
                    <a:pt x="1938410" y="1055761"/>
                  </a:lnTo>
                  <a:lnTo>
                    <a:pt x="30076" y="1026501"/>
                  </a:lnTo>
                  <a:lnTo>
                    <a:pt x="0"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 dirty="0">
                  <a:effectLst/>
                  <a:ea typeface="Calibri"/>
                  <a:cs typeface="Times New Roman"/>
                </a:rPr>
                <a:t> </a:t>
              </a:r>
              <a:endParaRPr lang="en-US" sz="100" dirty="0" smtClean="0">
                <a:effectLst/>
                <a:ea typeface="Calibri"/>
                <a:cs typeface="Times New Roman"/>
              </a:endParaRPr>
            </a:p>
            <a:p>
              <a:pPr marL="0" marR="0">
                <a:lnSpc>
                  <a:spcPct val="115000"/>
                </a:lnSpc>
                <a:spcBef>
                  <a:spcPts val="0"/>
                </a:spcBef>
                <a:spcAft>
                  <a:spcPts val="1000"/>
                </a:spcAft>
              </a:pPr>
              <a:r>
                <a:rPr lang="en-US" sz="1200" dirty="0" smtClean="0">
                  <a:effectLst/>
                  <a:ea typeface="Calibri"/>
                  <a:cs typeface="Times New Roman"/>
                </a:rPr>
                <a:t>DLL/DLP/LP</a:t>
              </a:r>
              <a:endParaRPr lang="en-US" sz="500" dirty="0">
                <a:effectLst/>
                <a:ea typeface="Calibri"/>
                <a:cs typeface="Times New Roman"/>
              </a:endParaRPr>
            </a:p>
          </p:txBody>
        </p:sp>
        <p:pic>
          <p:nvPicPr>
            <p:cNvPr id="17" name="Picture 16"/>
            <p:cNvPicPr/>
            <p:nvPr/>
          </p:nvPicPr>
          <p:blipFill rotWithShape="1">
            <a:blip r:embed="rId4">
              <a:extLst>
                <a:ext uri="{28A0092B-C50C-407E-A947-70E740481C1C}">
                  <a14:useLocalDpi xmlns:a14="http://schemas.microsoft.com/office/drawing/2010/main" val="0"/>
                </a:ext>
              </a:extLst>
            </a:blip>
            <a:srcRect l="65836" t="20100" r="2884" b="16536"/>
            <a:stretch/>
          </p:blipFill>
          <p:spPr bwMode="auto">
            <a:xfrm>
              <a:off x="4405701" y="4728914"/>
              <a:ext cx="1587033" cy="1421261"/>
            </a:xfrm>
            <a:prstGeom prst="rect">
              <a:avLst/>
            </a:prstGeom>
            <a:ln>
              <a:noFill/>
            </a:ln>
            <a:extLst>
              <a:ext uri="{53640926-AAD7-44D8-BBD7-CCE9431645EC}">
                <a14:shadowObscured xmlns:a14="http://schemas.microsoft.com/office/drawing/2010/main"/>
              </a:ext>
            </a:extLst>
          </p:spPr>
        </p:pic>
        <p:sp>
          <p:nvSpPr>
            <p:cNvPr id="18" name="TextBox 17"/>
            <p:cNvSpPr txBox="1"/>
            <p:nvPr/>
          </p:nvSpPr>
          <p:spPr>
            <a:xfrm rot="1950564">
              <a:off x="4615934" y="5025819"/>
              <a:ext cx="1001130" cy="769230"/>
            </a:xfrm>
            <a:custGeom>
              <a:avLst/>
              <a:gdLst>
                <a:gd name="connsiteX0" fmla="*/ 0 w 1003480"/>
                <a:gd name="connsiteY0" fmla="*/ 0 h 1169551"/>
                <a:gd name="connsiteX1" fmla="*/ 1003480 w 1003480"/>
                <a:gd name="connsiteY1" fmla="*/ 0 h 1169551"/>
                <a:gd name="connsiteX2" fmla="*/ 1003480 w 1003480"/>
                <a:gd name="connsiteY2" fmla="*/ 1169551 h 1169551"/>
                <a:gd name="connsiteX3" fmla="*/ 0 w 1003480"/>
                <a:gd name="connsiteY3" fmla="*/ 1169551 h 1169551"/>
                <a:gd name="connsiteX4" fmla="*/ 0 w 1003480"/>
                <a:gd name="connsiteY4" fmla="*/ 0 h 1169551"/>
                <a:gd name="connsiteX0" fmla="*/ 72361 w 1075841"/>
                <a:gd name="connsiteY0" fmla="*/ 0 h 1169551"/>
                <a:gd name="connsiteX1" fmla="*/ 1075841 w 1075841"/>
                <a:gd name="connsiteY1" fmla="*/ 0 h 1169551"/>
                <a:gd name="connsiteX2" fmla="*/ 1075841 w 1075841"/>
                <a:gd name="connsiteY2" fmla="*/ 1169551 h 1169551"/>
                <a:gd name="connsiteX3" fmla="*/ 0 w 1075841"/>
                <a:gd name="connsiteY3" fmla="*/ 1164033 h 1169551"/>
                <a:gd name="connsiteX4" fmla="*/ 72361 w 1075841"/>
                <a:gd name="connsiteY4" fmla="*/ 0 h 1169551"/>
                <a:gd name="connsiteX0" fmla="*/ 72361 w 1164883"/>
                <a:gd name="connsiteY0" fmla="*/ 22323 h 1191874"/>
                <a:gd name="connsiteX1" fmla="*/ 1164883 w 1164883"/>
                <a:gd name="connsiteY1" fmla="*/ 0 h 1191874"/>
                <a:gd name="connsiteX2" fmla="*/ 1075841 w 1164883"/>
                <a:gd name="connsiteY2" fmla="*/ 1191874 h 1191874"/>
                <a:gd name="connsiteX3" fmla="*/ 0 w 1164883"/>
                <a:gd name="connsiteY3" fmla="*/ 1186356 h 1191874"/>
                <a:gd name="connsiteX4" fmla="*/ 72361 w 1164883"/>
                <a:gd name="connsiteY4" fmla="*/ 22323 h 1191874"/>
                <a:gd name="connsiteX0" fmla="*/ 72361 w 1164883"/>
                <a:gd name="connsiteY0" fmla="*/ 22323 h 1186356"/>
                <a:gd name="connsiteX1" fmla="*/ 1164883 w 1164883"/>
                <a:gd name="connsiteY1" fmla="*/ 0 h 1186356"/>
                <a:gd name="connsiteX2" fmla="*/ 1144841 w 1164883"/>
                <a:gd name="connsiteY2" fmla="*/ 1165112 h 1186356"/>
                <a:gd name="connsiteX3" fmla="*/ 0 w 1164883"/>
                <a:gd name="connsiteY3" fmla="*/ 1186356 h 1186356"/>
                <a:gd name="connsiteX4" fmla="*/ 72361 w 1164883"/>
                <a:gd name="connsiteY4" fmla="*/ 22323 h 1186356"/>
                <a:gd name="connsiteX0" fmla="*/ 72361 w 1164883"/>
                <a:gd name="connsiteY0" fmla="*/ 22323 h 1186356"/>
                <a:gd name="connsiteX1" fmla="*/ 1164883 w 1164883"/>
                <a:gd name="connsiteY1" fmla="*/ 0 h 1186356"/>
                <a:gd name="connsiteX2" fmla="*/ 1016798 w 1164883"/>
                <a:gd name="connsiteY2" fmla="*/ 1126236 h 1186356"/>
                <a:gd name="connsiteX3" fmla="*/ 0 w 1164883"/>
                <a:gd name="connsiteY3" fmla="*/ 1186356 h 1186356"/>
                <a:gd name="connsiteX4" fmla="*/ 72361 w 1164883"/>
                <a:gd name="connsiteY4" fmla="*/ 22323 h 1186356"/>
                <a:gd name="connsiteX0" fmla="*/ 160323 w 1164883"/>
                <a:gd name="connsiteY0" fmla="*/ 52320 h 1186356"/>
                <a:gd name="connsiteX1" fmla="*/ 1164883 w 1164883"/>
                <a:gd name="connsiteY1" fmla="*/ 0 h 1186356"/>
                <a:gd name="connsiteX2" fmla="*/ 1016798 w 1164883"/>
                <a:gd name="connsiteY2" fmla="*/ 1126236 h 1186356"/>
                <a:gd name="connsiteX3" fmla="*/ 0 w 1164883"/>
                <a:gd name="connsiteY3" fmla="*/ 1186356 h 1186356"/>
                <a:gd name="connsiteX4" fmla="*/ 160323 w 1164883"/>
                <a:gd name="connsiteY4" fmla="*/ 52320 h 1186356"/>
                <a:gd name="connsiteX0" fmla="*/ 126964 w 1131524"/>
                <a:gd name="connsiteY0" fmla="*/ 52320 h 1130674"/>
                <a:gd name="connsiteX1" fmla="*/ 1131524 w 1131524"/>
                <a:gd name="connsiteY1" fmla="*/ 0 h 1130674"/>
                <a:gd name="connsiteX2" fmla="*/ 983439 w 1131524"/>
                <a:gd name="connsiteY2" fmla="*/ 1126236 h 1130674"/>
                <a:gd name="connsiteX3" fmla="*/ 0 w 1131524"/>
                <a:gd name="connsiteY3" fmla="*/ 1130674 h 1130674"/>
                <a:gd name="connsiteX4" fmla="*/ 126964 w 1131524"/>
                <a:gd name="connsiteY4" fmla="*/ 52320 h 1130674"/>
                <a:gd name="connsiteX0" fmla="*/ 126964 w 1058084"/>
                <a:gd name="connsiteY0" fmla="*/ 5516 h 1083870"/>
                <a:gd name="connsiteX1" fmla="*/ 1058084 w 1058084"/>
                <a:gd name="connsiteY1" fmla="*/ 0 h 1083870"/>
                <a:gd name="connsiteX2" fmla="*/ 983439 w 1058084"/>
                <a:gd name="connsiteY2" fmla="*/ 1079432 h 1083870"/>
                <a:gd name="connsiteX3" fmla="*/ 0 w 1058084"/>
                <a:gd name="connsiteY3" fmla="*/ 1083870 h 1083870"/>
                <a:gd name="connsiteX4" fmla="*/ 126964 w 1058084"/>
                <a:gd name="connsiteY4" fmla="*/ 5516 h 1083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084" h="1083870">
                  <a:moveTo>
                    <a:pt x="126964" y="5516"/>
                  </a:moveTo>
                  <a:lnTo>
                    <a:pt x="1058084" y="0"/>
                  </a:lnTo>
                  <a:lnTo>
                    <a:pt x="983439" y="1079432"/>
                  </a:lnTo>
                  <a:lnTo>
                    <a:pt x="0" y="1083870"/>
                  </a:lnTo>
                  <a:lnTo>
                    <a:pt x="126964" y="5516"/>
                  </a:lnTo>
                  <a:close/>
                </a:path>
              </a:pathLst>
            </a:custGeom>
            <a:solidFill>
              <a:schemeClr val="bg1"/>
            </a:solidFill>
            <a:ln>
              <a:noFill/>
            </a:ln>
          </p:spPr>
          <p:txBody>
            <a:bodyPr wrap="square" rtlCol="0">
              <a:spAutoFit/>
            </a:bodyPr>
            <a:lstStyle/>
            <a:p>
              <a:pPr algn="ctr"/>
              <a:endParaRPr lang="en-PH" sz="800" b="1" dirty="0" smtClean="0">
                <a:latin typeface="Berlin Sans FB Demi" panose="020E0802020502020306" pitchFamily="34" charset="0"/>
              </a:endParaRPr>
            </a:p>
            <a:p>
              <a:pPr algn="ctr"/>
              <a:r>
                <a:rPr lang="en-PH" sz="3200" b="1" dirty="0" smtClean="0">
                  <a:latin typeface="Berlin Sans FB Demi" panose="020E0802020502020306" pitchFamily="34" charset="0"/>
                </a:rPr>
                <a:t>IMs</a:t>
              </a:r>
            </a:p>
            <a:p>
              <a:pPr algn="ctr"/>
              <a:endParaRPr lang="en-PH" sz="800" b="1" dirty="0">
                <a:latin typeface="Berlin Sans FB Demi" panose="020E0802020502020306" pitchFamily="34" charset="0"/>
              </a:endParaRPr>
            </a:p>
            <a:p>
              <a:pPr algn="ctr"/>
              <a:endParaRPr lang="en-PH" sz="800" b="1" dirty="0">
                <a:latin typeface="Arial Narrow" panose="020B0606020202030204" pitchFamily="34" charset="0"/>
              </a:endParaRPr>
            </a:p>
          </p:txBody>
        </p:sp>
      </p:grpSp>
      <p:grpSp>
        <p:nvGrpSpPr>
          <p:cNvPr id="19" name="Group 18"/>
          <p:cNvGrpSpPr/>
          <p:nvPr/>
        </p:nvGrpSpPr>
        <p:grpSpPr>
          <a:xfrm>
            <a:off x="5942796" y="1050051"/>
            <a:ext cx="6007480" cy="724379"/>
            <a:chOff x="5761965" y="1165110"/>
            <a:chExt cx="5687515" cy="724379"/>
          </a:xfrm>
        </p:grpSpPr>
        <p:sp>
          <p:nvSpPr>
            <p:cNvPr id="20" name="TextBox 19"/>
            <p:cNvSpPr txBox="1"/>
            <p:nvPr/>
          </p:nvSpPr>
          <p:spPr>
            <a:xfrm>
              <a:off x="9105744" y="1165110"/>
              <a:ext cx="2343736"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(COT) rating </a:t>
              </a:r>
              <a:r>
                <a:rPr lang="en-PH" sz="1900" b="1" dirty="0" smtClean="0">
                  <a:solidFill>
                    <a:srgbClr val="FF0000"/>
                  </a:solidFill>
                  <a:latin typeface="Arial" pitchFamily="34" charset="0"/>
                  <a:cs typeface="Arial" pitchFamily="34" charset="0"/>
                </a:rPr>
                <a:t>sheet</a:t>
              </a:r>
              <a:endParaRPr lang="en-US" sz="1900" dirty="0">
                <a:solidFill>
                  <a:srgbClr val="FF0000"/>
                </a:solidFill>
              </a:endParaRPr>
            </a:p>
          </p:txBody>
        </p:sp>
        <p:sp>
          <p:nvSpPr>
            <p:cNvPr id="21" name="TextBox 20"/>
            <p:cNvSpPr txBox="1"/>
            <p:nvPr/>
          </p:nvSpPr>
          <p:spPr>
            <a:xfrm>
              <a:off x="5761965" y="1504768"/>
              <a:ext cx="4433730" cy="384721"/>
            </a:xfrm>
            <a:prstGeom prst="rect">
              <a:avLst/>
            </a:prstGeom>
            <a:solidFill>
              <a:schemeClr val="accent5">
                <a:lumMod val="20000"/>
                <a:lumOff val="80000"/>
              </a:schemeClr>
            </a:solidFill>
          </p:spPr>
          <p:txBody>
            <a:bodyPr wrap="square" rtlCol="0">
              <a:spAutoFit/>
            </a:bodyPr>
            <a:lstStyle/>
            <a:p>
              <a:r>
                <a:rPr lang="en-PH" sz="1900" b="1" dirty="0" smtClean="0">
                  <a:solidFill>
                    <a:srgbClr val="FF0000"/>
                  </a:solidFill>
                  <a:latin typeface="Arial" pitchFamily="34" charset="0"/>
                  <a:cs typeface="Arial" pitchFamily="34" charset="0"/>
                </a:rPr>
                <a:t>and/or inter- </a:t>
              </a:r>
              <a:r>
                <a:rPr lang="en-PH" sz="1900" b="1" dirty="0">
                  <a:solidFill>
                    <a:srgbClr val="FF0000"/>
                  </a:solidFill>
                  <a:latin typeface="Arial" pitchFamily="34" charset="0"/>
                  <a:cs typeface="Arial" pitchFamily="34" charset="0"/>
                </a:rPr>
                <a:t>observer agreement form </a:t>
              </a:r>
              <a:endParaRPr lang="en-US" sz="1900" b="1" dirty="0">
                <a:solidFill>
                  <a:srgbClr val="FF0000"/>
                </a:solidFill>
              </a:endParaRPr>
            </a:p>
          </p:txBody>
        </p:sp>
      </p:grpSp>
      <p:sp>
        <p:nvSpPr>
          <p:cNvPr id="22" name="Rectangle 21"/>
          <p:cNvSpPr/>
          <p:nvPr/>
        </p:nvSpPr>
        <p:spPr>
          <a:xfrm>
            <a:off x="6239457" y="2282934"/>
            <a:ext cx="3294995" cy="43261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smtClean="0">
                <a:solidFill>
                  <a:schemeClr val="tx1"/>
                </a:solidFill>
                <a:latin typeface="Arial" pitchFamily="34" charset="0"/>
                <a:cs typeface="Arial" pitchFamily="34" charset="0"/>
              </a:rPr>
              <a:t>Lesson plans/modified DLLs</a:t>
            </a:r>
            <a:endParaRPr lang="en-US" b="1" dirty="0">
              <a:solidFill>
                <a:schemeClr val="tx1"/>
              </a:solidFill>
              <a:latin typeface="Arial" pitchFamily="34" charset="0"/>
              <a:cs typeface="Arial" pitchFamily="34" charset="0"/>
            </a:endParaRPr>
          </a:p>
        </p:txBody>
      </p:sp>
      <p:sp>
        <p:nvSpPr>
          <p:cNvPr id="24" name="Rectangle 23"/>
          <p:cNvSpPr/>
          <p:nvPr/>
        </p:nvSpPr>
        <p:spPr>
          <a:xfrm>
            <a:off x="6239457" y="3935290"/>
            <a:ext cx="2657406" cy="4185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schemeClr val="tx1"/>
                </a:solidFill>
                <a:latin typeface="Arial"/>
                <a:ea typeface="Calibri"/>
                <a:cs typeface="Times New Roman"/>
              </a:rPr>
              <a:t>Instructional materials </a:t>
            </a:r>
            <a:endParaRPr lang="en-US"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37347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500"/>
                                        <p:tgtEl>
                                          <p:spTgt spid="22"/>
                                        </p:tgtEl>
                                      </p:cBhvr>
                                    </p:animEffect>
                                    <p:set>
                                      <p:cBhvr>
                                        <p:cTn id="19" dur="1" fill="hold">
                                          <p:stCondLst>
                                            <p:cond delay="499"/>
                                          </p:stCondLst>
                                        </p:cTn>
                                        <p:tgtEl>
                                          <p:spTgt spid="22"/>
                                        </p:tgtEl>
                                        <p:attrNameLst>
                                          <p:attrName>style.visibility</p:attrName>
                                        </p:attrNameLst>
                                      </p:cBhvr>
                                      <p:to>
                                        <p:strVal val="hidden"/>
                                      </p:to>
                                    </p:set>
                                  </p:childTnLst>
                                </p:cTn>
                              </p:par>
                              <p:par>
                                <p:cTn id="20" presetID="53"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4"/>
                                        </p:tgtEl>
                                      </p:cBhvr>
                                    </p:animEffect>
                                    <p:set>
                                      <p:cBhvr>
                                        <p:cTn id="29"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4" grpId="0" animBg="1"/>
      <p:bldP spid="24" grpId="1"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txBox="1">
            <a:spLocks/>
          </p:cNvSpPr>
          <p:nvPr/>
        </p:nvSpPr>
        <p:spPr>
          <a:xfrm>
            <a:off x="670559" y="854439"/>
            <a:ext cx="11018521" cy="101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smtClean="0">
                <a:latin typeface="Arial" charset="0"/>
                <a:ea typeface="Arial" charset="0"/>
                <a:cs typeface="Arial" charset="0"/>
              </a:rPr>
              <a:t>Teacher Sam is </a:t>
            </a:r>
            <a:r>
              <a:rPr lang="en-US" sz="2400" dirty="0">
                <a:latin typeface="Arial" charset="0"/>
                <a:ea typeface="Arial" charset="0"/>
                <a:cs typeface="Arial" charset="0"/>
              </a:rPr>
              <a:t>a proficient </a:t>
            </a:r>
            <a:r>
              <a:rPr lang="en-US" sz="2400" dirty="0" smtClean="0">
                <a:latin typeface="Arial" charset="0"/>
                <a:ea typeface="Arial" charset="0"/>
                <a:cs typeface="Arial" charset="0"/>
              </a:rPr>
              <a:t>teacher who has been observed four times. The following are her COT ratings for </a:t>
            </a:r>
            <a:r>
              <a:rPr lang="en-US" sz="2400" dirty="0" smtClean="0">
                <a:solidFill>
                  <a:srgbClr val="FF0000"/>
                </a:solidFill>
                <a:latin typeface="Arial" charset="0"/>
                <a:ea typeface="Arial" charset="0"/>
                <a:cs typeface="Arial" charset="0"/>
              </a:rPr>
              <a:t>Indicator 1</a:t>
            </a:r>
            <a:r>
              <a:rPr lang="en-US" sz="2400" dirty="0" smtClean="0">
                <a:latin typeface="Arial" charset="0"/>
                <a:ea typeface="Arial" charset="0"/>
                <a:cs typeface="Arial" charset="0"/>
              </a:rPr>
              <a:t>. </a:t>
            </a:r>
            <a:endParaRPr lang="en-US" sz="2400" dirty="0">
              <a:latin typeface="Arial" charset="0"/>
              <a:ea typeface="Arial" charset="0"/>
              <a:cs typeface="Arial"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920134528"/>
              </p:ext>
            </p:extLst>
          </p:nvPr>
        </p:nvGraphicFramePr>
        <p:xfrm>
          <a:off x="670559" y="2055179"/>
          <a:ext cx="11018521" cy="3831634"/>
        </p:xfrm>
        <a:graphic>
          <a:graphicData uri="http://schemas.openxmlformats.org/drawingml/2006/table">
            <a:tbl>
              <a:tblPr>
                <a:tableStyleId>{5C22544A-7EE6-4342-B048-85BDC9FD1C3A}</a:tableStyleId>
              </a:tblPr>
              <a:tblGrid>
                <a:gridCol w="3663794"/>
                <a:gridCol w="3690933"/>
                <a:gridCol w="3663794"/>
              </a:tblGrid>
              <a:tr h="837152">
                <a:tc>
                  <a:txBody>
                    <a:bodyPr/>
                    <a:lstStyle/>
                    <a:p>
                      <a:pPr algn="ctr" fontAlgn="ctr"/>
                      <a:r>
                        <a:rPr lang="en-US" sz="2400" u="none" strike="noStrike" dirty="0">
                          <a:effectLst/>
                        </a:rPr>
                        <a:t>COT Rating Sheet</a:t>
                      </a:r>
                      <a:endParaRPr lang="en-US" sz="2400" b="1"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fontAlgn="ctr"/>
                      <a:r>
                        <a:rPr lang="en-US" sz="2400" u="none" strike="noStrike" dirty="0">
                          <a:effectLst/>
                        </a:rPr>
                        <a:t>COT Rating                (Proficient Teachers)</a:t>
                      </a:r>
                      <a:endParaRPr lang="en-US" sz="2400" b="1"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fontAlgn="ctr"/>
                      <a:r>
                        <a:rPr lang="en-US" sz="2400" u="none" strike="noStrike" dirty="0">
                          <a:effectLst/>
                        </a:rPr>
                        <a:t>RPMS </a:t>
                      </a:r>
                      <a:r>
                        <a:rPr lang="en-US" sz="2400" u="none" strike="noStrike" dirty="0" smtClean="0">
                          <a:effectLst/>
                        </a:rPr>
                        <a:t>5-Point </a:t>
                      </a:r>
                      <a:r>
                        <a:rPr lang="en-US" sz="2400" u="none" strike="noStrike" dirty="0">
                          <a:effectLst/>
                        </a:rPr>
                        <a:t>Scale</a:t>
                      </a:r>
                      <a:endParaRPr lang="en-US" sz="2400" b="1"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560978">
                <a:tc>
                  <a:txBody>
                    <a:bodyPr/>
                    <a:lstStyle/>
                    <a:p>
                      <a:pPr algn="ctr" fontAlgn="ctr"/>
                      <a:r>
                        <a:rPr lang="en-US" sz="2400" u="none" strike="noStrike" dirty="0">
                          <a:effectLst/>
                        </a:rPr>
                        <a:t>COT Rating Sheet 1</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400" u="none" strike="noStrike" dirty="0">
                          <a:effectLst/>
                        </a:rPr>
                        <a:t>7</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0978">
                <a:tc>
                  <a:txBody>
                    <a:bodyPr/>
                    <a:lstStyle/>
                    <a:p>
                      <a:pPr algn="ctr" fontAlgn="ctr"/>
                      <a:r>
                        <a:rPr lang="en-US" sz="2400" u="none" strike="noStrike">
                          <a:effectLst/>
                        </a:rPr>
                        <a:t>COT Rating Sheet 2</a:t>
                      </a:r>
                      <a:endParaRPr lang="en-US" sz="2400" b="0" i="0" u="none" strike="noStrike">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400" u="none" strike="noStrike" dirty="0">
                          <a:effectLst/>
                        </a:rPr>
                        <a:t>6</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0978">
                <a:tc>
                  <a:txBody>
                    <a:bodyPr/>
                    <a:lstStyle/>
                    <a:p>
                      <a:pPr algn="ctr" fontAlgn="ctr"/>
                      <a:r>
                        <a:rPr lang="en-US" sz="2400" u="none" strike="noStrike">
                          <a:effectLst/>
                        </a:rPr>
                        <a:t>COT Rating Sheet 3</a:t>
                      </a:r>
                      <a:endParaRPr lang="en-US" sz="2400" b="0" i="0" u="none" strike="noStrike">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400" u="none" strike="noStrike">
                          <a:effectLst/>
                        </a:rPr>
                        <a:t>5</a:t>
                      </a:r>
                      <a:endParaRPr lang="en-US" sz="2400" b="0" i="0" u="none" strike="noStrike">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0978">
                <a:tc>
                  <a:txBody>
                    <a:bodyPr/>
                    <a:lstStyle/>
                    <a:p>
                      <a:pPr algn="ctr" fontAlgn="ctr"/>
                      <a:r>
                        <a:rPr lang="en-US" sz="2400" u="none" strike="noStrike">
                          <a:effectLst/>
                        </a:rPr>
                        <a:t>COT Rating Sheet 4</a:t>
                      </a:r>
                      <a:endParaRPr lang="en-US" sz="2400" b="0" i="0" u="none" strike="noStrike">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400" u="none" strike="noStrike" dirty="0">
                          <a:effectLst/>
                        </a:rPr>
                        <a:t>5</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2239">
                <a:tc gridSpan="2">
                  <a:txBody>
                    <a:bodyPr/>
                    <a:lstStyle/>
                    <a:p>
                      <a:pPr algn="l" fontAlgn="ctr"/>
                      <a:r>
                        <a:rPr lang="en-US" sz="2400" u="none" strike="noStrike">
                          <a:effectLst/>
                        </a:rPr>
                        <a:t>          Total</a:t>
                      </a:r>
                      <a:endParaRPr lang="en-US" sz="2400" b="1" i="0" u="none" strike="noStrike">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fontAlgn="ctr"/>
                      <a:endParaRPr lang="en-US" sz="2400" b="1"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2239">
                <a:tc gridSpan="2">
                  <a:txBody>
                    <a:bodyPr/>
                    <a:lstStyle/>
                    <a:p>
                      <a:pPr algn="l" fontAlgn="ctr"/>
                      <a:r>
                        <a:rPr lang="en-US" sz="2400" u="none" strike="noStrike">
                          <a:effectLst/>
                        </a:rPr>
                        <a:t>         </a:t>
                      </a:r>
                      <a:r>
                        <a:rPr lang="en-US" sz="2400" u="none" strike="noStrike" smtClean="0">
                          <a:effectLst/>
                        </a:rPr>
                        <a:t> Average</a:t>
                      </a:r>
                      <a:endParaRPr lang="en-US" sz="2400" b="1" i="0" u="none" strike="noStrike">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fontAlgn="ctr"/>
                      <a:endParaRPr lang="en-US" sz="2400" b="1"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2162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2747677" y="744511"/>
          <a:ext cx="9357239" cy="5428688"/>
        </p:xfrm>
        <a:graphic>
          <a:graphicData uri="http://schemas.openxmlformats.org/drawingml/2006/table">
            <a:tbl>
              <a:tblPr firstRow="1" firstCol="1" bandRow="1">
                <a:effectLst/>
                <a:tableStyleId>{93296810-A885-4BE3-A3E7-6D5BEEA58F35}</a:tableStyleId>
              </a:tblPr>
              <a:tblGrid>
                <a:gridCol w="3826544"/>
                <a:gridCol w="5530695"/>
              </a:tblGrid>
              <a:tr h="376735">
                <a:tc>
                  <a:txBody>
                    <a:bodyPr/>
                    <a:lstStyle/>
                    <a:p>
                      <a:pPr marL="0" marR="0" algn="ctr">
                        <a:lnSpc>
                          <a:spcPct val="115000"/>
                        </a:lnSpc>
                        <a:spcBef>
                          <a:spcPts val="0"/>
                        </a:spcBef>
                        <a:spcAft>
                          <a:spcPts val="0"/>
                        </a:spcAft>
                      </a:pPr>
                      <a:r>
                        <a:rPr lang="en-PH" sz="2400" dirty="0">
                          <a:effectLst/>
                        </a:rPr>
                        <a:t>Objectives</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PH" sz="2400" dirty="0">
                          <a:effectLst/>
                        </a:rPr>
                        <a:t>Means of Verification (MOV)</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8064">
                <a:tc>
                  <a:txBody>
                    <a:bodyPr/>
                    <a:lstStyle/>
                    <a:p>
                      <a:pPr marL="0" marR="0" algn="l">
                        <a:lnSpc>
                          <a:spcPct val="107000"/>
                        </a:lnSpc>
                        <a:spcBef>
                          <a:spcPts val="0"/>
                        </a:spcBef>
                        <a:spcAft>
                          <a:spcPts val="0"/>
                        </a:spcAft>
                      </a:pPr>
                      <a:r>
                        <a:rPr lang="en-US" sz="2400" baseline="0" dirty="0" smtClean="0">
                          <a:solidFill>
                            <a:schemeClr val="tx1"/>
                          </a:solidFill>
                          <a:effectLst/>
                          <a:latin typeface="Arial" pitchFamily="34" charset="0"/>
                          <a:ea typeface="Calibri"/>
                          <a:cs typeface="Arial" pitchFamily="34" charset="0"/>
                        </a:rPr>
                        <a:t>     </a:t>
                      </a:r>
                      <a:r>
                        <a:rPr lang="en-US" sz="2400" dirty="0" smtClean="0">
                          <a:solidFill>
                            <a:schemeClr val="tx1"/>
                          </a:solidFill>
                          <a:effectLst/>
                          <a:latin typeface="Arial" pitchFamily="34" charset="0"/>
                          <a:ea typeface="Calibri"/>
                          <a:cs typeface="Arial" pitchFamily="34" charset="0"/>
                        </a:rPr>
                        <a:t>Plans, manages </a:t>
                      </a:r>
                      <a:r>
                        <a:rPr lang="en-US" sz="2400" dirty="0">
                          <a:solidFill>
                            <a:schemeClr val="tx1"/>
                          </a:solidFill>
                          <a:effectLst/>
                          <a:latin typeface="Arial" pitchFamily="34" charset="0"/>
                          <a:ea typeface="Calibri"/>
                          <a:cs typeface="Arial" pitchFamily="34" charset="0"/>
                        </a:rPr>
                        <a:t>and </a:t>
                      </a:r>
                      <a:r>
                        <a:rPr lang="en-US" sz="2400" dirty="0" smtClean="0">
                          <a:solidFill>
                            <a:schemeClr val="tx1"/>
                          </a:solidFill>
                          <a:effectLst/>
                          <a:latin typeface="Arial" pitchFamily="34" charset="0"/>
                          <a:ea typeface="Calibri"/>
                          <a:cs typeface="Arial" pitchFamily="34" charset="0"/>
                        </a:rPr>
                        <a:t>implements developmentally </a:t>
                      </a:r>
                      <a:r>
                        <a:rPr lang="en-US" sz="2400" dirty="0">
                          <a:solidFill>
                            <a:schemeClr val="tx1"/>
                          </a:solidFill>
                          <a:effectLst/>
                          <a:latin typeface="Arial" pitchFamily="34" charset="0"/>
                          <a:ea typeface="Calibri"/>
                          <a:cs typeface="Arial" pitchFamily="34" charset="0"/>
                        </a:rPr>
                        <a:t>sequenced teaching and learning processes to meet curriculum requirements and varied teaching contexts.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42900" marR="0" lvl="0" indent="-342900" algn="just">
                        <a:spcBef>
                          <a:spcPts val="0"/>
                        </a:spcBef>
                        <a:spcAft>
                          <a:spcPts val="0"/>
                        </a:spcAft>
                        <a:buFont typeface="+mj-lt"/>
                        <a:buAutoNum type="arabicPeriod"/>
                      </a:pPr>
                      <a:endParaRPr lang="en-US" sz="2000" dirty="0" smtClean="0">
                        <a:solidFill>
                          <a:schemeClr val="tx1"/>
                        </a:solidFill>
                        <a:effectLst/>
                        <a:latin typeface="Arial" pitchFamily="34" charset="0"/>
                        <a:ea typeface="Calibri"/>
                        <a:cs typeface="Arial" pitchFamily="34" charset="0"/>
                      </a:endParaRPr>
                    </a:p>
                    <a:p>
                      <a:pPr marL="342900" marR="0" lvl="0" indent="-342900" algn="just">
                        <a:spcBef>
                          <a:spcPts val="0"/>
                        </a:spcBef>
                        <a:spcAft>
                          <a:spcPts val="0"/>
                        </a:spcAft>
                        <a:buFont typeface="+mj-lt"/>
                        <a:buAutoNum type="arabicPeriod"/>
                      </a:pPr>
                      <a:r>
                        <a:rPr lang="en-US" sz="2000" dirty="0" smtClean="0">
                          <a:solidFill>
                            <a:schemeClr val="tx1"/>
                          </a:solidFill>
                          <a:effectLst/>
                          <a:latin typeface="Arial" pitchFamily="34" charset="0"/>
                          <a:ea typeface="Calibri"/>
                          <a:cs typeface="Arial" pitchFamily="34" charset="0"/>
                        </a:rPr>
                        <a:t>Classroom </a:t>
                      </a:r>
                      <a:r>
                        <a:rPr lang="en-US" sz="2000" dirty="0">
                          <a:solidFill>
                            <a:schemeClr val="tx1"/>
                          </a:solidFill>
                          <a:effectLst/>
                          <a:latin typeface="Arial" pitchFamily="34" charset="0"/>
                          <a:ea typeface="Calibri"/>
                          <a:cs typeface="Arial" pitchFamily="34" charset="0"/>
                        </a:rPr>
                        <a:t>observation tool (COT) rating sheet and/or inter-observer agreement form about using </a:t>
                      </a:r>
                      <a:r>
                        <a:rPr lang="en-US" sz="2000" b="1" dirty="0">
                          <a:solidFill>
                            <a:schemeClr val="tx1"/>
                          </a:solidFill>
                          <a:effectLst/>
                          <a:latin typeface="Arial" pitchFamily="34" charset="0"/>
                          <a:ea typeface="Calibri"/>
                          <a:cs typeface="Arial" pitchFamily="34" charset="0"/>
                        </a:rPr>
                        <a:t>developmentally sequenced teaching and learning process</a:t>
                      </a:r>
                    </a:p>
                    <a:p>
                      <a:pPr marL="342900" marR="0" lvl="0" indent="-342900" algn="just">
                        <a:lnSpc>
                          <a:spcPct val="107000"/>
                        </a:lnSpc>
                        <a:spcBef>
                          <a:spcPts val="0"/>
                        </a:spcBef>
                        <a:spcAft>
                          <a:spcPts val="0"/>
                        </a:spcAft>
                        <a:buFont typeface="+mj-lt"/>
                        <a:buAutoNum type="arabicPeriod"/>
                      </a:pPr>
                      <a:r>
                        <a:rPr lang="en-US" sz="2000" dirty="0">
                          <a:solidFill>
                            <a:schemeClr val="tx1"/>
                          </a:solidFill>
                          <a:effectLst/>
                          <a:latin typeface="Arial" pitchFamily="34" charset="0"/>
                          <a:ea typeface="Calibri"/>
                          <a:cs typeface="Arial" pitchFamily="34" charset="0"/>
                        </a:rPr>
                        <a:t>Lesson plans/modified DLLs highlighting developmentally sequenced instruction that meet curriculum goals and varied contexts</a:t>
                      </a:r>
                    </a:p>
                    <a:p>
                      <a:pPr marL="342900" marR="0" lvl="0" indent="-342900" algn="just">
                        <a:lnSpc>
                          <a:spcPct val="107000"/>
                        </a:lnSpc>
                        <a:spcBef>
                          <a:spcPts val="0"/>
                        </a:spcBef>
                        <a:spcAft>
                          <a:spcPts val="0"/>
                        </a:spcAft>
                        <a:buFont typeface="+mj-lt"/>
                        <a:buAutoNum type="arabicPeriod"/>
                      </a:pPr>
                      <a:r>
                        <a:rPr lang="en-US" sz="2000" dirty="0">
                          <a:solidFill>
                            <a:schemeClr val="tx1"/>
                          </a:solidFill>
                          <a:effectLst/>
                          <a:latin typeface="Arial" pitchFamily="34" charset="0"/>
                          <a:ea typeface="Calibri"/>
                          <a:cs typeface="Arial" pitchFamily="34" charset="0"/>
                        </a:rPr>
                        <a:t>Instructional materials used to implement developmentally sequenced teaching and learning process to meet curriculum requirements and varied teaching contexts</a:t>
                      </a:r>
                    </a:p>
                    <a:p>
                      <a:pPr marL="342900" marR="0" lvl="0" indent="-342900" algn="just">
                        <a:lnSpc>
                          <a:spcPct val="107000"/>
                        </a:lnSpc>
                        <a:spcBef>
                          <a:spcPts val="0"/>
                        </a:spcBef>
                        <a:spcAft>
                          <a:spcPts val="0"/>
                        </a:spcAft>
                        <a:buFont typeface="+mj-lt"/>
                        <a:buAutoNum type="arabicPeriod"/>
                      </a:pPr>
                      <a:r>
                        <a:rPr lang="en-US" sz="2000" dirty="0">
                          <a:solidFill>
                            <a:schemeClr val="tx1"/>
                          </a:solidFill>
                          <a:effectLst/>
                          <a:latin typeface="Arial" pitchFamily="34" charset="0"/>
                          <a:ea typeface="Calibri"/>
                          <a:cs typeface="Arial" pitchFamily="34" charset="0"/>
                        </a:rPr>
                        <a:t>Other (Please specify and provide annotations)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40200"/>
          <a:stretch/>
        </p:blipFill>
        <p:spPr>
          <a:xfrm>
            <a:off x="-435820" y="3196328"/>
            <a:ext cx="3270580" cy="2612573"/>
          </a:xfrm>
          <a:prstGeom prst="rect">
            <a:avLst/>
          </a:prstGeom>
        </p:spPr>
      </p:pic>
      <p:sp>
        <p:nvSpPr>
          <p:cNvPr id="6" name="Cloud Callout 5"/>
          <p:cNvSpPr/>
          <p:nvPr/>
        </p:nvSpPr>
        <p:spPr>
          <a:xfrm>
            <a:off x="0" y="0"/>
            <a:ext cx="2963917" cy="2298700"/>
          </a:xfrm>
          <a:prstGeom prst="cloudCallout">
            <a:avLst>
              <a:gd name="adj1" fmla="val -18821"/>
              <a:gd name="adj2" fmla="val 83143"/>
            </a:avLst>
          </a:prstGeom>
          <a:solidFill>
            <a:srgbClr val="D8D0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Indicator 7</a:t>
            </a:r>
            <a:endParaRPr lang="en-US" sz="3600" dirty="0">
              <a:solidFill>
                <a:schemeClr val="tx1"/>
              </a:solidFill>
            </a:endParaRPr>
          </a:p>
        </p:txBody>
      </p:sp>
      <p:grpSp>
        <p:nvGrpSpPr>
          <p:cNvPr id="5" name="Group 4"/>
          <p:cNvGrpSpPr/>
          <p:nvPr/>
        </p:nvGrpSpPr>
        <p:grpSpPr>
          <a:xfrm>
            <a:off x="2984038" y="4188806"/>
            <a:ext cx="3552227" cy="2378431"/>
            <a:chOff x="2984038" y="4038906"/>
            <a:chExt cx="3552227" cy="2378431"/>
          </a:xfrm>
        </p:grpSpPr>
        <p:grpSp>
          <p:nvGrpSpPr>
            <p:cNvPr id="2" name="Group 1"/>
            <p:cNvGrpSpPr/>
            <p:nvPr/>
          </p:nvGrpSpPr>
          <p:grpSpPr>
            <a:xfrm rot="19703508">
              <a:off x="2984038" y="4605475"/>
              <a:ext cx="1480592" cy="1457331"/>
              <a:chOff x="3953167" y="4722911"/>
              <a:chExt cx="1267132" cy="1562636"/>
            </a:xfrm>
          </p:grpSpPr>
          <p:pic>
            <p:nvPicPr>
              <p:cNvPr id="33" name="Picture 32"/>
              <p:cNvPicPr/>
              <p:nvPr/>
            </p:nvPicPr>
            <p:blipFill rotWithShape="1">
              <a:blip r:embed="rId4">
                <a:extLst>
                  <a:ext uri="{28A0092B-C50C-407E-A947-70E740481C1C}">
                    <a14:useLocalDpi xmlns:a14="http://schemas.microsoft.com/office/drawing/2010/main" val="0"/>
                  </a:ext>
                </a:extLst>
              </a:blip>
              <a:srcRect l="65836" t="20100" r="2884" b="16536"/>
              <a:stretch/>
            </p:blipFill>
            <p:spPr bwMode="auto">
              <a:xfrm rot="20178194">
                <a:off x="3953167" y="4722911"/>
                <a:ext cx="1267132" cy="1562636"/>
              </a:xfrm>
              <a:prstGeom prst="rect">
                <a:avLst/>
              </a:prstGeom>
              <a:ln>
                <a:noFill/>
              </a:ln>
              <a:extLst>
                <a:ext uri="{53640926-AAD7-44D8-BBD7-CCE9431645EC}">
                  <a14:shadowObscured xmlns:a14="http://schemas.microsoft.com/office/drawing/2010/main"/>
                </a:ext>
              </a:extLst>
            </p:spPr>
          </p:pic>
          <p:sp>
            <p:nvSpPr>
              <p:cNvPr id="35" name="Text Box 31"/>
              <p:cNvSpPr txBox="1"/>
              <p:nvPr/>
            </p:nvSpPr>
            <p:spPr>
              <a:xfrm rot="396405">
                <a:off x="4153991" y="5023389"/>
                <a:ext cx="781631" cy="995962"/>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 </a:t>
                </a:r>
                <a:r>
                  <a:rPr lang="en-US" sz="1600" dirty="0" smtClean="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Rating Sheet</a:t>
                </a:r>
                <a:endParaRPr lang="en-US" sz="3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endParaRPr>
              </a:p>
            </p:txBody>
          </p:sp>
        </p:grpSp>
        <p:grpSp>
          <p:nvGrpSpPr>
            <p:cNvPr id="3" name="Group 2"/>
            <p:cNvGrpSpPr/>
            <p:nvPr/>
          </p:nvGrpSpPr>
          <p:grpSpPr>
            <a:xfrm rot="20399920">
              <a:off x="4485914" y="4913081"/>
              <a:ext cx="1442190" cy="1504256"/>
              <a:chOff x="4026299" y="3352395"/>
              <a:chExt cx="2934392" cy="2529220"/>
            </a:xfrm>
          </p:grpSpPr>
          <p:pic>
            <p:nvPicPr>
              <p:cNvPr id="13" name="Picture 12"/>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65836" t="20100" r="2884" b="16536"/>
              <a:stretch/>
            </p:blipFill>
            <p:spPr bwMode="auto">
              <a:xfrm rot="21385063">
                <a:off x="4026299" y="3352395"/>
                <a:ext cx="2934392" cy="2529220"/>
              </a:xfrm>
              <a:prstGeom prst="rect">
                <a:avLst/>
              </a:prstGeom>
              <a:ln>
                <a:noFill/>
              </a:ln>
              <a:extLst>
                <a:ext uri="{53640926-AAD7-44D8-BBD7-CCE9431645EC}">
                  <a14:shadowObscured xmlns:a14="http://schemas.microsoft.com/office/drawing/2010/main"/>
                </a:ext>
              </a:extLst>
            </p:spPr>
          </p:pic>
          <p:sp>
            <p:nvSpPr>
              <p:cNvPr id="12" name="Text Box 31"/>
              <p:cNvSpPr txBox="1"/>
              <p:nvPr/>
            </p:nvSpPr>
            <p:spPr>
              <a:xfrm rot="1742278">
                <a:off x="4427674" y="3810993"/>
                <a:ext cx="1810081" cy="1612024"/>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200" dirty="0" smtClean="0">
                    <a:solidFill>
                      <a:schemeClr val="accent5">
                        <a:lumMod val="75000"/>
                      </a:schemeClr>
                    </a:solidFill>
                    <a:effectLst>
                      <a:glow rad="63500">
                        <a:schemeClr val="accent1">
                          <a:satMod val="175000"/>
                          <a:alpha val="40000"/>
                        </a:schemeClr>
                      </a:glow>
                    </a:effectLst>
                    <a:ea typeface="Calibri"/>
                    <a:cs typeface="Times New Roman"/>
                  </a:rPr>
                  <a:t>Inter-observer agreement form</a:t>
                </a:r>
                <a:endParaRPr lang="en-US" sz="2800" dirty="0">
                  <a:solidFill>
                    <a:schemeClr val="accent5">
                      <a:lumMod val="75000"/>
                    </a:schemeClr>
                  </a:solidFill>
                  <a:effectLst>
                    <a:glow rad="63500">
                      <a:schemeClr val="accent1">
                        <a:satMod val="175000"/>
                        <a:alpha val="40000"/>
                      </a:schemeClr>
                    </a:glow>
                  </a:effectLst>
                  <a:ea typeface="Calibri"/>
                  <a:cs typeface="Times New Roman"/>
                </a:endParaRPr>
              </a:p>
            </p:txBody>
          </p:sp>
        </p:grpSp>
        <p:grpSp>
          <p:nvGrpSpPr>
            <p:cNvPr id="14" name="Group 13"/>
            <p:cNvGrpSpPr/>
            <p:nvPr/>
          </p:nvGrpSpPr>
          <p:grpSpPr>
            <a:xfrm>
              <a:off x="3729245" y="4038906"/>
              <a:ext cx="2807020" cy="1259638"/>
              <a:chOff x="2876396" y="4679762"/>
              <a:chExt cx="3116338" cy="1519564"/>
            </a:xfrm>
          </p:grpSpPr>
          <p:pic>
            <p:nvPicPr>
              <p:cNvPr id="15" name="Picture 14"/>
              <p:cNvPicPr/>
              <p:nvPr/>
            </p:nvPicPr>
            <p:blipFill>
              <a:blip r:embed="rId7">
                <a:clrChange>
                  <a:clrFrom>
                    <a:srgbClr val="FFFFFF"/>
                  </a:clrFrom>
                  <a:clrTo>
                    <a:srgbClr val="FFFFFF">
                      <a:alpha val="0"/>
                    </a:srgbClr>
                  </a:clrTo>
                </a:clrChange>
              </a:blip>
              <a:stretch>
                <a:fillRect/>
              </a:stretch>
            </p:blipFill>
            <p:spPr>
              <a:xfrm rot="2159766">
                <a:off x="2876396" y="4679762"/>
                <a:ext cx="1823119" cy="1519564"/>
              </a:xfrm>
              <a:prstGeom prst="rect">
                <a:avLst/>
              </a:prstGeom>
            </p:spPr>
          </p:pic>
          <p:sp>
            <p:nvSpPr>
              <p:cNvPr id="16" name="Text Box 31"/>
              <p:cNvSpPr txBox="1"/>
              <p:nvPr/>
            </p:nvSpPr>
            <p:spPr>
              <a:xfrm rot="20024848">
                <a:off x="3278936" y="5272055"/>
                <a:ext cx="1153603" cy="596555"/>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410" h="1055761">
                    <a:moveTo>
                      <a:pt x="0" y="0"/>
                    </a:moveTo>
                    <a:lnTo>
                      <a:pt x="1836016" y="46696"/>
                    </a:lnTo>
                    <a:lnTo>
                      <a:pt x="1938410" y="1055761"/>
                    </a:lnTo>
                    <a:lnTo>
                      <a:pt x="30076" y="1026501"/>
                    </a:lnTo>
                    <a:lnTo>
                      <a:pt x="0"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 dirty="0">
                    <a:effectLst/>
                    <a:ea typeface="Calibri"/>
                    <a:cs typeface="Times New Roman"/>
                  </a:rPr>
                  <a:t> </a:t>
                </a:r>
                <a:endParaRPr lang="en-US" sz="100" dirty="0" smtClean="0">
                  <a:effectLst/>
                  <a:ea typeface="Calibri"/>
                  <a:cs typeface="Times New Roman"/>
                </a:endParaRPr>
              </a:p>
              <a:p>
                <a:pPr marL="0" marR="0">
                  <a:lnSpc>
                    <a:spcPct val="115000"/>
                  </a:lnSpc>
                  <a:spcBef>
                    <a:spcPts val="0"/>
                  </a:spcBef>
                  <a:spcAft>
                    <a:spcPts val="1000"/>
                  </a:spcAft>
                </a:pPr>
                <a:r>
                  <a:rPr lang="en-US" sz="1200" dirty="0" smtClean="0">
                    <a:effectLst/>
                    <a:ea typeface="Calibri"/>
                    <a:cs typeface="Times New Roman"/>
                  </a:rPr>
                  <a:t>DLL/DLP/LP</a:t>
                </a:r>
                <a:endParaRPr lang="en-US" sz="500" dirty="0">
                  <a:effectLst/>
                  <a:ea typeface="Calibri"/>
                  <a:cs typeface="Times New Roman"/>
                </a:endParaRPr>
              </a:p>
            </p:txBody>
          </p:sp>
          <p:pic>
            <p:nvPicPr>
              <p:cNvPr id="17" name="Picture 16"/>
              <p:cNvPicPr/>
              <p:nvPr/>
            </p:nvPicPr>
            <p:blipFill rotWithShape="1">
              <a:blip r:embed="rId4">
                <a:extLst>
                  <a:ext uri="{28A0092B-C50C-407E-A947-70E740481C1C}">
                    <a14:useLocalDpi xmlns:a14="http://schemas.microsoft.com/office/drawing/2010/main" val="0"/>
                  </a:ext>
                </a:extLst>
              </a:blip>
              <a:srcRect l="65836" t="20100" r="2884" b="16536"/>
              <a:stretch/>
            </p:blipFill>
            <p:spPr bwMode="auto">
              <a:xfrm>
                <a:off x="4405701" y="4728914"/>
                <a:ext cx="1587033" cy="1421261"/>
              </a:xfrm>
              <a:prstGeom prst="rect">
                <a:avLst/>
              </a:prstGeom>
              <a:ln>
                <a:noFill/>
              </a:ln>
              <a:extLst>
                <a:ext uri="{53640926-AAD7-44D8-BBD7-CCE9431645EC}">
                  <a14:shadowObscured xmlns:a14="http://schemas.microsoft.com/office/drawing/2010/main"/>
                </a:ext>
              </a:extLst>
            </p:spPr>
          </p:pic>
          <p:sp>
            <p:nvSpPr>
              <p:cNvPr id="18" name="TextBox 17"/>
              <p:cNvSpPr txBox="1"/>
              <p:nvPr/>
            </p:nvSpPr>
            <p:spPr>
              <a:xfrm rot="1950564">
                <a:off x="4615934" y="5025819"/>
                <a:ext cx="1001130" cy="769230"/>
              </a:xfrm>
              <a:custGeom>
                <a:avLst/>
                <a:gdLst>
                  <a:gd name="connsiteX0" fmla="*/ 0 w 1003480"/>
                  <a:gd name="connsiteY0" fmla="*/ 0 h 1169551"/>
                  <a:gd name="connsiteX1" fmla="*/ 1003480 w 1003480"/>
                  <a:gd name="connsiteY1" fmla="*/ 0 h 1169551"/>
                  <a:gd name="connsiteX2" fmla="*/ 1003480 w 1003480"/>
                  <a:gd name="connsiteY2" fmla="*/ 1169551 h 1169551"/>
                  <a:gd name="connsiteX3" fmla="*/ 0 w 1003480"/>
                  <a:gd name="connsiteY3" fmla="*/ 1169551 h 1169551"/>
                  <a:gd name="connsiteX4" fmla="*/ 0 w 1003480"/>
                  <a:gd name="connsiteY4" fmla="*/ 0 h 1169551"/>
                  <a:gd name="connsiteX0" fmla="*/ 72361 w 1075841"/>
                  <a:gd name="connsiteY0" fmla="*/ 0 h 1169551"/>
                  <a:gd name="connsiteX1" fmla="*/ 1075841 w 1075841"/>
                  <a:gd name="connsiteY1" fmla="*/ 0 h 1169551"/>
                  <a:gd name="connsiteX2" fmla="*/ 1075841 w 1075841"/>
                  <a:gd name="connsiteY2" fmla="*/ 1169551 h 1169551"/>
                  <a:gd name="connsiteX3" fmla="*/ 0 w 1075841"/>
                  <a:gd name="connsiteY3" fmla="*/ 1164033 h 1169551"/>
                  <a:gd name="connsiteX4" fmla="*/ 72361 w 1075841"/>
                  <a:gd name="connsiteY4" fmla="*/ 0 h 1169551"/>
                  <a:gd name="connsiteX0" fmla="*/ 72361 w 1164883"/>
                  <a:gd name="connsiteY0" fmla="*/ 22323 h 1191874"/>
                  <a:gd name="connsiteX1" fmla="*/ 1164883 w 1164883"/>
                  <a:gd name="connsiteY1" fmla="*/ 0 h 1191874"/>
                  <a:gd name="connsiteX2" fmla="*/ 1075841 w 1164883"/>
                  <a:gd name="connsiteY2" fmla="*/ 1191874 h 1191874"/>
                  <a:gd name="connsiteX3" fmla="*/ 0 w 1164883"/>
                  <a:gd name="connsiteY3" fmla="*/ 1186356 h 1191874"/>
                  <a:gd name="connsiteX4" fmla="*/ 72361 w 1164883"/>
                  <a:gd name="connsiteY4" fmla="*/ 22323 h 1191874"/>
                  <a:gd name="connsiteX0" fmla="*/ 72361 w 1164883"/>
                  <a:gd name="connsiteY0" fmla="*/ 22323 h 1186356"/>
                  <a:gd name="connsiteX1" fmla="*/ 1164883 w 1164883"/>
                  <a:gd name="connsiteY1" fmla="*/ 0 h 1186356"/>
                  <a:gd name="connsiteX2" fmla="*/ 1144841 w 1164883"/>
                  <a:gd name="connsiteY2" fmla="*/ 1165112 h 1186356"/>
                  <a:gd name="connsiteX3" fmla="*/ 0 w 1164883"/>
                  <a:gd name="connsiteY3" fmla="*/ 1186356 h 1186356"/>
                  <a:gd name="connsiteX4" fmla="*/ 72361 w 1164883"/>
                  <a:gd name="connsiteY4" fmla="*/ 22323 h 1186356"/>
                  <a:gd name="connsiteX0" fmla="*/ 72361 w 1164883"/>
                  <a:gd name="connsiteY0" fmla="*/ 22323 h 1186356"/>
                  <a:gd name="connsiteX1" fmla="*/ 1164883 w 1164883"/>
                  <a:gd name="connsiteY1" fmla="*/ 0 h 1186356"/>
                  <a:gd name="connsiteX2" fmla="*/ 1016798 w 1164883"/>
                  <a:gd name="connsiteY2" fmla="*/ 1126236 h 1186356"/>
                  <a:gd name="connsiteX3" fmla="*/ 0 w 1164883"/>
                  <a:gd name="connsiteY3" fmla="*/ 1186356 h 1186356"/>
                  <a:gd name="connsiteX4" fmla="*/ 72361 w 1164883"/>
                  <a:gd name="connsiteY4" fmla="*/ 22323 h 1186356"/>
                  <a:gd name="connsiteX0" fmla="*/ 160323 w 1164883"/>
                  <a:gd name="connsiteY0" fmla="*/ 52320 h 1186356"/>
                  <a:gd name="connsiteX1" fmla="*/ 1164883 w 1164883"/>
                  <a:gd name="connsiteY1" fmla="*/ 0 h 1186356"/>
                  <a:gd name="connsiteX2" fmla="*/ 1016798 w 1164883"/>
                  <a:gd name="connsiteY2" fmla="*/ 1126236 h 1186356"/>
                  <a:gd name="connsiteX3" fmla="*/ 0 w 1164883"/>
                  <a:gd name="connsiteY3" fmla="*/ 1186356 h 1186356"/>
                  <a:gd name="connsiteX4" fmla="*/ 160323 w 1164883"/>
                  <a:gd name="connsiteY4" fmla="*/ 52320 h 1186356"/>
                  <a:gd name="connsiteX0" fmla="*/ 126964 w 1131524"/>
                  <a:gd name="connsiteY0" fmla="*/ 52320 h 1130674"/>
                  <a:gd name="connsiteX1" fmla="*/ 1131524 w 1131524"/>
                  <a:gd name="connsiteY1" fmla="*/ 0 h 1130674"/>
                  <a:gd name="connsiteX2" fmla="*/ 983439 w 1131524"/>
                  <a:gd name="connsiteY2" fmla="*/ 1126236 h 1130674"/>
                  <a:gd name="connsiteX3" fmla="*/ 0 w 1131524"/>
                  <a:gd name="connsiteY3" fmla="*/ 1130674 h 1130674"/>
                  <a:gd name="connsiteX4" fmla="*/ 126964 w 1131524"/>
                  <a:gd name="connsiteY4" fmla="*/ 52320 h 1130674"/>
                  <a:gd name="connsiteX0" fmla="*/ 126964 w 1058084"/>
                  <a:gd name="connsiteY0" fmla="*/ 5516 h 1083870"/>
                  <a:gd name="connsiteX1" fmla="*/ 1058084 w 1058084"/>
                  <a:gd name="connsiteY1" fmla="*/ 0 h 1083870"/>
                  <a:gd name="connsiteX2" fmla="*/ 983439 w 1058084"/>
                  <a:gd name="connsiteY2" fmla="*/ 1079432 h 1083870"/>
                  <a:gd name="connsiteX3" fmla="*/ 0 w 1058084"/>
                  <a:gd name="connsiteY3" fmla="*/ 1083870 h 1083870"/>
                  <a:gd name="connsiteX4" fmla="*/ 126964 w 1058084"/>
                  <a:gd name="connsiteY4" fmla="*/ 5516 h 1083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084" h="1083870">
                    <a:moveTo>
                      <a:pt x="126964" y="5516"/>
                    </a:moveTo>
                    <a:lnTo>
                      <a:pt x="1058084" y="0"/>
                    </a:lnTo>
                    <a:lnTo>
                      <a:pt x="983439" y="1079432"/>
                    </a:lnTo>
                    <a:lnTo>
                      <a:pt x="0" y="1083870"/>
                    </a:lnTo>
                    <a:lnTo>
                      <a:pt x="126964" y="5516"/>
                    </a:lnTo>
                    <a:close/>
                  </a:path>
                </a:pathLst>
              </a:custGeom>
              <a:solidFill>
                <a:schemeClr val="bg1"/>
              </a:solidFill>
              <a:ln>
                <a:noFill/>
              </a:ln>
            </p:spPr>
            <p:txBody>
              <a:bodyPr wrap="square" rtlCol="0">
                <a:spAutoFit/>
              </a:bodyPr>
              <a:lstStyle/>
              <a:p>
                <a:pPr algn="ctr"/>
                <a:endParaRPr lang="en-PH" sz="800" b="1" dirty="0" smtClean="0">
                  <a:latin typeface="Berlin Sans FB Demi" panose="020E0802020502020306" pitchFamily="34" charset="0"/>
                </a:endParaRPr>
              </a:p>
              <a:p>
                <a:pPr algn="ctr"/>
                <a:r>
                  <a:rPr lang="en-PH" sz="3200" b="1" dirty="0" smtClean="0">
                    <a:latin typeface="Berlin Sans FB Demi" panose="020E0802020502020306" pitchFamily="34" charset="0"/>
                  </a:rPr>
                  <a:t>IMs</a:t>
                </a:r>
              </a:p>
              <a:p>
                <a:pPr algn="ctr"/>
                <a:endParaRPr lang="en-PH" sz="800" b="1" dirty="0">
                  <a:latin typeface="Berlin Sans FB Demi" panose="020E0802020502020306" pitchFamily="34" charset="0"/>
                </a:endParaRPr>
              </a:p>
              <a:p>
                <a:pPr algn="ctr"/>
                <a:endParaRPr lang="en-PH" sz="800" b="1" dirty="0">
                  <a:latin typeface="Arial Narrow" panose="020B0606020202030204" pitchFamily="34" charset="0"/>
                </a:endParaRPr>
              </a:p>
            </p:txBody>
          </p:sp>
        </p:grpSp>
      </p:grpSp>
      <p:grpSp>
        <p:nvGrpSpPr>
          <p:cNvPr id="19" name="Group 18"/>
          <p:cNvGrpSpPr/>
          <p:nvPr/>
        </p:nvGrpSpPr>
        <p:grpSpPr>
          <a:xfrm>
            <a:off x="6637056" y="1408943"/>
            <a:ext cx="5392036" cy="740349"/>
            <a:chOff x="5744748" y="1736197"/>
            <a:chExt cx="5104850" cy="740349"/>
          </a:xfrm>
        </p:grpSpPr>
        <p:sp>
          <p:nvSpPr>
            <p:cNvPr id="20" name="TextBox 19"/>
            <p:cNvSpPr txBox="1"/>
            <p:nvPr/>
          </p:nvSpPr>
          <p:spPr>
            <a:xfrm>
              <a:off x="9312240" y="1736197"/>
              <a:ext cx="1534891"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(COT) </a:t>
              </a:r>
              <a:r>
                <a:rPr lang="en-PH" sz="1900" b="1" dirty="0" smtClean="0">
                  <a:solidFill>
                    <a:srgbClr val="FF0000"/>
                  </a:solidFill>
                  <a:latin typeface="Arial" pitchFamily="34" charset="0"/>
                  <a:cs typeface="Arial" pitchFamily="34" charset="0"/>
                </a:rPr>
                <a:t>rating</a:t>
              </a:r>
              <a:endParaRPr lang="en-US" sz="1900" dirty="0">
                <a:solidFill>
                  <a:srgbClr val="FF0000"/>
                </a:solidFill>
              </a:endParaRPr>
            </a:p>
          </p:txBody>
        </p:sp>
        <p:sp>
          <p:nvSpPr>
            <p:cNvPr id="21" name="TextBox 20"/>
            <p:cNvSpPr txBox="1"/>
            <p:nvPr/>
          </p:nvSpPr>
          <p:spPr>
            <a:xfrm>
              <a:off x="5744748" y="2091825"/>
              <a:ext cx="5104850"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 </a:t>
              </a:r>
              <a:r>
                <a:rPr lang="en-PH" sz="1900" b="1" dirty="0" smtClean="0">
                  <a:solidFill>
                    <a:srgbClr val="FF0000"/>
                  </a:solidFill>
                  <a:latin typeface="Arial" pitchFamily="34" charset="0"/>
                  <a:cs typeface="Arial" pitchFamily="34" charset="0"/>
                </a:rPr>
                <a:t>sheet and/or inter- </a:t>
              </a:r>
              <a:r>
                <a:rPr lang="en-PH" sz="1900" b="1" dirty="0">
                  <a:solidFill>
                    <a:srgbClr val="FF0000"/>
                  </a:solidFill>
                  <a:latin typeface="Arial" pitchFamily="34" charset="0"/>
                  <a:cs typeface="Arial" pitchFamily="34" charset="0"/>
                </a:rPr>
                <a:t>observer agreement form </a:t>
              </a:r>
              <a:endParaRPr lang="en-US" sz="1900" b="1" dirty="0">
                <a:solidFill>
                  <a:srgbClr val="FF0000"/>
                </a:solidFill>
              </a:endParaRPr>
            </a:p>
          </p:txBody>
        </p:sp>
      </p:grpSp>
      <p:sp>
        <p:nvSpPr>
          <p:cNvPr id="22" name="Rectangle 21"/>
          <p:cNvSpPr/>
          <p:nvPr/>
        </p:nvSpPr>
        <p:spPr>
          <a:xfrm>
            <a:off x="6923670" y="2672876"/>
            <a:ext cx="3607696" cy="3380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smtClean="0">
                <a:solidFill>
                  <a:schemeClr val="tx1"/>
                </a:solidFill>
                <a:latin typeface="Arial" pitchFamily="34" charset="0"/>
                <a:cs typeface="Arial" pitchFamily="34" charset="0"/>
              </a:rPr>
              <a:t>Lesson plans/modified DLLs</a:t>
            </a:r>
            <a:endParaRPr lang="en-US" b="1" dirty="0">
              <a:solidFill>
                <a:schemeClr val="tx1"/>
              </a:solidFill>
              <a:latin typeface="Arial" pitchFamily="34" charset="0"/>
              <a:cs typeface="Arial" pitchFamily="34" charset="0"/>
            </a:endParaRPr>
          </a:p>
        </p:txBody>
      </p:sp>
      <p:sp>
        <p:nvSpPr>
          <p:cNvPr id="24" name="Rectangle 23"/>
          <p:cNvSpPr/>
          <p:nvPr/>
        </p:nvSpPr>
        <p:spPr>
          <a:xfrm>
            <a:off x="6923670" y="3667726"/>
            <a:ext cx="2723250" cy="3380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schemeClr val="tx1"/>
                </a:solidFill>
                <a:latin typeface="Arial" pitchFamily="34" charset="0"/>
                <a:ea typeface="Calibri"/>
                <a:cs typeface="Arial" pitchFamily="34" charset="0"/>
              </a:rPr>
              <a:t>Instructional materials</a:t>
            </a:r>
            <a:endParaRPr lang="en-US"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209321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500"/>
                                        <p:tgtEl>
                                          <p:spTgt spid="22"/>
                                        </p:tgtEl>
                                      </p:cBhvr>
                                    </p:animEffect>
                                    <p:set>
                                      <p:cBhvr>
                                        <p:cTn id="19" dur="1" fill="hold">
                                          <p:stCondLst>
                                            <p:cond delay="499"/>
                                          </p:stCondLst>
                                        </p:cTn>
                                        <p:tgtEl>
                                          <p:spTgt spid="22"/>
                                        </p:tgtEl>
                                        <p:attrNameLst>
                                          <p:attrName>style.visibility</p:attrName>
                                        </p:attrNameLst>
                                      </p:cBhvr>
                                      <p:to>
                                        <p:strVal val="hidden"/>
                                      </p:to>
                                    </p:set>
                                  </p:childTnLst>
                                </p:cTn>
                              </p:par>
                              <p:par>
                                <p:cTn id="20" presetID="53"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4"/>
                                        </p:tgtEl>
                                      </p:cBhvr>
                                    </p:animEffect>
                                    <p:set>
                                      <p:cBhvr>
                                        <p:cTn id="29"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4" grpId="0" animBg="1"/>
      <p:bldP spid="2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40200"/>
          <a:stretch/>
        </p:blipFill>
        <p:spPr>
          <a:xfrm>
            <a:off x="-435820" y="3196328"/>
            <a:ext cx="3270580" cy="2612573"/>
          </a:xfrm>
          <a:prstGeom prst="rect">
            <a:avLst/>
          </a:prstGeom>
        </p:spPr>
      </p:pic>
      <p:graphicFrame>
        <p:nvGraphicFramePr>
          <p:cNvPr id="15" name="Table 14"/>
          <p:cNvGraphicFramePr>
            <a:graphicFrameLocks noGrp="1"/>
          </p:cNvGraphicFramePr>
          <p:nvPr>
            <p:extLst/>
          </p:nvPr>
        </p:nvGraphicFramePr>
        <p:xfrm>
          <a:off x="2747677" y="711391"/>
          <a:ext cx="9357239" cy="5724144"/>
        </p:xfrm>
        <a:graphic>
          <a:graphicData uri="http://schemas.openxmlformats.org/drawingml/2006/table">
            <a:tbl>
              <a:tblPr firstRow="1" firstCol="1" bandRow="1">
                <a:effectLst/>
                <a:tableStyleId>{93296810-A885-4BE3-A3E7-6D5BEEA58F35}</a:tableStyleId>
              </a:tblPr>
              <a:tblGrid>
                <a:gridCol w="3826544"/>
                <a:gridCol w="5530695"/>
              </a:tblGrid>
              <a:tr h="376735">
                <a:tc>
                  <a:txBody>
                    <a:bodyPr/>
                    <a:lstStyle/>
                    <a:p>
                      <a:pPr marL="0" marR="0" algn="ctr">
                        <a:lnSpc>
                          <a:spcPct val="115000"/>
                        </a:lnSpc>
                        <a:spcBef>
                          <a:spcPts val="0"/>
                        </a:spcBef>
                        <a:spcAft>
                          <a:spcPts val="0"/>
                        </a:spcAft>
                      </a:pPr>
                      <a:r>
                        <a:rPr lang="en-PH" sz="2400" dirty="0">
                          <a:effectLst/>
                        </a:rPr>
                        <a:t>Objectives</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PH" sz="2400" dirty="0">
                          <a:effectLst/>
                        </a:rPr>
                        <a:t>Means of Verification (MOV)</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8064">
                <a:tc>
                  <a:txBody>
                    <a:bodyPr/>
                    <a:lstStyle/>
                    <a:p>
                      <a:pPr marL="0" marR="0" algn="l">
                        <a:lnSpc>
                          <a:spcPct val="107000"/>
                        </a:lnSpc>
                        <a:spcBef>
                          <a:spcPts val="0"/>
                        </a:spcBef>
                        <a:spcAft>
                          <a:spcPts val="0"/>
                        </a:spcAft>
                      </a:pPr>
                      <a:r>
                        <a:rPr lang="en-US" sz="2400" baseline="0" dirty="0" smtClean="0">
                          <a:solidFill>
                            <a:schemeClr val="tx1"/>
                          </a:solidFill>
                          <a:effectLst/>
                          <a:latin typeface="Arial"/>
                          <a:ea typeface="Calibri"/>
                          <a:cs typeface="Times New Roman"/>
                        </a:rPr>
                        <a:t>    </a:t>
                      </a:r>
                      <a:r>
                        <a:rPr lang="en-US" sz="2400" dirty="0" smtClean="0">
                          <a:solidFill>
                            <a:schemeClr val="tx1"/>
                          </a:solidFill>
                          <a:effectLst/>
                          <a:latin typeface="Arial"/>
                          <a:ea typeface="Calibri"/>
                          <a:cs typeface="Times New Roman"/>
                        </a:rPr>
                        <a:t>Selects, develops, organizes, </a:t>
                      </a:r>
                      <a:r>
                        <a:rPr lang="en-US" sz="2400" dirty="0">
                          <a:solidFill>
                            <a:schemeClr val="tx1"/>
                          </a:solidFill>
                          <a:effectLst/>
                          <a:latin typeface="Arial"/>
                          <a:ea typeface="Calibri"/>
                          <a:cs typeface="Times New Roman"/>
                        </a:rPr>
                        <a:t>and </a:t>
                      </a:r>
                      <a:r>
                        <a:rPr lang="en-US" sz="2400" dirty="0" smtClean="0">
                          <a:solidFill>
                            <a:schemeClr val="tx1"/>
                          </a:solidFill>
                          <a:effectLst/>
                          <a:latin typeface="Arial"/>
                          <a:ea typeface="Calibri"/>
                          <a:cs typeface="Times New Roman"/>
                        </a:rPr>
                        <a:t>uses </a:t>
                      </a:r>
                      <a:r>
                        <a:rPr lang="en-US" sz="2400" dirty="0">
                          <a:solidFill>
                            <a:schemeClr val="tx1"/>
                          </a:solidFill>
                          <a:effectLst/>
                          <a:latin typeface="Arial"/>
                          <a:ea typeface="Calibri"/>
                          <a:cs typeface="Times New Roman"/>
                        </a:rPr>
                        <a:t>appropriate teaching and learning resources, including ICT, to address learning goals.</a:t>
                      </a:r>
                      <a:endParaRPr lang="en-US" sz="240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42900" marR="0" lvl="0" indent="-342900" algn="just">
                        <a:spcBef>
                          <a:spcPts val="0"/>
                        </a:spcBef>
                        <a:spcAft>
                          <a:spcPts val="0"/>
                        </a:spcAft>
                        <a:buFont typeface="+mj-lt"/>
                        <a:buAutoNum type="arabicPeriod"/>
                      </a:pPr>
                      <a:endParaRPr lang="en-US" sz="2000" dirty="0" smtClean="0">
                        <a:solidFill>
                          <a:schemeClr val="tx1"/>
                        </a:solidFill>
                        <a:effectLst/>
                        <a:latin typeface="Arial"/>
                        <a:ea typeface="Calibri"/>
                        <a:cs typeface="Times New Roman"/>
                      </a:endParaRPr>
                    </a:p>
                    <a:p>
                      <a:pPr marL="342900" marR="0" lvl="0" indent="-342900" algn="l">
                        <a:spcBef>
                          <a:spcPts val="0"/>
                        </a:spcBef>
                        <a:spcAft>
                          <a:spcPts val="0"/>
                        </a:spcAft>
                        <a:buFont typeface="+mj-lt"/>
                        <a:buAutoNum type="arabicPeriod"/>
                      </a:pPr>
                      <a:r>
                        <a:rPr lang="en-US" sz="2000" dirty="0" smtClean="0">
                          <a:solidFill>
                            <a:schemeClr val="tx1"/>
                          </a:solidFill>
                          <a:effectLst/>
                          <a:latin typeface="Arial"/>
                          <a:ea typeface="Calibri"/>
                          <a:cs typeface="Times New Roman"/>
                        </a:rPr>
                        <a:t>Classroom observation tool (COT) rating sheet and/or inter-observer agreement form about using </a:t>
                      </a:r>
                      <a:r>
                        <a:rPr lang="en-US" sz="2000" b="1" dirty="0" smtClean="0">
                          <a:solidFill>
                            <a:schemeClr val="tx1"/>
                          </a:solidFill>
                          <a:effectLst/>
                          <a:latin typeface="Arial"/>
                          <a:ea typeface="Calibri"/>
                          <a:cs typeface="Times New Roman"/>
                        </a:rPr>
                        <a:t>appropriate teaching and learning resources, including ICT</a:t>
                      </a:r>
                    </a:p>
                    <a:p>
                      <a:pPr marL="485775" marR="0" algn="l">
                        <a:spcBef>
                          <a:spcPts val="0"/>
                        </a:spcBef>
                        <a:spcAft>
                          <a:spcPts val="0"/>
                        </a:spcAft>
                      </a:pPr>
                      <a:r>
                        <a:rPr lang="en-US" sz="2000" dirty="0" smtClean="0">
                          <a:solidFill>
                            <a:schemeClr val="tx1"/>
                          </a:solidFill>
                          <a:effectLst/>
                          <a:latin typeface="Arial"/>
                          <a:ea typeface="Calibri"/>
                          <a:cs typeface="Times New Roman"/>
                        </a:rPr>
                        <a:t>Examples:</a:t>
                      </a:r>
                    </a:p>
                    <a:p>
                      <a:pPr marL="342900" marR="0" lvl="0" indent="-342900" algn="l">
                        <a:spcBef>
                          <a:spcPts val="0"/>
                        </a:spcBef>
                        <a:spcAft>
                          <a:spcPts val="0"/>
                        </a:spcAft>
                        <a:buFont typeface="Symbol"/>
                        <a:buChar char=""/>
                      </a:pPr>
                      <a:r>
                        <a:rPr lang="en-US" sz="2000" dirty="0" smtClean="0">
                          <a:solidFill>
                            <a:schemeClr val="tx1"/>
                          </a:solidFill>
                          <a:effectLst/>
                          <a:latin typeface="Arial"/>
                          <a:ea typeface="Calibri"/>
                          <a:cs typeface="Times New Roman"/>
                        </a:rPr>
                        <a:t>Activity sheets/task sheets/ work sheets</a:t>
                      </a:r>
                    </a:p>
                    <a:p>
                      <a:pPr marL="342900" marR="0" lvl="0" indent="-342900" algn="l">
                        <a:spcBef>
                          <a:spcPts val="0"/>
                        </a:spcBef>
                        <a:spcAft>
                          <a:spcPts val="0"/>
                        </a:spcAft>
                        <a:buFont typeface="Symbol"/>
                        <a:buChar char=""/>
                      </a:pPr>
                      <a:r>
                        <a:rPr lang="en-US" sz="2000" dirty="0" smtClean="0">
                          <a:solidFill>
                            <a:schemeClr val="tx1"/>
                          </a:solidFill>
                          <a:effectLst/>
                          <a:latin typeface="Arial"/>
                          <a:ea typeface="Calibri"/>
                          <a:cs typeface="Times New Roman"/>
                        </a:rPr>
                        <a:t>PowerPoint presentations</a:t>
                      </a:r>
                    </a:p>
                    <a:p>
                      <a:pPr marL="342900" marR="0" lvl="0" indent="-342900" algn="l">
                        <a:spcBef>
                          <a:spcPts val="0"/>
                        </a:spcBef>
                        <a:spcAft>
                          <a:spcPts val="0"/>
                        </a:spcAft>
                        <a:buFont typeface="Symbol"/>
                        <a:buChar char=""/>
                      </a:pPr>
                      <a:r>
                        <a:rPr lang="en-US" sz="2000" dirty="0" smtClean="0">
                          <a:solidFill>
                            <a:schemeClr val="tx1"/>
                          </a:solidFill>
                          <a:effectLst/>
                          <a:latin typeface="Arial"/>
                          <a:ea typeface="Calibri"/>
                          <a:cs typeface="Times New Roman"/>
                        </a:rPr>
                        <a:t>Video clips</a:t>
                      </a:r>
                    </a:p>
                    <a:p>
                      <a:pPr marL="342900" marR="0" lvl="0" indent="-342900" algn="l">
                        <a:spcBef>
                          <a:spcPts val="0"/>
                        </a:spcBef>
                        <a:spcAft>
                          <a:spcPts val="0"/>
                        </a:spcAft>
                        <a:buFont typeface="Symbol"/>
                        <a:buChar char=""/>
                      </a:pPr>
                      <a:r>
                        <a:rPr lang="en-US" sz="2000" dirty="0" smtClean="0">
                          <a:solidFill>
                            <a:schemeClr val="tx1"/>
                          </a:solidFill>
                          <a:effectLst/>
                          <a:latin typeface="Arial"/>
                          <a:ea typeface="Calibri"/>
                          <a:cs typeface="Times New Roman"/>
                        </a:rPr>
                        <a:t>Module</a:t>
                      </a:r>
                    </a:p>
                    <a:p>
                      <a:pPr marL="342900" marR="0" lvl="0" indent="-342900" algn="l">
                        <a:spcBef>
                          <a:spcPts val="0"/>
                        </a:spcBef>
                        <a:spcAft>
                          <a:spcPts val="0"/>
                        </a:spcAft>
                        <a:buFont typeface="Symbol"/>
                        <a:buChar char=""/>
                      </a:pPr>
                      <a:r>
                        <a:rPr lang="en-US" sz="2000" dirty="0" smtClean="0">
                          <a:solidFill>
                            <a:schemeClr val="tx1"/>
                          </a:solidFill>
                          <a:effectLst/>
                          <a:latin typeface="Arial"/>
                          <a:ea typeface="Calibri"/>
                          <a:cs typeface="Times New Roman"/>
                        </a:rPr>
                        <a:t>SIMs-Strategic Intervention Materials</a:t>
                      </a:r>
                    </a:p>
                    <a:p>
                      <a:pPr marL="342900" marR="0" lvl="0" indent="-342900" algn="l">
                        <a:spcBef>
                          <a:spcPts val="0"/>
                        </a:spcBef>
                        <a:spcAft>
                          <a:spcPts val="0"/>
                        </a:spcAft>
                        <a:buFont typeface="Symbol"/>
                        <a:buChar char=""/>
                      </a:pPr>
                      <a:r>
                        <a:rPr lang="en-US" sz="2000" dirty="0" smtClean="0">
                          <a:solidFill>
                            <a:schemeClr val="tx1"/>
                          </a:solidFill>
                          <a:effectLst/>
                          <a:latin typeface="Arial"/>
                          <a:ea typeface="Calibri"/>
                          <a:cs typeface="Times New Roman"/>
                        </a:rPr>
                        <a:t>Others</a:t>
                      </a:r>
                    </a:p>
                    <a:p>
                      <a:pPr marL="342900" marR="0" lvl="0" indent="-342900" algn="l">
                        <a:spcBef>
                          <a:spcPts val="0"/>
                        </a:spcBef>
                        <a:spcAft>
                          <a:spcPts val="0"/>
                        </a:spcAft>
                        <a:buFont typeface="+mj-lt"/>
                        <a:buAutoNum type="arabicPeriod"/>
                      </a:pPr>
                      <a:r>
                        <a:rPr lang="en-US" sz="2000" dirty="0" smtClean="0">
                          <a:solidFill>
                            <a:schemeClr val="tx1"/>
                          </a:solidFill>
                          <a:effectLst/>
                          <a:latin typeface="Arial"/>
                          <a:ea typeface="Calibri"/>
                          <a:cs typeface="Times New Roman"/>
                        </a:rPr>
                        <a:t>Lesson plans/modified DLLs with appropriate instructional materials appended</a:t>
                      </a:r>
                    </a:p>
                    <a:p>
                      <a:pPr marL="342900" marR="0" lvl="0" indent="-342900" algn="l">
                        <a:spcBef>
                          <a:spcPts val="0"/>
                        </a:spcBef>
                        <a:spcAft>
                          <a:spcPts val="0"/>
                        </a:spcAft>
                        <a:buFont typeface="+mj-lt"/>
                        <a:buAutoNum type="arabicPeriod"/>
                      </a:pPr>
                      <a:r>
                        <a:rPr lang="en-US" sz="2000" dirty="0" smtClean="0">
                          <a:solidFill>
                            <a:schemeClr val="tx1"/>
                          </a:solidFill>
                          <a:effectLst/>
                          <a:latin typeface="Arial"/>
                          <a:ea typeface="Calibri"/>
                          <a:cs typeface="Times New Roman"/>
                        </a:rPr>
                        <a:t>Others (Please specify and provide annotations</a:t>
                      </a:r>
                      <a:r>
                        <a:rPr lang="en-US" sz="2400" dirty="0" smtClean="0">
                          <a:solidFill>
                            <a:schemeClr val="tx1"/>
                          </a:solidFill>
                          <a:effectLst/>
                          <a:latin typeface="Arial"/>
                          <a:ea typeface="Calibri"/>
                          <a:cs typeface="Times New Roman"/>
                        </a:rPr>
                        <a:t>)</a:t>
                      </a:r>
                    </a:p>
                    <a:p>
                      <a:pPr marL="0" marR="0" lvl="0" indent="0" algn="just">
                        <a:spcBef>
                          <a:spcPts val="0"/>
                        </a:spcBef>
                        <a:spcAft>
                          <a:spcPts val="0"/>
                        </a:spcAft>
                        <a:buFont typeface="+mj-lt"/>
                        <a:buNone/>
                      </a:pPr>
                      <a:endParaRPr lang="en-US" sz="2400" dirty="0">
                        <a:solidFill>
                          <a:schemeClr val="tx1"/>
                        </a:solidFill>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
        <p:nvSpPr>
          <p:cNvPr id="6" name="Cloud Callout 5"/>
          <p:cNvSpPr/>
          <p:nvPr/>
        </p:nvSpPr>
        <p:spPr>
          <a:xfrm>
            <a:off x="0" y="0"/>
            <a:ext cx="2963917" cy="2298700"/>
          </a:xfrm>
          <a:prstGeom prst="cloudCallout">
            <a:avLst>
              <a:gd name="adj1" fmla="val -18821"/>
              <a:gd name="adj2" fmla="val 83143"/>
            </a:avLst>
          </a:prstGeom>
          <a:solidFill>
            <a:srgbClr val="D8D0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Indicator 8</a:t>
            </a:r>
            <a:endParaRPr lang="en-US" sz="3600" dirty="0">
              <a:solidFill>
                <a:schemeClr val="tx1"/>
              </a:solidFill>
            </a:endParaRPr>
          </a:p>
        </p:txBody>
      </p:sp>
      <p:grpSp>
        <p:nvGrpSpPr>
          <p:cNvPr id="2" name="Group 1"/>
          <p:cNvGrpSpPr/>
          <p:nvPr/>
        </p:nvGrpSpPr>
        <p:grpSpPr>
          <a:xfrm>
            <a:off x="2770654" y="3667830"/>
            <a:ext cx="3973426" cy="2700558"/>
            <a:chOff x="2770654" y="3502940"/>
            <a:chExt cx="3973426" cy="2700558"/>
          </a:xfrm>
        </p:grpSpPr>
        <p:grpSp>
          <p:nvGrpSpPr>
            <p:cNvPr id="16" name="Group 15"/>
            <p:cNvGrpSpPr/>
            <p:nvPr/>
          </p:nvGrpSpPr>
          <p:grpSpPr>
            <a:xfrm rot="19703508">
              <a:off x="2770654" y="4069509"/>
              <a:ext cx="1480592" cy="1457331"/>
              <a:chOff x="3953167" y="4722911"/>
              <a:chExt cx="1267132" cy="1562636"/>
            </a:xfrm>
          </p:grpSpPr>
          <p:pic>
            <p:nvPicPr>
              <p:cNvPr id="19" name="Picture 18"/>
              <p:cNvPicPr/>
              <p:nvPr/>
            </p:nvPicPr>
            <p:blipFill rotWithShape="1">
              <a:blip r:embed="rId4">
                <a:extLst>
                  <a:ext uri="{28A0092B-C50C-407E-A947-70E740481C1C}">
                    <a14:useLocalDpi xmlns:a14="http://schemas.microsoft.com/office/drawing/2010/main" val="0"/>
                  </a:ext>
                </a:extLst>
              </a:blip>
              <a:srcRect l="65836" t="20100" r="2884" b="16536"/>
              <a:stretch/>
            </p:blipFill>
            <p:spPr bwMode="auto">
              <a:xfrm rot="20178194">
                <a:off x="3953167" y="4722911"/>
                <a:ext cx="1267132" cy="1562636"/>
              </a:xfrm>
              <a:prstGeom prst="rect">
                <a:avLst/>
              </a:prstGeom>
              <a:ln>
                <a:noFill/>
              </a:ln>
              <a:extLst>
                <a:ext uri="{53640926-AAD7-44D8-BBD7-CCE9431645EC}">
                  <a14:shadowObscured xmlns:a14="http://schemas.microsoft.com/office/drawing/2010/main"/>
                </a:ext>
              </a:extLst>
            </p:spPr>
          </p:pic>
          <p:sp>
            <p:nvSpPr>
              <p:cNvPr id="20" name="Text Box 31"/>
              <p:cNvSpPr txBox="1"/>
              <p:nvPr/>
            </p:nvSpPr>
            <p:spPr>
              <a:xfrm rot="396405">
                <a:off x="4153991" y="5023389"/>
                <a:ext cx="781631" cy="995962"/>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 </a:t>
                </a:r>
                <a:r>
                  <a:rPr lang="en-US" sz="1600" dirty="0" smtClean="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Rating Sheet</a:t>
                </a:r>
                <a:endParaRPr lang="en-US" sz="3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endParaRPr>
              </a:p>
            </p:txBody>
          </p:sp>
        </p:grpSp>
        <p:grpSp>
          <p:nvGrpSpPr>
            <p:cNvPr id="21" name="Group 20"/>
            <p:cNvGrpSpPr/>
            <p:nvPr/>
          </p:nvGrpSpPr>
          <p:grpSpPr>
            <a:xfrm rot="20399920">
              <a:off x="4272530" y="4377115"/>
              <a:ext cx="1442190" cy="1504256"/>
              <a:chOff x="4026299" y="3352395"/>
              <a:chExt cx="2934392" cy="2529220"/>
            </a:xfrm>
          </p:grpSpPr>
          <p:pic>
            <p:nvPicPr>
              <p:cNvPr id="22" name="Picture 21"/>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65836" t="20100" r="2884" b="16536"/>
              <a:stretch/>
            </p:blipFill>
            <p:spPr bwMode="auto">
              <a:xfrm rot="21385063">
                <a:off x="4026299" y="3352395"/>
                <a:ext cx="2934392" cy="2529220"/>
              </a:xfrm>
              <a:prstGeom prst="rect">
                <a:avLst/>
              </a:prstGeom>
              <a:ln>
                <a:noFill/>
              </a:ln>
              <a:extLst>
                <a:ext uri="{53640926-AAD7-44D8-BBD7-CCE9431645EC}">
                  <a14:shadowObscured xmlns:a14="http://schemas.microsoft.com/office/drawing/2010/main"/>
                </a:ext>
              </a:extLst>
            </p:spPr>
          </p:pic>
          <p:sp>
            <p:nvSpPr>
              <p:cNvPr id="23" name="Text Box 31"/>
              <p:cNvSpPr txBox="1"/>
              <p:nvPr/>
            </p:nvSpPr>
            <p:spPr>
              <a:xfrm rot="1742278">
                <a:off x="4427674" y="3810993"/>
                <a:ext cx="1810081" cy="1612024"/>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200" dirty="0" smtClean="0">
                    <a:solidFill>
                      <a:schemeClr val="accent5">
                        <a:lumMod val="75000"/>
                      </a:schemeClr>
                    </a:solidFill>
                    <a:effectLst>
                      <a:glow rad="63500">
                        <a:schemeClr val="accent1">
                          <a:satMod val="175000"/>
                          <a:alpha val="40000"/>
                        </a:schemeClr>
                      </a:glow>
                    </a:effectLst>
                    <a:ea typeface="Calibri"/>
                    <a:cs typeface="Times New Roman"/>
                  </a:rPr>
                  <a:t>Inter-observer agreement form</a:t>
                </a:r>
                <a:endParaRPr lang="en-US" sz="2800" dirty="0">
                  <a:solidFill>
                    <a:schemeClr val="accent5">
                      <a:lumMod val="75000"/>
                    </a:schemeClr>
                  </a:solidFill>
                  <a:effectLst>
                    <a:glow rad="63500">
                      <a:schemeClr val="accent1">
                        <a:satMod val="175000"/>
                        <a:alpha val="40000"/>
                      </a:schemeClr>
                    </a:glow>
                  </a:effectLst>
                  <a:ea typeface="Calibri"/>
                  <a:cs typeface="Times New Roman"/>
                </a:endParaRPr>
              </a:p>
            </p:txBody>
          </p:sp>
        </p:grpSp>
        <p:grpSp>
          <p:nvGrpSpPr>
            <p:cNvPr id="24" name="Group 23"/>
            <p:cNvGrpSpPr/>
            <p:nvPr/>
          </p:nvGrpSpPr>
          <p:grpSpPr>
            <a:xfrm>
              <a:off x="3515861" y="3502940"/>
              <a:ext cx="2807020" cy="1259638"/>
              <a:chOff x="2876396" y="4679762"/>
              <a:chExt cx="3116338" cy="1519564"/>
            </a:xfrm>
          </p:grpSpPr>
          <p:pic>
            <p:nvPicPr>
              <p:cNvPr id="25" name="Picture 24"/>
              <p:cNvPicPr/>
              <p:nvPr/>
            </p:nvPicPr>
            <p:blipFill>
              <a:blip r:embed="rId7">
                <a:clrChange>
                  <a:clrFrom>
                    <a:srgbClr val="FFFFFF"/>
                  </a:clrFrom>
                  <a:clrTo>
                    <a:srgbClr val="FFFFFF">
                      <a:alpha val="0"/>
                    </a:srgbClr>
                  </a:clrTo>
                </a:clrChange>
              </a:blip>
              <a:stretch>
                <a:fillRect/>
              </a:stretch>
            </p:blipFill>
            <p:spPr>
              <a:xfrm rot="2159766">
                <a:off x="2876396" y="4679762"/>
                <a:ext cx="1823119" cy="1519564"/>
              </a:xfrm>
              <a:prstGeom prst="rect">
                <a:avLst/>
              </a:prstGeom>
            </p:spPr>
          </p:pic>
          <p:sp>
            <p:nvSpPr>
              <p:cNvPr id="26" name="Text Box 31"/>
              <p:cNvSpPr txBox="1"/>
              <p:nvPr/>
            </p:nvSpPr>
            <p:spPr>
              <a:xfrm rot="20024848">
                <a:off x="3278936" y="5272055"/>
                <a:ext cx="1153603" cy="596555"/>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410" h="1055761">
                    <a:moveTo>
                      <a:pt x="0" y="0"/>
                    </a:moveTo>
                    <a:lnTo>
                      <a:pt x="1836016" y="46696"/>
                    </a:lnTo>
                    <a:lnTo>
                      <a:pt x="1938410" y="1055761"/>
                    </a:lnTo>
                    <a:lnTo>
                      <a:pt x="30076" y="1026501"/>
                    </a:lnTo>
                    <a:lnTo>
                      <a:pt x="0"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 dirty="0">
                    <a:effectLst/>
                    <a:ea typeface="Calibri"/>
                    <a:cs typeface="Times New Roman"/>
                  </a:rPr>
                  <a:t> </a:t>
                </a:r>
                <a:endParaRPr lang="en-US" sz="100" dirty="0" smtClean="0">
                  <a:effectLst/>
                  <a:ea typeface="Calibri"/>
                  <a:cs typeface="Times New Roman"/>
                </a:endParaRPr>
              </a:p>
              <a:p>
                <a:pPr marL="0" marR="0">
                  <a:lnSpc>
                    <a:spcPct val="115000"/>
                  </a:lnSpc>
                  <a:spcBef>
                    <a:spcPts val="0"/>
                  </a:spcBef>
                  <a:spcAft>
                    <a:spcPts val="1000"/>
                  </a:spcAft>
                </a:pPr>
                <a:r>
                  <a:rPr lang="en-US" sz="1200" dirty="0" smtClean="0">
                    <a:effectLst/>
                    <a:ea typeface="Calibri"/>
                    <a:cs typeface="Times New Roman"/>
                  </a:rPr>
                  <a:t>DLL/DLP/LP</a:t>
                </a:r>
                <a:endParaRPr lang="en-US" sz="500" dirty="0">
                  <a:effectLst/>
                  <a:ea typeface="Calibri"/>
                  <a:cs typeface="Times New Roman"/>
                </a:endParaRPr>
              </a:p>
            </p:txBody>
          </p:sp>
          <p:pic>
            <p:nvPicPr>
              <p:cNvPr id="27" name="Picture 26"/>
              <p:cNvPicPr/>
              <p:nvPr/>
            </p:nvPicPr>
            <p:blipFill rotWithShape="1">
              <a:blip r:embed="rId4">
                <a:extLst>
                  <a:ext uri="{28A0092B-C50C-407E-A947-70E740481C1C}">
                    <a14:useLocalDpi xmlns:a14="http://schemas.microsoft.com/office/drawing/2010/main" val="0"/>
                  </a:ext>
                </a:extLst>
              </a:blip>
              <a:srcRect l="65836" t="20100" r="2884" b="16536"/>
              <a:stretch/>
            </p:blipFill>
            <p:spPr bwMode="auto">
              <a:xfrm>
                <a:off x="4405701" y="4728914"/>
                <a:ext cx="1587033" cy="1421261"/>
              </a:xfrm>
              <a:prstGeom prst="rect">
                <a:avLst/>
              </a:prstGeom>
              <a:ln>
                <a:noFill/>
              </a:ln>
              <a:extLst>
                <a:ext uri="{53640926-AAD7-44D8-BBD7-CCE9431645EC}">
                  <a14:shadowObscured xmlns:a14="http://schemas.microsoft.com/office/drawing/2010/main"/>
                </a:ext>
              </a:extLst>
            </p:spPr>
          </p:pic>
          <p:sp>
            <p:nvSpPr>
              <p:cNvPr id="28" name="TextBox 27"/>
              <p:cNvSpPr txBox="1"/>
              <p:nvPr/>
            </p:nvSpPr>
            <p:spPr>
              <a:xfrm rot="1950564">
                <a:off x="4626712" y="4981778"/>
                <a:ext cx="997077" cy="933387"/>
              </a:xfrm>
              <a:custGeom>
                <a:avLst/>
                <a:gdLst>
                  <a:gd name="connsiteX0" fmla="*/ 0 w 1003480"/>
                  <a:gd name="connsiteY0" fmla="*/ 0 h 1169551"/>
                  <a:gd name="connsiteX1" fmla="*/ 1003480 w 1003480"/>
                  <a:gd name="connsiteY1" fmla="*/ 0 h 1169551"/>
                  <a:gd name="connsiteX2" fmla="*/ 1003480 w 1003480"/>
                  <a:gd name="connsiteY2" fmla="*/ 1169551 h 1169551"/>
                  <a:gd name="connsiteX3" fmla="*/ 0 w 1003480"/>
                  <a:gd name="connsiteY3" fmla="*/ 1169551 h 1169551"/>
                  <a:gd name="connsiteX4" fmla="*/ 0 w 1003480"/>
                  <a:gd name="connsiteY4" fmla="*/ 0 h 1169551"/>
                  <a:gd name="connsiteX0" fmla="*/ 72361 w 1075841"/>
                  <a:gd name="connsiteY0" fmla="*/ 0 h 1169551"/>
                  <a:gd name="connsiteX1" fmla="*/ 1075841 w 1075841"/>
                  <a:gd name="connsiteY1" fmla="*/ 0 h 1169551"/>
                  <a:gd name="connsiteX2" fmla="*/ 1075841 w 1075841"/>
                  <a:gd name="connsiteY2" fmla="*/ 1169551 h 1169551"/>
                  <a:gd name="connsiteX3" fmla="*/ 0 w 1075841"/>
                  <a:gd name="connsiteY3" fmla="*/ 1164033 h 1169551"/>
                  <a:gd name="connsiteX4" fmla="*/ 72361 w 1075841"/>
                  <a:gd name="connsiteY4" fmla="*/ 0 h 1169551"/>
                  <a:gd name="connsiteX0" fmla="*/ 72361 w 1164883"/>
                  <a:gd name="connsiteY0" fmla="*/ 22323 h 1191874"/>
                  <a:gd name="connsiteX1" fmla="*/ 1164883 w 1164883"/>
                  <a:gd name="connsiteY1" fmla="*/ 0 h 1191874"/>
                  <a:gd name="connsiteX2" fmla="*/ 1075841 w 1164883"/>
                  <a:gd name="connsiteY2" fmla="*/ 1191874 h 1191874"/>
                  <a:gd name="connsiteX3" fmla="*/ 0 w 1164883"/>
                  <a:gd name="connsiteY3" fmla="*/ 1186356 h 1191874"/>
                  <a:gd name="connsiteX4" fmla="*/ 72361 w 1164883"/>
                  <a:gd name="connsiteY4" fmla="*/ 22323 h 1191874"/>
                  <a:gd name="connsiteX0" fmla="*/ 72361 w 1164883"/>
                  <a:gd name="connsiteY0" fmla="*/ 22323 h 1186356"/>
                  <a:gd name="connsiteX1" fmla="*/ 1164883 w 1164883"/>
                  <a:gd name="connsiteY1" fmla="*/ 0 h 1186356"/>
                  <a:gd name="connsiteX2" fmla="*/ 1144841 w 1164883"/>
                  <a:gd name="connsiteY2" fmla="*/ 1165112 h 1186356"/>
                  <a:gd name="connsiteX3" fmla="*/ 0 w 1164883"/>
                  <a:gd name="connsiteY3" fmla="*/ 1186356 h 1186356"/>
                  <a:gd name="connsiteX4" fmla="*/ 72361 w 1164883"/>
                  <a:gd name="connsiteY4" fmla="*/ 22323 h 1186356"/>
                  <a:gd name="connsiteX0" fmla="*/ 72361 w 1164883"/>
                  <a:gd name="connsiteY0" fmla="*/ 22323 h 1186356"/>
                  <a:gd name="connsiteX1" fmla="*/ 1164883 w 1164883"/>
                  <a:gd name="connsiteY1" fmla="*/ 0 h 1186356"/>
                  <a:gd name="connsiteX2" fmla="*/ 1016798 w 1164883"/>
                  <a:gd name="connsiteY2" fmla="*/ 1126236 h 1186356"/>
                  <a:gd name="connsiteX3" fmla="*/ 0 w 1164883"/>
                  <a:gd name="connsiteY3" fmla="*/ 1186356 h 1186356"/>
                  <a:gd name="connsiteX4" fmla="*/ 72361 w 1164883"/>
                  <a:gd name="connsiteY4" fmla="*/ 22323 h 1186356"/>
                  <a:gd name="connsiteX0" fmla="*/ 160323 w 1164883"/>
                  <a:gd name="connsiteY0" fmla="*/ 52320 h 1186356"/>
                  <a:gd name="connsiteX1" fmla="*/ 1164883 w 1164883"/>
                  <a:gd name="connsiteY1" fmla="*/ 0 h 1186356"/>
                  <a:gd name="connsiteX2" fmla="*/ 1016798 w 1164883"/>
                  <a:gd name="connsiteY2" fmla="*/ 1126236 h 1186356"/>
                  <a:gd name="connsiteX3" fmla="*/ 0 w 1164883"/>
                  <a:gd name="connsiteY3" fmla="*/ 1186356 h 1186356"/>
                  <a:gd name="connsiteX4" fmla="*/ 160323 w 1164883"/>
                  <a:gd name="connsiteY4" fmla="*/ 52320 h 1186356"/>
                  <a:gd name="connsiteX0" fmla="*/ 126964 w 1131524"/>
                  <a:gd name="connsiteY0" fmla="*/ 52320 h 1130674"/>
                  <a:gd name="connsiteX1" fmla="*/ 1131524 w 1131524"/>
                  <a:gd name="connsiteY1" fmla="*/ 0 h 1130674"/>
                  <a:gd name="connsiteX2" fmla="*/ 983439 w 1131524"/>
                  <a:gd name="connsiteY2" fmla="*/ 1126236 h 1130674"/>
                  <a:gd name="connsiteX3" fmla="*/ 0 w 1131524"/>
                  <a:gd name="connsiteY3" fmla="*/ 1130674 h 1130674"/>
                  <a:gd name="connsiteX4" fmla="*/ 126964 w 1131524"/>
                  <a:gd name="connsiteY4" fmla="*/ 52320 h 1130674"/>
                  <a:gd name="connsiteX0" fmla="*/ 126964 w 1058084"/>
                  <a:gd name="connsiteY0" fmla="*/ 5516 h 1083870"/>
                  <a:gd name="connsiteX1" fmla="*/ 1058084 w 1058084"/>
                  <a:gd name="connsiteY1" fmla="*/ 0 h 1083870"/>
                  <a:gd name="connsiteX2" fmla="*/ 983439 w 1058084"/>
                  <a:gd name="connsiteY2" fmla="*/ 1079432 h 1083870"/>
                  <a:gd name="connsiteX3" fmla="*/ 0 w 1058084"/>
                  <a:gd name="connsiteY3" fmla="*/ 1083870 h 1083870"/>
                  <a:gd name="connsiteX4" fmla="*/ 126964 w 1058084"/>
                  <a:gd name="connsiteY4" fmla="*/ 5516 h 1083870"/>
                  <a:gd name="connsiteX0" fmla="*/ 166731 w 1058084"/>
                  <a:gd name="connsiteY0" fmla="*/ 83549 h 1083870"/>
                  <a:gd name="connsiteX1" fmla="*/ 1058084 w 1058084"/>
                  <a:gd name="connsiteY1" fmla="*/ 0 h 1083870"/>
                  <a:gd name="connsiteX2" fmla="*/ 983439 w 1058084"/>
                  <a:gd name="connsiteY2" fmla="*/ 1079432 h 1083870"/>
                  <a:gd name="connsiteX3" fmla="*/ 0 w 1058084"/>
                  <a:gd name="connsiteY3" fmla="*/ 1083870 h 1083870"/>
                  <a:gd name="connsiteX4" fmla="*/ 166731 w 1058084"/>
                  <a:gd name="connsiteY4" fmla="*/ 83549 h 1083870"/>
                  <a:gd name="connsiteX0" fmla="*/ 166731 w 1028259"/>
                  <a:gd name="connsiteY0" fmla="*/ 142074 h 1142395"/>
                  <a:gd name="connsiteX1" fmla="*/ 1028258 w 1028259"/>
                  <a:gd name="connsiteY1" fmla="*/ 0 h 1142395"/>
                  <a:gd name="connsiteX2" fmla="*/ 983439 w 1028259"/>
                  <a:gd name="connsiteY2" fmla="*/ 1137957 h 1142395"/>
                  <a:gd name="connsiteX3" fmla="*/ 0 w 1028259"/>
                  <a:gd name="connsiteY3" fmla="*/ 1142395 h 1142395"/>
                  <a:gd name="connsiteX4" fmla="*/ 166731 w 1028259"/>
                  <a:gd name="connsiteY4" fmla="*/ 142074 h 1142395"/>
                  <a:gd name="connsiteX0" fmla="*/ 136906 w 998432"/>
                  <a:gd name="connsiteY0" fmla="*/ 142074 h 1200921"/>
                  <a:gd name="connsiteX1" fmla="*/ 998433 w 998432"/>
                  <a:gd name="connsiteY1" fmla="*/ 0 h 1200921"/>
                  <a:gd name="connsiteX2" fmla="*/ 953614 w 998432"/>
                  <a:gd name="connsiteY2" fmla="*/ 1137957 h 1200921"/>
                  <a:gd name="connsiteX3" fmla="*/ 1 w 998432"/>
                  <a:gd name="connsiteY3" fmla="*/ 1200921 h 1200921"/>
                  <a:gd name="connsiteX4" fmla="*/ 136906 w 998432"/>
                  <a:gd name="connsiteY4" fmla="*/ 142074 h 1200921"/>
                  <a:gd name="connsiteX0" fmla="*/ 136905 w 998432"/>
                  <a:gd name="connsiteY0" fmla="*/ 142074 h 1200921"/>
                  <a:gd name="connsiteX1" fmla="*/ 998432 w 998432"/>
                  <a:gd name="connsiteY1" fmla="*/ 0 h 1200921"/>
                  <a:gd name="connsiteX2" fmla="*/ 913847 w 998432"/>
                  <a:gd name="connsiteY2" fmla="*/ 1059922 h 1200921"/>
                  <a:gd name="connsiteX3" fmla="*/ 0 w 998432"/>
                  <a:gd name="connsiteY3" fmla="*/ 1200921 h 1200921"/>
                  <a:gd name="connsiteX4" fmla="*/ 136905 w 998432"/>
                  <a:gd name="connsiteY4" fmla="*/ 142074 h 1200921"/>
                  <a:gd name="connsiteX0" fmla="*/ 136905 w 998432"/>
                  <a:gd name="connsiteY0" fmla="*/ 142074 h 1200921"/>
                  <a:gd name="connsiteX1" fmla="*/ 998432 w 998432"/>
                  <a:gd name="connsiteY1" fmla="*/ 0 h 1200921"/>
                  <a:gd name="connsiteX2" fmla="*/ 851449 w 998432"/>
                  <a:gd name="connsiteY2" fmla="*/ 1109651 h 1200921"/>
                  <a:gd name="connsiteX3" fmla="*/ 0 w 998432"/>
                  <a:gd name="connsiteY3" fmla="*/ 1200921 h 1200921"/>
                  <a:gd name="connsiteX4" fmla="*/ 136905 w 998432"/>
                  <a:gd name="connsiteY4" fmla="*/ 142074 h 1200921"/>
                  <a:gd name="connsiteX0" fmla="*/ 136905 w 1053800"/>
                  <a:gd name="connsiteY0" fmla="*/ 76474 h 1135321"/>
                  <a:gd name="connsiteX1" fmla="*/ 1053800 w 1053800"/>
                  <a:gd name="connsiteY1" fmla="*/ 0 h 1135321"/>
                  <a:gd name="connsiteX2" fmla="*/ 851449 w 1053800"/>
                  <a:gd name="connsiteY2" fmla="*/ 1044051 h 1135321"/>
                  <a:gd name="connsiteX3" fmla="*/ 0 w 1053800"/>
                  <a:gd name="connsiteY3" fmla="*/ 1135321 h 1135321"/>
                  <a:gd name="connsiteX4" fmla="*/ 136905 w 1053800"/>
                  <a:gd name="connsiteY4" fmla="*/ 76474 h 1135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800" h="1135321">
                    <a:moveTo>
                      <a:pt x="136905" y="76474"/>
                    </a:moveTo>
                    <a:lnTo>
                      <a:pt x="1053800" y="0"/>
                    </a:lnTo>
                    <a:lnTo>
                      <a:pt x="851449" y="1044051"/>
                    </a:lnTo>
                    <a:lnTo>
                      <a:pt x="0" y="1135321"/>
                    </a:lnTo>
                    <a:lnTo>
                      <a:pt x="136905" y="76474"/>
                    </a:lnTo>
                    <a:close/>
                  </a:path>
                </a:pathLst>
              </a:custGeom>
              <a:solidFill>
                <a:schemeClr val="bg1"/>
              </a:solidFill>
              <a:ln>
                <a:noFill/>
              </a:ln>
            </p:spPr>
            <p:txBody>
              <a:bodyPr wrap="square" rtlCol="0">
                <a:spAutoFit/>
              </a:bodyPr>
              <a:lstStyle/>
              <a:p>
                <a:pPr algn="ctr"/>
                <a:endParaRPr lang="en-PH" sz="600" b="1" dirty="0" smtClean="0">
                  <a:latin typeface="Berlin Sans FB Demi" panose="020E0802020502020306" pitchFamily="34" charset="0"/>
                </a:endParaRPr>
              </a:p>
              <a:p>
                <a:pPr algn="ctr"/>
                <a:r>
                  <a:rPr lang="en-PH" sz="2400" b="1" dirty="0" smtClean="0">
                    <a:latin typeface="Berlin Sans FB Demi" panose="020E0802020502020306" pitchFamily="34" charset="0"/>
                  </a:rPr>
                  <a:t>SIM</a:t>
                </a:r>
              </a:p>
              <a:p>
                <a:pPr algn="ctr"/>
                <a:endParaRPr lang="en-PH" sz="600" b="1" dirty="0">
                  <a:latin typeface="Berlin Sans FB Demi" panose="020E0802020502020306" pitchFamily="34" charset="0"/>
                </a:endParaRPr>
              </a:p>
              <a:p>
                <a:pPr algn="ctr"/>
                <a:endParaRPr lang="en-PH" sz="600" b="1" dirty="0">
                  <a:latin typeface="Arial Narrow" panose="020B0606020202030204" pitchFamily="34" charset="0"/>
                </a:endParaRPr>
              </a:p>
            </p:txBody>
          </p:sp>
        </p:grpSp>
        <p:grpSp>
          <p:nvGrpSpPr>
            <p:cNvPr id="29" name="Group 28"/>
            <p:cNvGrpSpPr/>
            <p:nvPr/>
          </p:nvGrpSpPr>
          <p:grpSpPr>
            <a:xfrm rot="20399920">
              <a:off x="5301890" y="4699242"/>
              <a:ext cx="1442190" cy="1504256"/>
              <a:chOff x="4026299" y="3352395"/>
              <a:chExt cx="2934392" cy="2529220"/>
            </a:xfrm>
          </p:grpSpPr>
          <p:pic>
            <p:nvPicPr>
              <p:cNvPr id="30" name="Picture 29"/>
              <p:cNvPicPr/>
              <p:nvPr/>
            </p:nvPicPr>
            <p:blipFill rotWithShape="1">
              <a:blip r:embed="rId5">
                <a:duotone>
                  <a:prstClr val="black"/>
                  <a:schemeClr val="accent6">
                    <a:tint val="45000"/>
                    <a:satMod val="400000"/>
                  </a:schemeClr>
                </a:duotone>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65836" t="20100" r="2884" b="16536"/>
              <a:stretch/>
            </p:blipFill>
            <p:spPr bwMode="auto">
              <a:xfrm rot="21385063">
                <a:off x="4026299" y="3352395"/>
                <a:ext cx="2934392" cy="2529220"/>
              </a:xfrm>
              <a:prstGeom prst="rect">
                <a:avLst/>
              </a:prstGeom>
              <a:ln>
                <a:noFill/>
              </a:ln>
              <a:extLst>
                <a:ext uri="{53640926-AAD7-44D8-BBD7-CCE9431645EC}">
                  <a14:shadowObscured xmlns:a14="http://schemas.microsoft.com/office/drawing/2010/main"/>
                </a:ext>
              </a:extLst>
            </p:spPr>
          </p:pic>
          <p:sp>
            <p:nvSpPr>
              <p:cNvPr id="31" name="Text Box 31"/>
              <p:cNvSpPr txBox="1"/>
              <p:nvPr/>
            </p:nvSpPr>
            <p:spPr>
              <a:xfrm rot="1742278">
                <a:off x="4427674" y="3810993"/>
                <a:ext cx="1810081" cy="1612024"/>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200" dirty="0" smtClean="0">
                    <a:solidFill>
                      <a:schemeClr val="accent5">
                        <a:lumMod val="75000"/>
                      </a:schemeClr>
                    </a:solidFill>
                    <a:effectLst>
                      <a:glow rad="63500">
                        <a:schemeClr val="accent1">
                          <a:satMod val="175000"/>
                          <a:alpha val="40000"/>
                        </a:schemeClr>
                      </a:glow>
                    </a:effectLst>
                    <a:ea typeface="Calibri"/>
                    <a:cs typeface="Times New Roman"/>
                  </a:rPr>
                  <a:t>MODULE</a:t>
                </a:r>
                <a:endParaRPr lang="en-US" sz="2800" dirty="0">
                  <a:solidFill>
                    <a:schemeClr val="accent5">
                      <a:lumMod val="75000"/>
                    </a:schemeClr>
                  </a:solidFill>
                  <a:effectLst>
                    <a:glow rad="63500">
                      <a:schemeClr val="accent1">
                        <a:satMod val="175000"/>
                        <a:alpha val="40000"/>
                      </a:schemeClr>
                    </a:glow>
                  </a:effectLst>
                  <a:ea typeface="Calibri"/>
                  <a:cs typeface="Times New Roman"/>
                </a:endParaRPr>
              </a:p>
            </p:txBody>
          </p:sp>
        </p:grpSp>
      </p:grpSp>
      <p:grpSp>
        <p:nvGrpSpPr>
          <p:cNvPr id="32" name="Group 31"/>
          <p:cNvGrpSpPr/>
          <p:nvPr/>
        </p:nvGrpSpPr>
        <p:grpSpPr>
          <a:xfrm>
            <a:off x="6637056" y="1378463"/>
            <a:ext cx="5392036" cy="740349"/>
            <a:chOff x="5744748" y="1736197"/>
            <a:chExt cx="5104850" cy="740349"/>
          </a:xfrm>
        </p:grpSpPr>
        <p:sp>
          <p:nvSpPr>
            <p:cNvPr id="33" name="TextBox 32"/>
            <p:cNvSpPr txBox="1"/>
            <p:nvPr/>
          </p:nvSpPr>
          <p:spPr>
            <a:xfrm>
              <a:off x="8994817" y="1736197"/>
              <a:ext cx="1534891"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(COT) </a:t>
              </a:r>
              <a:r>
                <a:rPr lang="en-PH" sz="1900" b="1" dirty="0" smtClean="0">
                  <a:solidFill>
                    <a:srgbClr val="FF0000"/>
                  </a:solidFill>
                  <a:latin typeface="Arial" pitchFamily="34" charset="0"/>
                  <a:cs typeface="Arial" pitchFamily="34" charset="0"/>
                </a:rPr>
                <a:t>rating</a:t>
              </a:r>
              <a:endParaRPr lang="en-US" sz="1900" dirty="0">
                <a:solidFill>
                  <a:srgbClr val="FF0000"/>
                </a:solidFill>
              </a:endParaRPr>
            </a:p>
          </p:txBody>
        </p:sp>
        <p:sp>
          <p:nvSpPr>
            <p:cNvPr id="34" name="TextBox 33"/>
            <p:cNvSpPr txBox="1"/>
            <p:nvPr/>
          </p:nvSpPr>
          <p:spPr>
            <a:xfrm>
              <a:off x="5744748" y="2091825"/>
              <a:ext cx="5104850"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 </a:t>
              </a:r>
              <a:r>
                <a:rPr lang="en-PH" sz="1900" b="1" dirty="0" smtClean="0">
                  <a:solidFill>
                    <a:srgbClr val="FF0000"/>
                  </a:solidFill>
                  <a:latin typeface="Arial" pitchFamily="34" charset="0"/>
                  <a:cs typeface="Arial" pitchFamily="34" charset="0"/>
                </a:rPr>
                <a:t>sheet and/or inter- </a:t>
              </a:r>
              <a:r>
                <a:rPr lang="en-PH" sz="1900" b="1" dirty="0">
                  <a:solidFill>
                    <a:srgbClr val="FF0000"/>
                  </a:solidFill>
                  <a:latin typeface="Arial" pitchFamily="34" charset="0"/>
                  <a:cs typeface="Arial" pitchFamily="34" charset="0"/>
                </a:rPr>
                <a:t>observer agreement form </a:t>
              </a:r>
              <a:endParaRPr lang="en-US" sz="1900" b="1" dirty="0">
                <a:solidFill>
                  <a:srgbClr val="FF0000"/>
                </a:solidFill>
              </a:endParaRPr>
            </a:p>
          </p:txBody>
        </p:sp>
      </p:grpSp>
      <p:sp>
        <p:nvSpPr>
          <p:cNvPr id="35" name="Rectangle 34"/>
          <p:cNvSpPr/>
          <p:nvPr/>
        </p:nvSpPr>
        <p:spPr>
          <a:xfrm>
            <a:off x="6858510" y="4764582"/>
            <a:ext cx="3398010" cy="3380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b="1" dirty="0" smtClean="0">
                <a:solidFill>
                  <a:schemeClr val="tx1"/>
                </a:solidFill>
                <a:latin typeface="Arial" pitchFamily="34" charset="0"/>
                <a:cs typeface="Arial" pitchFamily="34" charset="0"/>
              </a:rPr>
              <a:t>Lesson plans/modified DLLs</a:t>
            </a:r>
            <a:endParaRPr lang="en-US"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64783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500"/>
                                        <p:tgtEl>
                                          <p:spTgt spid="35"/>
                                        </p:tgtEl>
                                      </p:cBhvr>
                                    </p:animEffect>
                                    <p:set>
                                      <p:cBhvr>
                                        <p:cTn id="1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2747677" y="609601"/>
          <a:ext cx="9357239" cy="5907024"/>
        </p:xfrm>
        <a:graphic>
          <a:graphicData uri="http://schemas.openxmlformats.org/drawingml/2006/table">
            <a:tbl>
              <a:tblPr firstRow="1" firstCol="1" bandRow="1">
                <a:effectLst/>
                <a:tableStyleId>{93296810-A885-4BE3-A3E7-6D5BEEA58F35}</a:tableStyleId>
              </a:tblPr>
              <a:tblGrid>
                <a:gridCol w="3826544"/>
                <a:gridCol w="5530695"/>
              </a:tblGrid>
              <a:tr h="376735">
                <a:tc>
                  <a:txBody>
                    <a:bodyPr/>
                    <a:lstStyle/>
                    <a:p>
                      <a:pPr marL="0" marR="0" algn="ctr">
                        <a:lnSpc>
                          <a:spcPct val="115000"/>
                        </a:lnSpc>
                        <a:spcBef>
                          <a:spcPts val="0"/>
                        </a:spcBef>
                        <a:spcAft>
                          <a:spcPts val="0"/>
                        </a:spcAft>
                      </a:pPr>
                      <a:r>
                        <a:rPr lang="en-PH" sz="2400" dirty="0">
                          <a:effectLst/>
                        </a:rPr>
                        <a:t>Objectives</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PH" sz="2400" dirty="0">
                          <a:effectLst/>
                        </a:rPr>
                        <a:t>Means of Verification (MOV)</a:t>
                      </a:r>
                      <a:endParaRPr lang="en-US" sz="2400" dirty="0">
                        <a:effectLst/>
                        <a:latin typeface="Arial" pitchFamily="34" charset="0"/>
                        <a:ea typeface="Calibri"/>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8064">
                <a:tc>
                  <a:txBody>
                    <a:bodyPr/>
                    <a:lstStyle/>
                    <a:p>
                      <a:pPr marL="0" marR="0" algn="l">
                        <a:lnSpc>
                          <a:spcPct val="107000"/>
                        </a:lnSpc>
                        <a:spcBef>
                          <a:spcPts val="0"/>
                        </a:spcBef>
                        <a:spcAft>
                          <a:spcPts val="0"/>
                        </a:spcAft>
                      </a:pPr>
                      <a:r>
                        <a:rPr lang="en-US" sz="2400" baseline="0" dirty="0" smtClean="0">
                          <a:solidFill>
                            <a:schemeClr val="tx1"/>
                          </a:solidFill>
                          <a:effectLst/>
                          <a:latin typeface="Arial"/>
                          <a:ea typeface="Calibri"/>
                          <a:cs typeface="Times New Roman"/>
                        </a:rPr>
                        <a:t>    </a:t>
                      </a:r>
                      <a:r>
                        <a:rPr lang="en-US" sz="2400" dirty="0" smtClean="0">
                          <a:solidFill>
                            <a:schemeClr val="tx1"/>
                          </a:solidFill>
                          <a:effectLst/>
                          <a:latin typeface="Arial"/>
                          <a:ea typeface="Calibri"/>
                          <a:cs typeface="Times New Roman"/>
                        </a:rPr>
                        <a:t>Designs, selects, organizes, and uses diagnostic, formative and summative assessment</a:t>
                      </a:r>
                      <a:r>
                        <a:rPr lang="en-US" sz="2400" baseline="0" dirty="0" smtClean="0">
                          <a:solidFill>
                            <a:schemeClr val="tx1"/>
                          </a:solidFill>
                          <a:effectLst/>
                          <a:latin typeface="Arial"/>
                          <a:ea typeface="Calibri"/>
                          <a:cs typeface="Times New Roman"/>
                        </a:rPr>
                        <a:t> strategies consistent with curriculum requirements</a:t>
                      </a:r>
                      <a:endParaRPr lang="en-US" sz="240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42900" marR="0" lvl="0" indent="-342900" algn="l">
                        <a:spcBef>
                          <a:spcPts val="0"/>
                        </a:spcBef>
                        <a:spcAft>
                          <a:spcPts val="0"/>
                        </a:spcAft>
                        <a:buFont typeface="+mj-lt"/>
                        <a:buAutoNum type="arabicPeriod"/>
                      </a:pPr>
                      <a:r>
                        <a:rPr lang="en-US" sz="2000" dirty="0" smtClean="0">
                          <a:solidFill>
                            <a:schemeClr val="tx1"/>
                          </a:solidFill>
                          <a:effectLst/>
                          <a:latin typeface="Arial"/>
                          <a:ea typeface="Calibri"/>
                          <a:cs typeface="Times New Roman"/>
                        </a:rPr>
                        <a:t>Classroom observation tool (COT) rating</a:t>
                      </a:r>
                      <a:r>
                        <a:rPr lang="en-US" sz="2000" baseline="0" dirty="0" smtClean="0">
                          <a:solidFill>
                            <a:schemeClr val="tx1"/>
                          </a:solidFill>
                          <a:effectLst/>
                          <a:latin typeface="Arial"/>
                          <a:ea typeface="Calibri"/>
                          <a:cs typeface="Times New Roman"/>
                        </a:rPr>
                        <a:t> sheet and/or inter-observer agreement form about using diagnostic, formative and summative assessment strategies</a:t>
                      </a:r>
                    </a:p>
                    <a:p>
                      <a:pPr marL="342900" marR="0" lvl="0" indent="-342900" algn="l">
                        <a:spcBef>
                          <a:spcPts val="0"/>
                        </a:spcBef>
                        <a:spcAft>
                          <a:spcPts val="0"/>
                        </a:spcAft>
                        <a:buFont typeface="+mj-lt"/>
                        <a:buAutoNum type="arabicPeriod"/>
                      </a:pPr>
                      <a:r>
                        <a:rPr lang="en-US" sz="2000" baseline="0" dirty="0" smtClean="0">
                          <a:solidFill>
                            <a:schemeClr val="tx1"/>
                          </a:solidFill>
                          <a:effectLst/>
                          <a:latin typeface="Arial"/>
                          <a:ea typeface="Calibri"/>
                          <a:cs typeface="Times New Roman"/>
                        </a:rPr>
                        <a:t>Prepared lesson plans/modified DLLs highlighting appropriate use of formative assessment strategies</a:t>
                      </a:r>
                    </a:p>
                    <a:p>
                      <a:pPr marL="342900" marR="0" lvl="0" indent="-342900" algn="l">
                        <a:spcBef>
                          <a:spcPts val="0"/>
                        </a:spcBef>
                        <a:spcAft>
                          <a:spcPts val="0"/>
                        </a:spcAft>
                        <a:buFont typeface="+mj-lt"/>
                        <a:buAutoNum type="arabicPeriod"/>
                      </a:pPr>
                      <a:r>
                        <a:rPr lang="en-US" sz="2000" baseline="0" dirty="0" smtClean="0">
                          <a:solidFill>
                            <a:schemeClr val="tx1"/>
                          </a:solidFill>
                          <a:effectLst/>
                          <a:latin typeface="Arial"/>
                          <a:ea typeface="Calibri"/>
                          <a:cs typeface="Times New Roman"/>
                        </a:rPr>
                        <a:t>Developed diagnostic tests: (a) with TOS reviewed by superior; (b) with sample accomplished questionnaire/answer sheets</a:t>
                      </a:r>
                    </a:p>
                    <a:p>
                      <a:pPr marL="342900" marR="0" lvl="0" indent="-342900" algn="l">
                        <a:spcBef>
                          <a:spcPts val="0"/>
                        </a:spcBef>
                        <a:spcAft>
                          <a:spcPts val="0"/>
                        </a:spcAft>
                        <a:buFont typeface="+mj-lt"/>
                        <a:buAutoNum type="arabicPeriod"/>
                      </a:pPr>
                      <a:r>
                        <a:rPr lang="en-US" sz="2000" baseline="0" dirty="0" smtClean="0">
                          <a:solidFill>
                            <a:schemeClr val="tx1"/>
                          </a:solidFill>
                          <a:effectLst/>
                          <a:latin typeface="Arial"/>
                          <a:ea typeface="Calibri"/>
                          <a:cs typeface="Times New Roman"/>
                        </a:rPr>
                        <a:t>Developed summative tests: (a) with TOS reviewed by superior; (b) with sample accomplished questionnaire/answer sheets</a:t>
                      </a:r>
                    </a:p>
                    <a:p>
                      <a:pPr marL="342900" marR="0" lvl="0" indent="-342900" algn="l">
                        <a:spcBef>
                          <a:spcPts val="0"/>
                        </a:spcBef>
                        <a:spcAft>
                          <a:spcPts val="0"/>
                        </a:spcAft>
                        <a:buFont typeface="+mj-lt"/>
                        <a:buAutoNum type="arabicPeriod"/>
                      </a:pPr>
                      <a:r>
                        <a:rPr lang="en-US" sz="2000" baseline="0" dirty="0" smtClean="0">
                          <a:solidFill>
                            <a:schemeClr val="tx1"/>
                          </a:solidFill>
                          <a:effectLst/>
                          <a:latin typeface="Arial"/>
                          <a:ea typeface="Calibri"/>
                          <a:cs typeface="Times New Roman"/>
                        </a:rPr>
                        <a:t>Developed performance tasks: (a) with rubrics reviewed by superior; (b) with sample accomplished rubrics</a:t>
                      </a:r>
                    </a:p>
                    <a:p>
                      <a:pPr marL="342900" marR="0" lvl="0" indent="-342900" algn="l">
                        <a:spcBef>
                          <a:spcPts val="0"/>
                        </a:spcBef>
                        <a:spcAft>
                          <a:spcPts val="0"/>
                        </a:spcAft>
                        <a:buFont typeface="+mj-lt"/>
                        <a:buAutoNum type="arabicPeriod"/>
                      </a:pPr>
                      <a:r>
                        <a:rPr lang="en-US" sz="2000" baseline="0" dirty="0" smtClean="0">
                          <a:solidFill>
                            <a:schemeClr val="tx1"/>
                          </a:solidFill>
                          <a:effectLst/>
                          <a:latin typeface="Arial"/>
                          <a:ea typeface="Calibri"/>
                          <a:cs typeface="Times New Roman"/>
                        </a:rPr>
                        <a:t>Others (Please specify and provide annotations)</a:t>
                      </a:r>
                      <a:endParaRPr lang="en-US" sz="2000" dirty="0" smtClean="0">
                        <a:solidFill>
                          <a:schemeClr val="tx1"/>
                        </a:solidFill>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40200"/>
          <a:stretch/>
        </p:blipFill>
        <p:spPr>
          <a:xfrm>
            <a:off x="-435820" y="3196328"/>
            <a:ext cx="3270580" cy="2612573"/>
          </a:xfrm>
          <a:prstGeom prst="rect">
            <a:avLst/>
          </a:prstGeom>
        </p:spPr>
      </p:pic>
      <p:sp>
        <p:nvSpPr>
          <p:cNvPr id="6" name="Cloud Callout 5"/>
          <p:cNvSpPr/>
          <p:nvPr/>
        </p:nvSpPr>
        <p:spPr>
          <a:xfrm>
            <a:off x="0" y="0"/>
            <a:ext cx="2963917" cy="2298700"/>
          </a:xfrm>
          <a:prstGeom prst="cloudCallout">
            <a:avLst>
              <a:gd name="adj1" fmla="val -18821"/>
              <a:gd name="adj2" fmla="val 83143"/>
            </a:avLst>
          </a:prstGeom>
          <a:solidFill>
            <a:srgbClr val="D8D0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Indicator 9</a:t>
            </a:r>
            <a:endParaRPr lang="en-US" sz="3600" dirty="0">
              <a:solidFill>
                <a:schemeClr val="tx1"/>
              </a:solidFill>
            </a:endParaRPr>
          </a:p>
        </p:txBody>
      </p:sp>
      <p:grpSp>
        <p:nvGrpSpPr>
          <p:cNvPr id="2" name="Group 1"/>
          <p:cNvGrpSpPr/>
          <p:nvPr/>
        </p:nvGrpSpPr>
        <p:grpSpPr>
          <a:xfrm>
            <a:off x="2713760" y="3769896"/>
            <a:ext cx="3973426" cy="2700558"/>
            <a:chOff x="2770654" y="3384956"/>
            <a:chExt cx="3973426" cy="2700558"/>
          </a:xfrm>
        </p:grpSpPr>
        <p:grpSp>
          <p:nvGrpSpPr>
            <p:cNvPr id="15" name="Group 14"/>
            <p:cNvGrpSpPr/>
            <p:nvPr/>
          </p:nvGrpSpPr>
          <p:grpSpPr>
            <a:xfrm rot="19703508">
              <a:off x="2770654" y="3951525"/>
              <a:ext cx="1480592" cy="1457331"/>
              <a:chOff x="3953167" y="4722911"/>
              <a:chExt cx="1267132" cy="1562636"/>
            </a:xfrm>
          </p:grpSpPr>
          <p:pic>
            <p:nvPicPr>
              <p:cNvPr id="16" name="Picture 15"/>
              <p:cNvPicPr/>
              <p:nvPr/>
            </p:nvPicPr>
            <p:blipFill rotWithShape="1">
              <a:blip r:embed="rId4">
                <a:extLst>
                  <a:ext uri="{28A0092B-C50C-407E-A947-70E740481C1C}">
                    <a14:useLocalDpi xmlns:a14="http://schemas.microsoft.com/office/drawing/2010/main" val="0"/>
                  </a:ext>
                </a:extLst>
              </a:blip>
              <a:srcRect l="65836" t="20100" r="2884" b="16536"/>
              <a:stretch/>
            </p:blipFill>
            <p:spPr bwMode="auto">
              <a:xfrm rot="20178194">
                <a:off x="3953167" y="4722911"/>
                <a:ext cx="1267132" cy="1562636"/>
              </a:xfrm>
              <a:prstGeom prst="rect">
                <a:avLst/>
              </a:prstGeom>
              <a:ln>
                <a:noFill/>
              </a:ln>
              <a:extLst>
                <a:ext uri="{53640926-AAD7-44D8-BBD7-CCE9431645EC}">
                  <a14:shadowObscured xmlns:a14="http://schemas.microsoft.com/office/drawing/2010/main"/>
                </a:ext>
              </a:extLst>
            </p:spPr>
          </p:pic>
          <p:sp>
            <p:nvSpPr>
              <p:cNvPr id="19" name="Text Box 31"/>
              <p:cNvSpPr txBox="1"/>
              <p:nvPr/>
            </p:nvSpPr>
            <p:spPr>
              <a:xfrm rot="396405">
                <a:off x="4153991" y="5023389"/>
                <a:ext cx="781631" cy="995962"/>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 </a:t>
                </a:r>
                <a:r>
                  <a:rPr lang="en-US" sz="1600" dirty="0" smtClean="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rPr>
                  <a:t>Rating Sheet</a:t>
                </a:r>
                <a:endParaRPr lang="en-US" sz="3600" dirty="0">
                  <a:solidFill>
                    <a:schemeClr val="accent5">
                      <a:lumMod val="75000"/>
                    </a:schemeClr>
                  </a:solidFill>
                  <a:effectLst>
                    <a:glow rad="63500">
                      <a:schemeClr val="accent1">
                        <a:satMod val="175000"/>
                        <a:alpha val="40000"/>
                      </a:schemeClr>
                    </a:glow>
                    <a:outerShdw blurRad="50800" dist="38100" dir="2700000" algn="tl" rotWithShape="0">
                      <a:prstClr val="black">
                        <a:alpha val="40000"/>
                      </a:prstClr>
                    </a:outerShdw>
                  </a:effectLst>
                  <a:ea typeface="Calibri"/>
                  <a:cs typeface="Times New Roman"/>
                </a:endParaRPr>
              </a:p>
            </p:txBody>
          </p:sp>
        </p:grpSp>
        <p:grpSp>
          <p:nvGrpSpPr>
            <p:cNvPr id="20" name="Group 19"/>
            <p:cNvGrpSpPr/>
            <p:nvPr/>
          </p:nvGrpSpPr>
          <p:grpSpPr>
            <a:xfrm rot="20399920">
              <a:off x="4272530" y="4259131"/>
              <a:ext cx="1442190" cy="1504256"/>
              <a:chOff x="4026299" y="3352395"/>
              <a:chExt cx="2934392" cy="2529220"/>
            </a:xfrm>
          </p:grpSpPr>
          <p:pic>
            <p:nvPicPr>
              <p:cNvPr id="21" name="Picture 20"/>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65836" t="20100" r="2884" b="16536"/>
              <a:stretch/>
            </p:blipFill>
            <p:spPr bwMode="auto">
              <a:xfrm rot="21385063">
                <a:off x="4026299" y="3352395"/>
                <a:ext cx="2934392" cy="2529220"/>
              </a:xfrm>
              <a:prstGeom prst="rect">
                <a:avLst/>
              </a:prstGeom>
              <a:ln>
                <a:noFill/>
              </a:ln>
              <a:extLst>
                <a:ext uri="{53640926-AAD7-44D8-BBD7-CCE9431645EC}">
                  <a14:shadowObscured xmlns:a14="http://schemas.microsoft.com/office/drawing/2010/main"/>
                </a:ext>
              </a:extLst>
            </p:spPr>
          </p:pic>
          <p:sp>
            <p:nvSpPr>
              <p:cNvPr id="22" name="Text Box 31"/>
              <p:cNvSpPr txBox="1"/>
              <p:nvPr/>
            </p:nvSpPr>
            <p:spPr>
              <a:xfrm rot="1742278">
                <a:off x="4427674" y="3810993"/>
                <a:ext cx="1810081" cy="1612024"/>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200" dirty="0" smtClean="0">
                    <a:solidFill>
                      <a:schemeClr val="accent5">
                        <a:lumMod val="75000"/>
                      </a:schemeClr>
                    </a:solidFill>
                    <a:effectLst>
                      <a:glow rad="63500">
                        <a:schemeClr val="accent1">
                          <a:satMod val="175000"/>
                          <a:alpha val="40000"/>
                        </a:schemeClr>
                      </a:glow>
                    </a:effectLst>
                    <a:ea typeface="Calibri"/>
                    <a:cs typeface="Times New Roman"/>
                  </a:rPr>
                  <a:t>Inter-observer agreement form</a:t>
                </a:r>
                <a:endParaRPr lang="en-US" sz="2800" dirty="0">
                  <a:solidFill>
                    <a:schemeClr val="accent5">
                      <a:lumMod val="75000"/>
                    </a:schemeClr>
                  </a:solidFill>
                  <a:effectLst>
                    <a:glow rad="63500">
                      <a:schemeClr val="accent1">
                        <a:satMod val="175000"/>
                        <a:alpha val="40000"/>
                      </a:schemeClr>
                    </a:glow>
                  </a:effectLst>
                  <a:ea typeface="Calibri"/>
                  <a:cs typeface="Times New Roman"/>
                </a:endParaRPr>
              </a:p>
            </p:txBody>
          </p:sp>
        </p:grpSp>
        <p:grpSp>
          <p:nvGrpSpPr>
            <p:cNvPr id="23" name="Group 22"/>
            <p:cNvGrpSpPr/>
            <p:nvPr/>
          </p:nvGrpSpPr>
          <p:grpSpPr>
            <a:xfrm>
              <a:off x="3515861" y="3384956"/>
              <a:ext cx="2807020" cy="1259638"/>
              <a:chOff x="2876396" y="4679762"/>
              <a:chExt cx="3116338" cy="1519564"/>
            </a:xfrm>
          </p:grpSpPr>
          <p:pic>
            <p:nvPicPr>
              <p:cNvPr id="24" name="Picture 23"/>
              <p:cNvPicPr/>
              <p:nvPr/>
            </p:nvPicPr>
            <p:blipFill>
              <a:blip r:embed="rId7">
                <a:clrChange>
                  <a:clrFrom>
                    <a:srgbClr val="FFFFFF"/>
                  </a:clrFrom>
                  <a:clrTo>
                    <a:srgbClr val="FFFFFF">
                      <a:alpha val="0"/>
                    </a:srgbClr>
                  </a:clrTo>
                </a:clrChange>
              </a:blip>
              <a:stretch>
                <a:fillRect/>
              </a:stretch>
            </p:blipFill>
            <p:spPr>
              <a:xfrm rot="2159766">
                <a:off x="2876396" y="4679762"/>
                <a:ext cx="1823119" cy="1519564"/>
              </a:xfrm>
              <a:prstGeom prst="rect">
                <a:avLst/>
              </a:prstGeom>
            </p:spPr>
          </p:pic>
          <p:sp>
            <p:nvSpPr>
              <p:cNvPr id="25" name="Text Box 31"/>
              <p:cNvSpPr txBox="1"/>
              <p:nvPr/>
            </p:nvSpPr>
            <p:spPr>
              <a:xfrm rot="20024848">
                <a:off x="3278936" y="5272055"/>
                <a:ext cx="1153603" cy="596555"/>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410" h="1055761">
                    <a:moveTo>
                      <a:pt x="0" y="0"/>
                    </a:moveTo>
                    <a:lnTo>
                      <a:pt x="1836016" y="46696"/>
                    </a:lnTo>
                    <a:lnTo>
                      <a:pt x="1938410" y="1055761"/>
                    </a:lnTo>
                    <a:lnTo>
                      <a:pt x="30076" y="1026501"/>
                    </a:lnTo>
                    <a:lnTo>
                      <a:pt x="0"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 dirty="0">
                    <a:effectLst/>
                    <a:ea typeface="Calibri"/>
                    <a:cs typeface="Times New Roman"/>
                  </a:rPr>
                  <a:t> </a:t>
                </a:r>
                <a:endParaRPr lang="en-US" sz="100" dirty="0" smtClean="0">
                  <a:effectLst/>
                  <a:ea typeface="Calibri"/>
                  <a:cs typeface="Times New Roman"/>
                </a:endParaRPr>
              </a:p>
              <a:p>
                <a:pPr marL="0" marR="0">
                  <a:lnSpc>
                    <a:spcPct val="115000"/>
                  </a:lnSpc>
                  <a:spcBef>
                    <a:spcPts val="0"/>
                  </a:spcBef>
                  <a:spcAft>
                    <a:spcPts val="1000"/>
                  </a:spcAft>
                </a:pPr>
                <a:r>
                  <a:rPr lang="en-US" sz="1200" dirty="0" smtClean="0">
                    <a:effectLst/>
                    <a:ea typeface="Calibri"/>
                    <a:cs typeface="Times New Roman"/>
                  </a:rPr>
                  <a:t>DLL/DLP/LP</a:t>
                </a:r>
                <a:endParaRPr lang="en-US" sz="500" dirty="0">
                  <a:effectLst/>
                  <a:ea typeface="Calibri"/>
                  <a:cs typeface="Times New Roman"/>
                </a:endParaRPr>
              </a:p>
            </p:txBody>
          </p:sp>
          <p:pic>
            <p:nvPicPr>
              <p:cNvPr id="26" name="Picture 25"/>
              <p:cNvPicPr/>
              <p:nvPr/>
            </p:nvPicPr>
            <p:blipFill rotWithShape="1">
              <a:blip r:embed="rId4">
                <a:extLst>
                  <a:ext uri="{28A0092B-C50C-407E-A947-70E740481C1C}">
                    <a14:useLocalDpi xmlns:a14="http://schemas.microsoft.com/office/drawing/2010/main" val="0"/>
                  </a:ext>
                </a:extLst>
              </a:blip>
              <a:srcRect l="65836" t="20100" r="2884" b="16536"/>
              <a:stretch/>
            </p:blipFill>
            <p:spPr bwMode="auto">
              <a:xfrm>
                <a:off x="4405701" y="4728914"/>
                <a:ext cx="1587033" cy="1421261"/>
              </a:xfrm>
              <a:prstGeom prst="rect">
                <a:avLst/>
              </a:prstGeom>
              <a:ln>
                <a:noFill/>
              </a:ln>
              <a:extLst>
                <a:ext uri="{53640926-AAD7-44D8-BBD7-CCE9431645EC}">
                  <a14:shadowObscured xmlns:a14="http://schemas.microsoft.com/office/drawing/2010/main"/>
                </a:ext>
              </a:extLst>
            </p:spPr>
          </p:pic>
          <p:sp>
            <p:nvSpPr>
              <p:cNvPr id="27" name="TextBox 26"/>
              <p:cNvSpPr txBox="1"/>
              <p:nvPr/>
            </p:nvSpPr>
            <p:spPr>
              <a:xfrm rot="1950564">
                <a:off x="4626712" y="4981778"/>
                <a:ext cx="997077" cy="933387"/>
              </a:xfrm>
              <a:custGeom>
                <a:avLst/>
                <a:gdLst>
                  <a:gd name="connsiteX0" fmla="*/ 0 w 1003480"/>
                  <a:gd name="connsiteY0" fmla="*/ 0 h 1169551"/>
                  <a:gd name="connsiteX1" fmla="*/ 1003480 w 1003480"/>
                  <a:gd name="connsiteY1" fmla="*/ 0 h 1169551"/>
                  <a:gd name="connsiteX2" fmla="*/ 1003480 w 1003480"/>
                  <a:gd name="connsiteY2" fmla="*/ 1169551 h 1169551"/>
                  <a:gd name="connsiteX3" fmla="*/ 0 w 1003480"/>
                  <a:gd name="connsiteY3" fmla="*/ 1169551 h 1169551"/>
                  <a:gd name="connsiteX4" fmla="*/ 0 w 1003480"/>
                  <a:gd name="connsiteY4" fmla="*/ 0 h 1169551"/>
                  <a:gd name="connsiteX0" fmla="*/ 72361 w 1075841"/>
                  <a:gd name="connsiteY0" fmla="*/ 0 h 1169551"/>
                  <a:gd name="connsiteX1" fmla="*/ 1075841 w 1075841"/>
                  <a:gd name="connsiteY1" fmla="*/ 0 h 1169551"/>
                  <a:gd name="connsiteX2" fmla="*/ 1075841 w 1075841"/>
                  <a:gd name="connsiteY2" fmla="*/ 1169551 h 1169551"/>
                  <a:gd name="connsiteX3" fmla="*/ 0 w 1075841"/>
                  <a:gd name="connsiteY3" fmla="*/ 1164033 h 1169551"/>
                  <a:gd name="connsiteX4" fmla="*/ 72361 w 1075841"/>
                  <a:gd name="connsiteY4" fmla="*/ 0 h 1169551"/>
                  <a:gd name="connsiteX0" fmla="*/ 72361 w 1164883"/>
                  <a:gd name="connsiteY0" fmla="*/ 22323 h 1191874"/>
                  <a:gd name="connsiteX1" fmla="*/ 1164883 w 1164883"/>
                  <a:gd name="connsiteY1" fmla="*/ 0 h 1191874"/>
                  <a:gd name="connsiteX2" fmla="*/ 1075841 w 1164883"/>
                  <a:gd name="connsiteY2" fmla="*/ 1191874 h 1191874"/>
                  <a:gd name="connsiteX3" fmla="*/ 0 w 1164883"/>
                  <a:gd name="connsiteY3" fmla="*/ 1186356 h 1191874"/>
                  <a:gd name="connsiteX4" fmla="*/ 72361 w 1164883"/>
                  <a:gd name="connsiteY4" fmla="*/ 22323 h 1191874"/>
                  <a:gd name="connsiteX0" fmla="*/ 72361 w 1164883"/>
                  <a:gd name="connsiteY0" fmla="*/ 22323 h 1186356"/>
                  <a:gd name="connsiteX1" fmla="*/ 1164883 w 1164883"/>
                  <a:gd name="connsiteY1" fmla="*/ 0 h 1186356"/>
                  <a:gd name="connsiteX2" fmla="*/ 1144841 w 1164883"/>
                  <a:gd name="connsiteY2" fmla="*/ 1165112 h 1186356"/>
                  <a:gd name="connsiteX3" fmla="*/ 0 w 1164883"/>
                  <a:gd name="connsiteY3" fmla="*/ 1186356 h 1186356"/>
                  <a:gd name="connsiteX4" fmla="*/ 72361 w 1164883"/>
                  <a:gd name="connsiteY4" fmla="*/ 22323 h 1186356"/>
                  <a:gd name="connsiteX0" fmla="*/ 72361 w 1164883"/>
                  <a:gd name="connsiteY0" fmla="*/ 22323 h 1186356"/>
                  <a:gd name="connsiteX1" fmla="*/ 1164883 w 1164883"/>
                  <a:gd name="connsiteY1" fmla="*/ 0 h 1186356"/>
                  <a:gd name="connsiteX2" fmla="*/ 1016798 w 1164883"/>
                  <a:gd name="connsiteY2" fmla="*/ 1126236 h 1186356"/>
                  <a:gd name="connsiteX3" fmla="*/ 0 w 1164883"/>
                  <a:gd name="connsiteY3" fmla="*/ 1186356 h 1186356"/>
                  <a:gd name="connsiteX4" fmla="*/ 72361 w 1164883"/>
                  <a:gd name="connsiteY4" fmla="*/ 22323 h 1186356"/>
                  <a:gd name="connsiteX0" fmla="*/ 160323 w 1164883"/>
                  <a:gd name="connsiteY0" fmla="*/ 52320 h 1186356"/>
                  <a:gd name="connsiteX1" fmla="*/ 1164883 w 1164883"/>
                  <a:gd name="connsiteY1" fmla="*/ 0 h 1186356"/>
                  <a:gd name="connsiteX2" fmla="*/ 1016798 w 1164883"/>
                  <a:gd name="connsiteY2" fmla="*/ 1126236 h 1186356"/>
                  <a:gd name="connsiteX3" fmla="*/ 0 w 1164883"/>
                  <a:gd name="connsiteY3" fmla="*/ 1186356 h 1186356"/>
                  <a:gd name="connsiteX4" fmla="*/ 160323 w 1164883"/>
                  <a:gd name="connsiteY4" fmla="*/ 52320 h 1186356"/>
                  <a:gd name="connsiteX0" fmla="*/ 126964 w 1131524"/>
                  <a:gd name="connsiteY0" fmla="*/ 52320 h 1130674"/>
                  <a:gd name="connsiteX1" fmla="*/ 1131524 w 1131524"/>
                  <a:gd name="connsiteY1" fmla="*/ 0 h 1130674"/>
                  <a:gd name="connsiteX2" fmla="*/ 983439 w 1131524"/>
                  <a:gd name="connsiteY2" fmla="*/ 1126236 h 1130674"/>
                  <a:gd name="connsiteX3" fmla="*/ 0 w 1131524"/>
                  <a:gd name="connsiteY3" fmla="*/ 1130674 h 1130674"/>
                  <a:gd name="connsiteX4" fmla="*/ 126964 w 1131524"/>
                  <a:gd name="connsiteY4" fmla="*/ 52320 h 1130674"/>
                  <a:gd name="connsiteX0" fmla="*/ 126964 w 1058084"/>
                  <a:gd name="connsiteY0" fmla="*/ 5516 h 1083870"/>
                  <a:gd name="connsiteX1" fmla="*/ 1058084 w 1058084"/>
                  <a:gd name="connsiteY1" fmla="*/ 0 h 1083870"/>
                  <a:gd name="connsiteX2" fmla="*/ 983439 w 1058084"/>
                  <a:gd name="connsiteY2" fmla="*/ 1079432 h 1083870"/>
                  <a:gd name="connsiteX3" fmla="*/ 0 w 1058084"/>
                  <a:gd name="connsiteY3" fmla="*/ 1083870 h 1083870"/>
                  <a:gd name="connsiteX4" fmla="*/ 126964 w 1058084"/>
                  <a:gd name="connsiteY4" fmla="*/ 5516 h 1083870"/>
                  <a:gd name="connsiteX0" fmla="*/ 166731 w 1058084"/>
                  <a:gd name="connsiteY0" fmla="*/ 83549 h 1083870"/>
                  <a:gd name="connsiteX1" fmla="*/ 1058084 w 1058084"/>
                  <a:gd name="connsiteY1" fmla="*/ 0 h 1083870"/>
                  <a:gd name="connsiteX2" fmla="*/ 983439 w 1058084"/>
                  <a:gd name="connsiteY2" fmla="*/ 1079432 h 1083870"/>
                  <a:gd name="connsiteX3" fmla="*/ 0 w 1058084"/>
                  <a:gd name="connsiteY3" fmla="*/ 1083870 h 1083870"/>
                  <a:gd name="connsiteX4" fmla="*/ 166731 w 1058084"/>
                  <a:gd name="connsiteY4" fmla="*/ 83549 h 1083870"/>
                  <a:gd name="connsiteX0" fmla="*/ 166731 w 1028259"/>
                  <a:gd name="connsiteY0" fmla="*/ 142074 h 1142395"/>
                  <a:gd name="connsiteX1" fmla="*/ 1028258 w 1028259"/>
                  <a:gd name="connsiteY1" fmla="*/ 0 h 1142395"/>
                  <a:gd name="connsiteX2" fmla="*/ 983439 w 1028259"/>
                  <a:gd name="connsiteY2" fmla="*/ 1137957 h 1142395"/>
                  <a:gd name="connsiteX3" fmla="*/ 0 w 1028259"/>
                  <a:gd name="connsiteY3" fmla="*/ 1142395 h 1142395"/>
                  <a:gd name="connsiteX4" fmla="*/ 166731 w 1028259"/>
                  <a:gd name="connsiteY4" fmla="*/ 142074 h 1142395"/>
                  <a:gd name="connsiteX0" fmla="*/ 136906 w 998432"/>
                  <a:gd name="connsiteY0" fmla="*/ 142074 h 1200921"/>
                  <a:gd name="connsiteX1" fmla="*/ 998433 w 998432"/>
                  <a:gd name="connsiteY1" fmla="*/ 0 h 1200921"/>
                  <a:gd name="connsiteX2" fmla="*/ 953614 w 998432"/>
                  <a:gd name="connsiteY2" fmla="*/ 1137957 h 1200921"/>
                  <a:gd name="connsiteX3" fmla="*/ 1 w 998432"/>
                  <a:gd name="connsiteY3" fmla="*/ 1200921 h 1200921"/>
                  <a:gd name="connsiteX4" fmla="*/ 136906 w 998432"/>
                  <a:gd name="connsiteY4" fmla="*/ 142074 h 1200921"/>
                  <a:gd name="connsiteX0" fmla="*/ 136905 w 998432"/>
                  <a:gd name="connsiteY0" fmla="*/ 142074 h 1200921"/>
                  <a:gd name="connsiteX1" fmla="*/ 998432 w 998432"/>
                  <a:gd name="connsiteY1" fmla="*/ 0 h 1200921"/>
                  <a:gd name="connsiteX2" fmla="*/ 913847 w 998432"/>
                  <a:gd name="connsiteY2" fmla="*/ 1059922 h 1200921"/>
                  <a:gd name="connsiteX3" fmla="*/ 0 w 998432"/>
                  <a:gd name="connsiteY3" fmla="*/ 1200921 h 1200921"/>
                  <a:gd name="connsiteX4" fmla="*/ 136905 w 998432"/>
                  <a:gd name="connsiteY4" fmla="*/ 142074 h 1200921"/>
                  <a:gd name="connsiteX0" fmla="*/ 136905 w 998432"/>
                  <a:gd name="connsiteY0" fmla="*/ 142074 h 1200921"/>
                  <a:gd name="connsiteX1" fmla="*/ 998432 w 998432"/>
                  <a:gd name="connsiteY1" fmla="*/ 0 h 1200921"/>
                  <a:gd name="connsiteX2" fmla="*/ 851449 w 998432"/>
                  <a:gd name="connsiteY2" fmla="*/ 1109651 h 1200921"/>
                  <a:gd name="connsiteX3" fmla="*/ 0 w 998432"/>
                  <a:gd name="connsiteY3" fmla="*/ 1200921 h 1200921"/>
                  <a:gd name="connsiteX4" fmla="*/ 136905 w 998432"/>
                  <a:gd name="connsiteY4" fmla="*/ 142074 h 1200921"/>
                  <a:gd name="connsiteX0" fmla="*/ 136905 w 1053800"/>
                  <a:gd name="connsiteY0" fmla="*/ 76474 h 1135321"/>
                  <a:gd name="connsiteX1" fmla="*/ 1053800 w 1053800"/>
                  <a:gd name="connsiteY1" fmla="*/ 0 h 1135321"/>
                  <a:gd name="connsiteX2" fmla="*/ 851449 w 1053800"/>
                  <a:gd name="connsiteY2" fmla="*/ 1044051 h 1135321"/>
                  <a:gd name="connsiteX3" fmla="*/ 0 w 1053800"/>
                  <a:gd name="connsiteY3" fmla="*/ 1135321 h 1135321"/>
                  <a:gd name="connsiteX4" fmla="*/ 136905 w 1053800"/>
                  <a:gd name="connsiteY4" fmla="*/ 76474 h 1135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800" h="1135321">
                    <a:moveTo>
                      <a:pt x="136905" y="76474"/>
                    </a:moveTo>
                    <a:lnTo>
                      <a:pt x="1053800" y="0"/>
                    </a:lnTo>
                    <a:lnTo>
                      <a:pt x="851449" y="1044051"/>
                    </a:lnTo>
                    <a:lnTo>
                      <a:pt x="0" y="1135321"/>
                    </a:lnTo>
                    <a:lnTo>
                      <a:pt x="136905" y="76474"/>
                    </a:lnTo>
                    <a:close/>
                  </a:path>
                </a:pathLst>
              </a:custGeom>
              <a:solidFill>
                <a:schemeClr val="bg1"/>
              </a:solidFill>
              <a:ln>
                <a:noFill/>
              </a:ln>
            </p:spPr>
            <p:txBody>
              <a:bodyPr wrap="square" rtlCol="0">
                <a:spAutoFit/>
              </a:bodyPr>
              <a:lstStyle/>
              <a:p>
                <a:pPr algn="ctr"/>
                <a:endParaRPr lang="en-PH" sz="600" b="1" dirty="0" smtClean="0">
                  <a:latin typeface="Berlin Sans FB Demi" panose="020E0802020502020306" pitchFamily="34" charset="0"/>
                </a:endParaRPr>
              </a:p>
              <a:p>
                <a:pPr algn="ctr"/>
                <a:r>
                  <a:rPr lang="en-PH" sz="2400" b="1" dirty="0" smtClean="0">
                    <a:latin typeface="Berlin Sans FB Demi" panose="020E0802020502020306" pitchFamily="34" charset="0"/>
                  </a:rPr>
                  <a:t>SIM</a:t>
                </a:r>
              </a:p>
              <a:p>
                <a:pPr algn="ctr"/>
                <a:endParaRPr lang="en-PH" sz="600" b="1" dirty="0">
                  <a:latin typeface="Berlin Sans FB Demi" panose="020E0802020502020306" pitchFamily="34" charset="0"/>
                </a:endParaRPr>
              </a:p>
              <a:p>
                <a:pPr algn="ctr"/>
                <a:endParaRPr lang="en-PH" sz="600" b="1" dirty="0">
                  <a:latin typeface="Arial Narrow" panose="020B0606020202030204" pitchFamily="34" charset="0"/>
                </a:endParaRPr>
              </a:p>
            </p:txBody>
          </p:sp>
        </p:grpSp>
        <p:grpSp>
          <p:nvGrpSpPr>
            <p:cNvPr id="31" name="Group 30"/>
            <p:cNvGrpSpPr/>
            <p:nvPr/>
          </p:nvGrpSpPr>
          <p:grpSpPr>
            <a:xfrm rot="20399920">
              <a:off x="5301890" y="4581258"/>
              <a:ext cx="1442190" cy="1504256"/>
              <a:chOff x="4026299" y="3352395"/>
              <a:chExt cx="2934392" cy="2529220"/>
            </a:xfrm>
          </p:grpSpPr>
          <p:pic>
            <p:nvPicPr>
              <p:cNvPr id="32" name="Picture 31"/>
              <p:cNvPicPr/>
              <p:nvPr/>
            </p:nvPicPr>
            <p:blipFill rotWithShape="1">
              <a:blip r:embed="rId5">
                <a:duotone>
                  <a:prstClr val="black"/>
                  <a:schemeClr val="accent6">
                    <a:tint val="45000"/>
                    <a:satMod val="400000"/>
                  </a:schemeClr>
                </a:duotone>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65836" t="20100" r="2884" b="16536"/>
              <a:stretch/>
            </p:blipFill>
            <p:spPr bwMode="auto">
              <a:xfrm rot="21385063">
                <a:off x="4026299" y="3352395"/>
                <a:ext cx="2934392" cy="2529220"/>
              </a:xfrm>
              <a:prstGeom prst="rect">
                <a:avLst/>
              </a:prstGeom>
              <a:ln>
                <a:noFill/>
              </a:ln>
              <a:extLst>
                <a:ext uri="{53640926-AAD7-44D8-BBD7-CCE9431645EC}">
                  <a14:shadowObscured xmlns:a14="http://schemas.microsoft.com/office/drawing/2010/main"/>
                </a:ext>
              </a:extLst>
            </p:spPr>
          </p:pic>
          <p:sp>
            <p:nvSpPr>
              <p:cNvPr id="33" name="Text Box 31"/>
              <p:cNvSpPr txBox="1"/>
              <p:nvPr/>
            </p:nvSpPr>
            <p:spPr>
              <a:xfrm rot="1742278">
                <a:off x="4427674" y="3810993"/>
                <a:ext cx="1810081" cy="1612024"/>
              </a:xfrm>
              <a:custGeom>
                <a:avLst/>
                <a:gdLst>
                  <a:gd name="connsiteX0" fmla="*/ 0 w 1805940"/>
                  <a:gd name="connsiteY0" fmla="*/ 0 h 979805"/>
                  <a:gd name="connsiteX1" fmla="*/ 1805940 w 1805940"/>
                  <a:gd name="connsiteY1" fmla="*/ 0 h 979805"/>
                  <a:gd name="connsiteX2" fmla="*/ 1805940 w 1805940"/>
                  <a:gd name="connsiteY2" fmla="*/ 979805 h 979805"/>
                  <a:gd name="connsiteX3" fmla="*/ 0 w 1805940"/>
                  <a:gd name="connsiteY3" fmla="*/ 979805 h 979805"/>
                  <a:gd name="connsiteX4" fmla="*/ 0 w 1805940"/>
                  <a:gd name="connsiteY4" fmla="*/ 0 h 979805"/>
                  <a:gd name="connsiteX0" fmla="*/ 0 w 1908334"/>
                  <a:gd name="connsiteY0" fmla="*/ 0 h 1009065"/>
                  <a:gd name="connsiteX1" fmla="*/ 1805940 w 1908334"/>
                  <a:gd name="connsiteY1" fmla="*/ 0 h 1009065"/>
                  <a:gd name="connsiteX2" fmla="*/ 1908334 w 1908334"/>
                  <a:gd name="connsiteY2" fmla="*/ 1009065 h 1009065"/>
                  <a:gd name="connsiteX3" fmla="*/ 0 w 1908334"/>
                  <a:gd name="connsiteY3" fmla="*/ 979805 h 1009065"/>
                  <a:gd name="connsiteX4" fmla="*/ 0 w 1908334"/>
                  <a:gd name="connsiteY4" fmla="*/ 0 h 1009065"/>
                  <a:gd name="connsiteX0" fmla="*/ 0 w 1938410"/>
                  <a:gd name="connsiteY0" fmla="*/ 0 h 1055761"/>
                  <a:gd name="connsiteX1" fmla="*/ 1836016 w 1938410"/>
                  <a:gd name="connsiteY1" fmla="*/ 46696 h 1055761"/>
                  <a:gd name="connsiteX2" fmla="*/ 1938410 w 1938410"/>
                  <a:gd name="connsiteY2" fmla="*/ 1055761 h 1055761"/>
                  <a:gd name="connsiteX3" fmla="*/ 30076 w 1938410"/>
                  <a:gd name="connsiteY3" fmla="*/ 1026501 h 1055761"/>
                  <a:gd name="connsiteX4" fmla="*/ 0 w 1938410"/>
                  <a:gd name="connsiteY4" fmla="*/ 0 h 1055761"/>
                  <a:gd name="connsiteX0" fmla="*/ 0 w 1967993"/>
                  <a:gd name="connsiteY0" fmla="*/ 0 h 1055761"/>
                  <a:gd name="connsiteX1" fmla="*/ 1967993 w 1967993"/>
                  <a:gd name="connsiteY1" fmla="*/ 31099 h 1055761"/>
                  <a:gd name="connsiteX2" fmla="*/ 1938410 w 1967993"/>
                  <a:gd name="connsiteY2" fmla="*/ 1055761 h 1055761"/>
                  <a:gd name="connsiteX3" fmla="*/ 30076 w 1967993"/>
                  <a:gd name="connsiteY3" fmla="*/ 1026501 h 1055761"/>
                  <a:gd name="connsiteX4" fmla="*/ 0 w 1967993"/>
                  <a:gd name="connsiteY4" fmla="*/ 0 h 1055761"/>
                  <a:gd name="connsiteX0" fmla="*/ 49309 w 1937917"/>
                  <a:gd name="connsiteY0" fmla="*/ 12197 h 1024662"/>
                  <a:gd name="connsiteX1" fmla="*/ 1937917 w 1937917"/>
                  <a:gd name="connsiteY1" fmla="*/ 0 h 1024662"/>
                  <a:gd name="connsiteX2" fmla="*/ 1908334 w 1937917"/>
                  <a:gd name="connsiteY2" fmla="*/ 1024662 h 1024662"/>
                  <a:gd name="connsiteX3" fmla="*/ 0 w 1937917"/>
                  <a:gd name="connsiteY3" fmla="*/ 995402 h 1024662"/>
                  <a:gd name="connsiteX4" fmla="*/ 49309 w 1937917"/>
                  <a:gd name="connsiteY4" fmla="*/ 12197 h 1024662"/>
                  <a:gd name="connsiteX0" fmla="*/ 49309 w 1937917"/>
                  <a:gd name="connsiteY0" fmla="*/ 12197 h 995402"/>
                  <a:gd name="connsiteX1" fmla="*/ 1937917 w 1937917"/>
                  <a:gd name="connsiteY1" fmla="*/ 0 h 995402"/>
                  <a:gd name="connsiteX2" fmla="*/ 1809100 w 1937917"/>
                  <a:gd name="connsiteY2" fmla="*/ 970541 h 995402"/>
                  <a:gd name="connsiteX3" fmla="*/ 0 w 1937917"/>
                  <a:gd name="connsiteY3" fmla="*/ 995402 h 995402"/>
                  <a:gd name="connsiteX4" fmla="*/ 49309 w 1937917"/>
                  <a:gd name="connsiteY4" fmla="*/ 12197 h 995402"/>
                  <a:gd name="connsiteX0" fmla="*/ 49309 w 1937917"/>
                  <a:gd name="connsiteY0" fmla="*/ 12197 h 1072698"/>
                  <a:gd name="connsiteX1" fmla="*/ 1937917 w 1937917"/>
                  <a:gd name="connsiteY1" fmla="*/ 0 h 1072698"/>
                  <a:gd name="connsiteX2" fmla="*/ 1516442 w 1937917"/>
                  <a:gd name="connsiteY2" fmla="*/ 1072698 h 1072698"/>
                  <a:gd name="connsiteX3" fmla="*/ 0 w 1937917"/>
                  <a:gd name="connsiteY3" fmla="*/ 995402 h 1072698"/>
                  <a:gd name="connsiteX4" fmla="*/ 49309 w 1937917"/>
                  <a:gd name="connsiteY4" fmla="*/ 12197 h 1072698"/>
                  <a:gd name="connsiteX0" fmla="*/ 148630 w 2037238"/>
                  <a:gd name="connsiteY0" fmla="*/ 12197 h 1072698"/>
                  <a:gd name="connsiteX1" fmla="*/ 2037238 w 2037238"/>
                  <a:gd name="connsiteY1" fmla="*/ 0 h 1072698"/>
                  <a:gd name="connsiteX2" fmla="*/ 1615763 w 2037238"/>
                  <a:gd name="connsiteY2" fmla="*/ 1072698 h 1072698"/>
                  <a:gd name="connsiteX3" fmla="*/ -1 w 2037238"/>
                  <a:gd name="connsiteY3" fmla="*/ 1068073 h 1072698"/>
                  <a:gd name="connsiteX4" fmla="*/ 148630 w 2037238"/>
                  <a:gd name="connsiteY4" fmla="*/ 12197 h 1072698"/>
                  <a:gd name="connsiteX0" fmla="*/ 311820 w 2037240"/>
                  <a:gd name="connsiteY0" fmla="*/ 116744 h 1072698"/>
                  <a:gd name="connsiteX1" fmla="*/ 2037240 w 2037240"/>
                  <a:gd name="connsiteY1" fmla="*/ 0 h 1072698"/>
                  <a:gd name="connsiteX2" fmla="*/ 1615765 w 2037240"/>
                  <a:gd name="connsiteY2" fmla="*/ 1072698 h 1072698"/>
                  <a:gd name="connsiteX3" fmla="*/ 1 w 2037240"/>
                  <a:gd name="connsiteY3" fmla="*/ 1068073 h 1072698"/>
                  <a:gd name="connsiteX4" fmla="*/ 311820 w 2037240"/>
                  <a:gd name="connsiteY4" fmla="*/ 116744 h 1072698"/>
                  <a:gd name="connsiteX0" fmla="*/ 267473 w 2037238"/>
                  <a:gd name="connsiteY0" fmla="*/ 37220 h 1072698"/>
                  <a:gd name="connsiteX1" fmla="*/ 2037238 w 2037238"/>
                  <a:gd name="connsiteY1" fmla="*/ 0 h 1072698"/>
                  <a:gd name="connsiteX2" fmla="*/ 1615763 w 2037238"/>
                  <a:gd name="connsiteY2" fmla="*/ 1072698 h 1072698"/>
                  <a:gd name="connsiteX3" fmla="*/ -1 w 2037238"/>
                  <a:gd name="connsiteY3" fmla="*/ 1068073 h 1072698"/>
                  <a:gd name="connsiteX4" fmla="*/ 267473 w 2037238"/>
                  <a:gd name="connsiteY4" fmla="*/ 37220 h 1072698"/>
                  <a:gd name="connsiteX0" fmla="*/ 267475 w 1853664"/>
                  <a:gd name="connsiteY0" fmla="*/ 0 h 1035478"/>
                  <a:gd name="connsiteX1" fmla="*/ 1853665 w 1853664"/>
                  <a:gd name="connsiteY1" fmla="*/ 41108 h 1035478"/>
                  <a:gd name="connsiteX2" fmla="*/ 1615765 w 1853664"/>
                  <a:gd name="connsiteY2" fmla="*/ 1035478 h 1035478"/>
                  <a:gd name="connsiteX3" fmla="*/ 1 w 1853664"/>
                  <a:gd name="connsiteY3" fmla="*/ 1030853 h 1035478"/>
                  <a:gd name="connsiteX4" fmla="*/ 267475 w 1853664"/>
                  <a:gd name="connsiteY4" fmla="*/ 0 h 103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664" h="1035478">
                    <a:moveTo>
                      <a:pt x="267475" y="0"/>
                    </a:moveTo>
                    <a:lnTo>
                      <a:pt x="1853665" y="41108"/>
                    </a:lnTo>
                    <a:lnTo>
                      <a:pt x="1615765" y="1035478"/>
                    </a:lnTo>
                    <a:lnTo>
                      <a:pt x="1" y="1030853"/>
                    </a:lnTo>
                    <a:lnTo>
                      <a:pt x="267475" y="0"/>
                    </a:lnTo>
                    <a:close/>
                  </a:path>
                </a:pathLst>
              </a:cu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200" dirty="0" smtClean="0">
                    <a:solidFill>
                      <a:schemeClr val="accent5">
                        <a:lumMod val="75000"/>
                      </a:schemeClr>
                    </a:solidFill>
                    <a:effectLst>
                      <a:glow rad="63500">
                        <a:schemeClr val="accent1">
                          <a:satMod val="175000"/>
                          <a:alpha val="40000"/>
                        </a:schemeClr>
                      </a:glow>
                    </a:effectLst>
                    <a:ea typeface="Calibri"/>
                    <a:cs typeface="Times New Roman"/>
                  </a:rPr>
                  <a:t>MODULE</a:t>
                </a:r>
                <a:endParaRPr lang="en-US" sz="2800" dirty="0">
                  <a:solidFill>
                    <a:schemeClr val="accent5">
                      <a:lumMod val="75000"/>
                    </a:schemeClr>
                  </a:solidFill>
                  <a:effectLst>
                    <a:glow rad="63500">
                      <a:schemeClr val="accent1">
                        <a:satMod val="175000"/>
                        <a:alpha val="40000"/>
                      </a:schemeClr>
                    </a:glow>
                  </a:effectLst>
                  <a:ea typeface="Calibri"/>
                  <a:cs typeface="Times New Roman"/>
                </a:endParaRPr>
              </a:p>
            </p:txBody>
          </p:sp>
        </p:grpSp>
      </p:grpSp>
      <p:grpSp>
        <p:nvGrpSpPr>
          <p:cNvPr id="34" name="Group 33"/>
          <p:cNvGrpSpPr/>
          <p:nvPr/>
        </p:nvGrpSpPr>
        <p:grpSpPr>
          <a:xfrm>
            <a:off x="6682776" y="996950"/>
            <a:ext cx="5392036" cy="740349"/>
            <a:chOff x="5744748" y="1736197"/>
            <a:chExt cx="5104850" cy="740349"/>
          </a:xfrm>
        </p:grpSpPr>
        <p:sp>
          <p:nvSpPr>
            <p:cNvPr id="35" name="TextBox 34"/>
            <p:cNvSpPr txBox="1"/>
            <p:nvPr/>
          </p:nvSpPr>
          <p:spPr>
            <a:xfrm>
              <a:off x="8994817" y="1736197"/>
              <a:ext cx="1534891"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(COT) </a:t>
              </a:r>
              <a:r>
                <a:rPr lang="en-PH" sz="1900" b="1" dirty="0" smtClean="0">
                  <a:solidFill>
                    <a:srgbClr val="FF0000"/>
                  </a:solidFill>
                  <a:latin typeface="Arial" pitchFamily="34" charset="0"/>
                  <a:cs typeface="Arial" pitchFamily="34" charset="0"/>
                </a:rPr>
                <a:t>rating</a:t>
              </a:r>
              <a:endParaRPr lang="en-US" sz="1900" dirty="0">
                <a:solidFill>
                  <a:srgbClr val="FF0000"/>
                </a:solidFill>
              </a:endParaRPr>
            </a:p>
          </p:txBody>
        </p:sp>
        <p:sp>
          <p:nvSpPr>
            <p:cNvPr id="36" name="TextBox 35"/>
            <p:cNvSpPr txBox="1"/>
            <p:nvPr/>
          </p:nvSpPr>
          <p:spPr>
            <a:xfrm>
              <a:off x="5744748" y="2091825"/>
              <a:ext cx="5104850" cy="384721"/>
            </a:xfrm>
            <a:prstGeom prst="rect">
              <a:avLst/>
            </a:prstGeom>
            <a:solidFill>
              <a:schemeClr val="accent5">
                <a:lumMod val="20000"/>
                <a:lumOff val="80000"/>
              </a:schemeClr>
            </a:solidFill>
          </p:spPr>
          <p:txBody>
            <a:bodyPr wrap="square" rtlCol="0">
              <a:spAutoFit/>
            </a:bodyPr>
            <a:lstStyle/>
            <a:p>
              <a:r>
                <a:rPr lang="en-PH" sz="1900" b="1" dirty="0">
                  <a:solidFill>
                    <a:srgbClr val="FF0000"/>
                  </a:solidFill>
                  <a:latin typeface="Arial" pitchFamily="34" charset="0"/>
                  <a:cs typeface="Arial" pitchFamily="34" charset="0"/>
                </a:rPr>
                <a:t> </a:t>
              </a:r>
              <a:r>
                <a:rPr lang="en-PH" sz="1900" b="1" dirty="0" smtClean="0">
                  <a:solidFill>
                    <a:srgbClr val="FF0000"/>
                  </a:solidFill>
                  <a:latin typeface="Arial" pitchFamily="34" charset="0"/>
                  <a:cs typeface="Arial" pitchFamily="34" charset="0"/>
                </a:rPr>
                <a:t>sheet and/or inter- </a:t>
              </a:r>
              <a:r>
                <a:rPr lang="en-PH" sz="1900" b="1" dirty="0">
                  <a:solidFill>
                    <a:srgbClr val="FF0000"/>
                  </a:solidFill>
                  <a:latin typeface="Arial" pitchFamily="34" charset="0"/>
                  <a:cs typeface="Arial" pitchFamily="34" charset="0"/>
                </a:rPr>
                <a:t>observer agreement form </a:t>
              </a:r>
              <a:endParaRPr lang="en-US" sz="1900" b="1" dirty="0">
                <a:solidFill>
                  <a:srgbClr val="FF0000"/>
                </a:solidFill>
              </a:endParaRPr>
            </a:p>
          </p:txBody>
        </p:sp>
      </p:grpSp>
      <p:sp>
        <p:nvSpPr>
          <p:cNvPr id="37" name="Rectangle 36"/>
          <p:cNvSpPr/>
          <p:nvPr/>
        </p:nvSpPr>
        <p:spPr>
          <a:xfrm>
            <a:off x="6927874" y="2252980"/>
            <a:ext cx="4288765" cy="3380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schemeClr val="tx1"/>
                </a:solidFill>
                <a:latin typeface="Arial"/>
                <a:ea typeface="Calibri"/>
                <a:cs typeface="Times New Roman"/>
              </a:rPr>
              <a:t>Prepared lesson plans/modified DLLs </a:t>
            </a:r>
            <a:endParaRPr lang="en-US" b="1" dirty="0">
              <a:solidFill>
                <a:schemeClr val="tx1"/>
              </a:solidFill>
              <a:latin typeface="Arial" pitchFamily="34" charset="0"/>
              <a:cs typeface="Arial" pitchFamily="34" charset="0"/>
            </a:endParaRPr>
          </a:p>
        </p:txBody>
      </p:sp>
      <p:sp>
        <p:nvSpPr>
          <p:cNvPr id="38" name="Rectangle 37"/>
          <p:cNvSpPr/>
          <p:nvPr/>
        </p:nvSpPr>
        <p:spPr>
          <a:xfrm>
            <a:off x="6847999" y="3160406"/>
            <a:ext cx="3282927" cy="3380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schemeClr val="tx1"/>
                </a:solidFill>
                <a:latin typeface="Arial"/>
                <a:ea typeface="Calibri"/>
                <a:cs typeface="Times New Roman"/>
              </a:rPr>
              <a:t>Developed diagnostic </a:t>
            </a:r>
            <a:r>
              <a:rPr lang="en-US" b="1" dirty="0" smtClean="0">
                <a:solidFill>
                  <a:schemeClr val="tx1"/>
                </a:solidFill>
                <a:latin typeface="Arial"/>
                <a:ea typeface="Calibri"/>
                <a:cs typeface="Times New Roman"/>
              </a:rPr>
              <a:t>tests:</a:t>
            </a:r>
            <a:endParaRPr lang="en-US" b="1" dirty="0">
              <a:solidFill>
                <a:schemeClr val="tx1"/>
              </a:solidFill>
              <a:latin typeface="Arial" pitchFamily="34" charset="0"/>
              <a:cs typeface="Arial" pitchFamily="34" charset="0"/>
            </a:endParaRPr>
          </a:p>
        </p:txBody>
      </p:sp>
      <p:sp>
        <p:nvSpPr>
          <p:cNvPr id="39" name="Rectangle 38"/>
          <p:cNvSpPr/>
          <p:nvPr/>
        </p:nvSpPr>
        <p:spPr>
          <a:xfrm>
            <a:off x="7000399" y="4065406"/>
            <a:ext cx="3282927" cy="3380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schemeClr val="tx1"/>
                </a:solidFill>
                <a:latin typeface="Arial"/>
                <a:ea typeface="Calibri"/>
                <a:cs typeface="Times New Roman"/>
              </a:rPr>
              <a:t>Developed </a:t>
            </a:r>
            <a:r>
              <a:rPr lang="en-US" b="1" dirty="0" smtClean="0">
                <a:solidFill>
                  <a:schemeClr val="tx1"/>
                </a:solidFill>
                <a:latin typeface="Arial"/>
                <a:ea typeface="Calibri"/>
                <a:cs typeface="Times New Roman"/>
              </a:rPr>
              <a:t>summative tests:</a:t>
            </a:r>
            <a:endParaRPr lang="en-US" b="1" dirty="0">
              <a:solidFill>
                <a:schemeClr val="tx1"/>
              </a:solidFill>
              <a:latin typeface="Arial" pitchFamily="34" charset="0"/>
              <a:cs typeface="Arial" pitchFamily="34" charset="0"/>
            </a:endParaRPr>
          </a:p>
        </p:txBody>
      </p:sp>
      <p:sp>
        <p:nvSpPr>
          <p:cNvPr id="40" name="Rectangle 39"/>
          <p:cNvSpPr/>
          <p:nvPr/>
        </p:nvSpPr>
        <p:spPr>
          <a:xfrm>
            <a:off x="7000399" y="4990176"/>
            <a:ext cx="3515201" cy="3864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schemeClr val="tx1"/>
                </a:solidFill>
                <a:latin typeface="Arial"/>
                <a:ea typeface="Calibri"/>
                <a:cs typeface="Times New Roman"/>
              </a:rPr>
              <a:t>Developed </a:t>
            </a:r>
            <a:r>
              <a:rPr lang="en-US" b="1" dirty="0" smtClean="0">
                <a:solidFill>
                  <a:schemeClr val="tx1"/>
                </a:solidFill>
                <a:latin typeface="Arial"/>
                <a:ea typeface="Calibri"/>
                <a:cs typeface="Times New Roman"/>
              </a:rPr>
              <a:t>performance tasks</a:t>
            </a:r>
            <a:endParaRPr lang="en-US"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3579927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3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3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3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8" grpId="0" animBg="1"/>
      <p:bldP spid="38" grpId="1" animBg="1"/>
      <p:bldP spid="39" grpId="0" animBg="1"/>
      <p:bldP spid="39" grpId="1" animBg="1"/>
      <p:bldP spid="40" grpId="0" animBg="1"/>
      <p:bldP spid="40"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611030" y="2286000"/>
            <a:ext cx="10969943" cy="3382964"/>
          </a:xfrm>
        </p:spPr>
        <p:txBody>
          <a:bodyPr/>
          <a:lstStyle/>
          <a:p>
            <a:pPr marL="0" indent="0" algn="ctr">
              <a:buNone/>
            </a:pPr>
            <a:r>
              <a:rPr lang="en-US" sz="6600" dirty="0">
                <a:solidFill>
                  <a:schemeClr val="accent6">
                    <a:lumMod val="75000"/>
                  </a:schemeClr>
                </a:solidFill>
              </a:rPr>
              <a:t>Thank You!</a:t>
            </a:r>
          </a:p>
        </p:txBody>
      </p:sp>
    </p:spTree>
    <p:extLst>
      <p:ext uri="{BB962C8B-B14F-4D97-AF65-F5344CB8AC3E}">
        <p14:creationId xmlns:p14="http://schemas.microsoft.com/office/powerpoint/2010/main" val="32936585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0629" y="788207"/>
            <a:ext cx="12061371" cy="642581"/>
          </a:xfrm>
        </p:spPr>
        <p:txBody>
          <a:bodyPr>
            <a:normAutofit/>
          </a:bodyPr>
          <a:lstStyle/>
          <a:p>
            <a:r>
              <a:rPr lang="en-PH" sz="2800" dirty="0">
                <a:latin typeface="Helvetica" panose="020B0604020202020204" pitchFamily="34" charset="0"/>
                <a:cs typeface="Helvetica" panose="020B0604020202020204" pitchFamily="34" charset="0"/>
              </a:rPr>
              <a:t>REFERENCES:</a:t>
            </a:r>
          </a:p>
        </p:txBody>
      </p:sp>
      <p:sp>
        <p:nvSpPr>
          <p:cNvPr id="4" name="Content Placeholder 2"/>
          <p:cNvSpPr txBox="1">
            <a:spLocks/>
          </p:cNvSpPr>
          <p:nvPr/>
        </p:nvSpPr>
        <p:spPr>
          <a:xfrm>
            <a:off x="130628" y="1430789"/>
            <a:ext cx="12061371" cy="481662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dirty="0">
                <a:latin typeface="Helvetica" panose="020B0604020202020204" pitchFamily="34" charset="0"/>
                <a:cs typeface="Helvetica" panose="020B0604020202020204" pitchFamily="34" charset="0"/>
              </a:rPr>
              <a:t>Darling-Hammond, L. (2012). </a:t>
            </a:r>
            <a:r>
              <a:rPr lang="en-PH" sz="2400" i="1" dirty="0">
                <a:latin typeface="Helvetica" panose="020B0604020202020204" pitchFamily="34" charset="0"/>
                <a:cs typeface="Helvetica" panose="020B0604020202020204" pitchFamily="34" charset="0"/>
              </a:rPr>
              <a:t>Creating a comprehensive system for evaluating and 	supporting effective teaching. </a:t>
            </a:r>
            <a:r>
              <a:rPr lang="en-PH" sz="2400" dirty="0">
                <a:latin typeface="Helvetica" panose="020B0604020202020204" pitchFamily="34" charset="0"/>
                <a:cs typeface="Helvetica" panose="020B0604020202020204" pitchFamily="34" charset="0"/>
              </a:rPr>
              <a:t>Stanford, CA. Stanford Center for Opportunity 	Policy in Education.</a:t>
            </a:r>
          </a:p>
          <a:p>
            <a:pPr marL="0" indent="0">
              <a:buNone/>
            </a:pPr>
            <a:endParaRPr lang="en-PH" sz="800" dirty="0">
              <a:latin typeface="Helvetica" panose="020B0604020202020204" pitchFamily="34" charset="0"/>
              <a:cs typeface="Helvetica" panose="020B0604020202020204" pitchFamily="34" charset="0"/>
            </a:endParaRPr>
          </a:p>
          <a:p>
            <a:pPr marL="0" indent="0">
              <a:buNone/>
            </a:pPr>
            <a:r>
              <a:rPr lang="en-PH" sz="2400" dirty="0">
                <a:latin typeface="Helvetica" panose="020B0604020202020204" pitchFamily="34" charset="0"/>
                <a:cs typeface="Helvetica" panose="020B0604020202020204" pitchFamily="34" charset="0"/>
              </a:rPr>
              <a:t>Ho, A.D. &amp; Kane, T.J. (2013). </a:t>
            </a:r>
            <a:r>
              <a:rPr lang="en-PH" sz="2400" i="1" dirty="0">
                <a:latin typeface="Helvetica" panose="020B0604020202020204" pitchFamily="34" charset="0"/>
                <a:cs typeface="Helvetica" panose="020B0604020202020204" pitchFamily="34" charset="0"/>
              </a:rPr>
              <a:t>The reliability of classroom observations by school 	personnel</a:t>
            </a:r>
            <a:r>
              <a:rPr lang="en-PH" sz="2400" dirty="0">
                <a:latin typeface="Helvetica" panose="020B0604020202020204" pitchFamily="34" charset="0"/>
                <a:cs typeface="Helvetica" panose="020B0604020202020204" pitchFamily="34" charset="0"/>
              </a:rPr>
              <a:t>. Harvard Graduate School of Education: Harvard, CA. </a:t>
            </a:r>
          </a:p>
          <a:p>
            <a:pPr marL="0" indent="0">
              <a:buNone/>
            </a:pPr>
            <a:endParaRPr lang="en-PH" sz="800" dirty="0">
              <a:latin typeface="Helvetica" panose="020B0604020202020204" pitchFamily="34" charset="0"/>
              <a:cs typeface="Helvetica" panose="020B0604020202020204" pitchFamily="34" charset="0"/>
            </a:endParaRPr>
          </a:p>
          <a:p>
            <a:pPr marL="0" indent="0">
              <a:buNone/>
            </a:pPr>
            <a:r>
              <a:rPr lang="en-PH" sz="2400" dirty="0">
                <a:latin typeface="Helvetica" panose="020B0604020202020204" pitchFamily="34" charset="0"/>
                <a:cs typeface="Helvetica" panose="020B0604020202020204" pitchFamily="34" charset="0"/>
              </a:rPr>
              <a:t>Kane, T.J. &amp; </a:t>
            </a:r>
            <a:r>
              <a:rPr lang="en-PH" sz="2400" dirty="0" err="1">
                <a:latin typeface="Helvetica" panose="020B0604020202020204" pitchFamily="34" charset="0"/>
                <a:cs typeface="Helvetica" panose="020B0604020202020204" pitchFamily="34" charset="0"/>
              </a:rPr>
              <a:t>Staiger</a:t>
            </a:r>
            <a:r>
              <a:rPr lang="en-PH" sz="2400" dirty="0">
                <a:latin typeface="Helvetica" panose="020B0604020202020204" pitchFamily="34" charset="0"/>
                <a:cs typeface="Helvetica" panose="020B0604020202020204" pitchFamily="34" charset="0"/>
              </a:rPr>
              <a:t>, D.O. (2012). </a:t>
            </a:r>
            <a:r>
              <a:rPr lang="en-PH" sz="2400" i="1" dirty="0">
                <a:latin typeface="Helvetica" panose="020B0604020202020204" pitchFamily="34" charset="0"/>
                <a:cs typeface="Helvetica" panose="020B0604020202020204" pitchFamily="34" charset="0"/>
              </a:rPr>
              <a:t>Gathering feedback for teaching: Combining high 	quality observations with student surveys and achievement gains.</a:t>
            </a:r>
          </a:p>
          <a:p>
            <a:pPr marL="0" indent="0">
              <a:lnSpc>
                <a:spcPct val="100000"/>
              </a:lnSpc>
              <a:buNone/>
            </a:pPr>
            <a:r>
              <a:rPr lang="en-US" sz="2400" i="1" dirty="0">
                <a:latin typeface="Helvetica" panose="020B0604020202020204" pitchFamily="34" charset="0"/>
                <a:cs typeface="Helvetica" panose="020B0604020202020204" pitchFamily="34" charset="0"/>
              </a:rPr>
              <a:t>Philippine professional standards for teachers. </a:t>
            </a:r>
            <a:r>
              <a:rPr lang="en-US" sz="2400" dirty="0">
                <a:latin typeface="Helvetica" panose="020B0604020202020204" pitchFamily="34" charset="0"/>
                <a:cs typeface="Helvetica" panose="020B0604020202020204" pitchFamily="34" charset="0"/>
              </a:rPr>
              <a:t>(2017). Department of Education.</a:t>
            </a:r>
          </a:p>
          <a:p>
            <a:pPr marL="0" indent="0">
              <a:buFont typeface="Arial" panose="020B0604020202020204" pitchFamily="34" charset="0"/>
              <a:buNone/>
            </a:pPr>
            <a:endParaRPr lang="en-PH" sz="900" i="1" dirty="0">
              <a:latin typeface="Helvetica" panose="020B0604020202020204" pitchFamily="34" charset="0"/>
              <a:cs typeface="Helvetica" panose="020B0604020202020204" pitchFamily="34" charset="0"/>
            </a:endParaRPr>
          </a:p>
          <a:p>
            <a:pPr marL="0" indent="0">
              <a:buFont typeface="Arial" panose="020B0604020202020204" pitchFamily="34" charset="0"/>
              <a:buNone/>
            </a:pPr>
            <a:r>
              <a:rPr lang="en-PH" sz="2400" i="1" dirty="0">
                <a:latin typeface="Helvetica" panose="020B0604020202020204" pitchFamily="34" charset="0"/>
                <a:cs typeface="Helvetica" panose="020B0604020202020204" pitchFamily="34" charset="0"/>
              </a:rPr>
              <a:t>Results-based management performance system manual for teachers and school  	heads. </a:t>
            </a:r>
            <a:r>
              <a:rPr lang="en-PH" sz="2400" dirty="0">
                <a:latin typeface="Helvetica" panose="020B0604020202020204" pitchFamily="34" charset="0"/>
                <a:cs typeface="Helvetica" panose="020B0604020202020204" pitchFamily="34" charset="0"/>
              </a:rPr>
              <a:t>(2018). Department of Education.</a:t>
            </a:r>
            <a:r>
              <a:rPr lang="en-PH" sz="3200" dirty="0"/>
              <a:t>						</a:t>
            </a:r>
            <a:endParaRPr lang="en-PH" sz="24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41907999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776212"/>
            <a:ext cx="7886700" cy="123488"/>
          </a:xfrm>
        </p:spPr>
        <p:txBody>
          <a:bodyPr>
            <a:normAutofit fontScale="90000"/>
          </a:bodyPr>
          <a:lstStyle/>
          <a:p>
            <a:pPr algn="ctr"/>
            <a:r>
              <a:rPr lang="en-US" sz="3200" dirty="0">
                <a:latin typeface="Helvetica" charset="0"/>
                <a:ea typeface="Helvetica" charset="0"/>
                <a:cs typeface="Helvetica" charset="0"/>
              </a:rPr>
              <a:t/>
            </a:r>
            <a:br>
              <a:rPr lang="en-US" sz="3200" dirty="0">
                <a:latin typeface="Helvetica" charset="0"/>
                <a:ea typeface="Helvetica" charset="0"/>
                <a:cs typeface="Helvetica" charset="0"/>
              </a:rPr>
            </a:br>
            <a:r>
              <a:rPr lang="en-US" sz="3200" dirty="0">
                <a:latin typeface="Helvetica" charset="0"/>
                <a:ea typeface="Helvetica" charset="0"/>
                <a:cs typeface="Helvetica" charset="0"/>
              </a:rPr>
              <a:t/>
            </a:r>
            <a:br>
              <a:rPr lang="en-US" sz="3200" dirty="0">
                <a:latin typeface="Helvetica" charset="0"/>
                <a:ea typeface="Helvetica" charset="0"/>
                <a:cs typeface="Helvetica" charset="0"/>
              </a:rPr>
            </a:br>
            <a:r>
              <a:rPr lang="en-US" sz="3200" dirty="0">
                <a:latin typeface="Helvetica" charset="0"/>
                <a:ea typeface="Helvetica" charset="0"/>
                <a:cs typeface="Helvetica" charset="0"/>
              </a:rPr>
              <a:t> Presentation slides prepared by: </a:t>
            </a:r>
          </a:p>
        </p:txBody>
      </p:sp>
      <p:sp>
        <p:nvSpPr>
          <p:cNvPr id="4" name="Content Placeholder 3"/>
          <p:cNvSpPr>
            <a:spLocks noGrp="1"/>
          </p:cNvSpPr>
          <p:nvPr>
            <p:ph idx="1"/>
          </p:nvPr>
        </p:nvSpPr>
        <p:spPr>
          <a:xfrm>
            <a:off x="2437464" y="2008844"/>
            <a:ext cx="7886700" cy="3284612"/>
          </a:xfrm>
        </p:spPr>
        <p:txBody>
          <a:bodyPr>
            <a:normAutofit/>
          </a:bodyPr>
          <a:lstStyle/>
          <a:p>
            <a:pPr marL="0" indent="0" algn="ctr">
              <a:lnSpc>
                <a:spcPct val="100000"/>
              </a:lnSpc>
              <a:spcBef>
                <a:spcPts val="0"/>
              </a:spcBef>
              <a:buNone/>
              <a:defRPr/>
            </a:pPr>
            <a:r>
              <a:rPr lang="en-US" sz="2400" b="1" dirty="0">
                <a:latin typeface="Helvetica" charset="0"/>
                <a:ea typeface="Helvetica" charset="0"/>
                <a:cs typeface="Helvetica" charset="0"/>
              </a:rPr>
              <a:t>Dr. Jennie V. </a:t>
            </a:r>
            <a:r>
              <a:rPr lang="en-US" sz="2400" b="1" dirty="0" err="1">
                <a:latin typeface="Helvetica" charset="0"/>
                <a:ea typeface="Helvetica" charset="0"/>
                <a:cs typeface="Helvetica" charset="0"/>
              </a:rPr>
              <a:t>Jocson</a:t>
            </a:r>
            <a:endParaRPr lang="en-US" sz="2400" b="1" dirty="0">
              <a:latin typeface="Helvetica" charset="0"/>
              <a:ea typeface="Helvetica" charset="0"/>
              <a:cs typeface="Helvetica" charset="0"/>
            </a:endParaRPr>
          </a:p>
          <a:p>
            <a:pPr marL="0" indent="0" algn="ctr">
              <a:lnSpc>
                <a:spcPct val="100000"/>
              </a:lnSpc>
              <a:spcBef>
                <a:spcPts val="0"/>
              </a:spcBef>
              <a:buNone/>
              <a:defRPr/>
            </a:pPr>
            <a:r>
              <a:rPr lang="en-US" sz="2400" dirty="0">
                <a:latin typeface="Helvetica" charset="0"/>
                <a:ea typeface="Helvetica" charset="0"/>
                <a:cs typeface="Helvetica" charset="0"/>
              </a:rPr>
              <a:t>Deputy Director &amp; Project Leader, RCTQ</a:t>
            </a:r>
          </a:p>
          <a:p>
            <a:pPr marL="0" indent="0" algn="ctr">
              <a:lnSpc>
                <a:spcPct val="100000"/>
              </a:lnSpc>
              <a:spcBef>
                <a:spcPts val="0"/>
              </a:spcBef>
              <a:buNone/>
              <a:defRPr/>
            </a:pPr>
            <a:endParaRPr lang="en-US" sz="2400" b="1" dirty="0">
              <a:latin typeface="Helvetica" charset="0"/>
              <a:ea typeface="Helvetica" charset="0"/>
              <a:cs typeface="Helvetica" charset="0"/>
            </a:endParaRPr>
          </a:p>
          <a:p>
            <a:pPr marL="0" indent="0" algn="ctr">
              <a:lnSpc>
                <a:spcPct val="100000"/>
              </a:lnSpc>
              <a:spcBef>
                <a:spcPts val="0"/>
              </a:spcBef>
              <a:buNone/>
              <a:defRPr/>
            </a:pPr>
            <a:r>
              <a:rPr lang="en-US" sz="2400" b="1" dirty="0" smtClean="0">
                <a:latin typeface="Helvetica" charset="0"/>
                <a:ea typeface="Helvetica" charset="0"/>
                <a:cs typeface="Helvetica" charset="0"/>
              </a:rPr>
              <a:t>Technical </a:t>
            </a:r>
            <a:r>
              <a:rPr lang="en-US" sz="2400" b="1" dirty="0">
                <a:latin typeface="Helvetica" charset="0"/>
                <a:ea typeface="Helvetica" charset="0"/>
                <a:cs typeface="Helvetica" charset="0"/>
              </a:rPr>
              <a:t>Working Group</a:t>
            </a:r>
          </a:p>
          <a:p>
            <a:pPr marL="0" indent="0" algn="ctr">
              <a:lnSpc>
                <a:spcPct val="100000"/>
              </a:lnSpc>
              <a:spcBef>
                <a:spcPts val="0"/>
              </a:spcBef>
              <a:buNone/>
              <a:defRPr/>
            </a:pPr>
            <a:r>
              <a:rPr lang="en-US" sz="2400" dirty="0">
                <a:latin typeface="Helvetica" charset="0"/>
                <a:ea typeface="Helvetica" charset="0"/>
                <a:cs typeface="Helvetica" charset="0"/>
              </a:rPr>
              <a:t>Noemi S. </a:t>
            </a:r>
            <a:r>
              <a:rPr lang="en-US" sz="2400" dirty="0" err="1">
                <a:latin typeface="Helvetica" charset="0"/>
                <a:ea typeface="Helvetica" charset="0"/>
                <a:cs typeface="Helvetica" charset="0"/>
              </a:rPr>
              <a:t>Baysa</a:t>
            </a:r>
            <a:endParaRPr lang="en-US" sz="2400" dirty="0">
              <a:latin typeface="Helvetica" charset="0"/>
              <a:ea typeface="Helvetica" charset="0"/>
              <a:cs typeface="Helvetica" charset="0"/>
            </a:endParaRPr>
          </a:p>
          <a:p>
            <a:pPr marL="0" indent="0" algn="ctr">
              <a:lnSpc>
                <a:spcPct val="100000"/>
              </a:lnSpc>
              <a:spcBef>
                <a:spcPts val="0"/>
              </a:spcBef>
              <a:buNone/>
              <a:defRPr/>
            </a:pPr>
            <a:r>
              <a:rPr lang="en-US" sz="2400" dirty="0" err="1">
                <a:latin typeface="Helvetica" charset="0"/>
                <a:ea typeface="Helvetica" charset="0"/>
                <a:cs typeface="Helvetica" charset="0"/>
              </a:rPr>
              <a:t>Jinky</a:t>
            </a:r>
            <a:r>
              <a:rPr lang="en-US" sz="2400" dirty="0">
                <a:latin typeface="Helvetica" charset="0"/>
                <a:ea typeface="Helvetica" charset="0"/>
                <a:cs typeface="Helvetica" charset="0"/>
              </a:rPr>
              <a:t> R. </a:t>
            </a:r>
            <a:r>
              <a:rPr lang="en-US" sz="2400" dirty="0" err="1">
                <a:latin typeface="Helvetica" charset="0"/>
                <a:ea typeface="Helvetica" charset="0"/>
                <a:cs typeface="Helvetica" charset="0"/>
              </a:rPr>
              <a:t>Victorio</a:t>
            </a:r>
            <a:endParaRPr lang="en-US" sz="2400" dirty="0">
              <a:latin typeface="Helvetica" charset="0"/>
              <a:ea typeface="Helvetica" charset="0"/>
              <a:cs typeface="Helvetica" charset="0"/>
            </a:endParaRPr>
          </a:p>
          <a:p>
            <a:pPr marL="0" indent="0" algn="ctr">
              <a:lnSpc>
                <a:spcPct val="100000"/>
              </a:lnSpc>
              <a:spcBef>
                <a:spcPts val="0"/>
              </a:spcBef>
              <a:buNone/>
              <a:defRPr/>
            </a:pPr>
            <a:r>
              <a:rPr lang="en-US" sz="2400" dirty="0">
                <a:latin typeface="Helvetica" charset="0"/>
                <a:ea typeface="Helvetica" charset="0"/>
                <a:cs typeface="Helvetica" charset="0"/>
              </a:rPr>
              <a:t>Asuncion Q. Zambrano</a:t>
            </a:r>
          </a:p>
        </p:txBody>
      </p:sp>
    </p:spTree>
    <p:extLst>
      <p:ext uri="{BB962C8B-B14F-4D97-AF65-F5344CB8AC3E}">
        <p14:creationId xmlns:p14="http://schemas.microsoft.com/office/powerpoint/2010/main" val="35473991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84813" y="596413"/>
            <a:ext cx="11587397" cy="983028"/>
          </a:xfrm>
        </p:spPr>
        <p:txBody>
          <a:bodyPr>
            <a:normAutofit/>
          </a:bodyPr>
          <a:lstStyle/>
          <a:p>
            <a:r>
              <a:rPr lang="en-US" sz="2400" dirty="0">
                <a:latin typeface="Arial" pitchFamily="34" charset="0"/>
                <a:ea typeface="Helvetica" charset="0"/>
                <a:cs typeface="Arial" pitchFamily="34" charset="0"/>
              </a:rPr>
              <a:t>To get the rating for Quality, the following steps must be done: </a:t>
            </a:r>
          </a:p>
        </p:txBody>
      </p:sp>
      <p:sp>
        <p:nvSpPr>
          <p:cNvPr id="3" name="Content Placeholder 2"/>
          <p:cNvSpPr>
            <a:spLocks noGrp="1"/>
          </p:cNvSpPr>
          <p:nvPr>
            <p:ph idx="1"/>
          </p:nvPr>
        </p:nvSpPr>
        <p:spPr>
          <a:xfrm>
            <a:off x="119921" y="1439055"/>
            <a:ext cx="11752289" cy="1528997"/>
          </a:xfrm>
        </p:spPr>
        <p:txBody>
          <a:bodyPr>
            <a:normAutofit/>
          </a:bodyPr>
          <a:lstStyle/>
          <a:p>
            <a:r>
              <a:rPr lang="en-US" sz="2400" dirty="0">
                <a:latin typeface="Arial" pitchFamily="34" charset="0"/>
                <a:ea typeface="Helvetica" charset="0"/>
                <a:cs typeface="Arial" pitchFamily="34" charset="0"/>
              </a:rPr>
              <a:t>Identify the corresponding rating in the RPMS 5-point scale for each COT rating. Refer to the table below for the mapping of COT Rating for Proficient Teachers and Highly Proficient Teachers and their equivalent rating in the RPMS 5-point scale</a:t>
            </a:r>
            <a:r>
              <a:rPr lang="en-US" sz="2400" dirty="0" smtClean="0">
                <a:latin typeface="Arial" pitchFamily="34" charset="0"/>
                <a:ea typeface="Helvetica" charset="0"/>
                <a:cs typeface="Arial" pitchFamily="34" charset="0"/>
              </a:rPr>
              <a:t>.</a:t>
            </a:r>
            <a:endParaRPr lang="en-US" dirty="0">
              <a:latin typeface="Arial" pitchFamily="34" charset="0"/>
              <a:ea typeface="Helvetica" charset="0"/>
              <a:cs typeface="Arial"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232147733"/>
              </p:ext>
            </p:extLst>
          </p:nvPr>
        </p:nvGraphicFramePr>
        <p:xfrm>
          <a:off x="573620" y="3433763"/>
          <a:ext cx="11110383" cy="2617470"/>
        </p:xfrm>
        <a:graphic>
          <a:graphicData uri="http://schemas.openxmlformats.org/drawingml/2006/table">
            <a:tbl>
              <a:tblPr>
                <a:tableStyleId>{5C22544A-7EE6-4342-B048-85BDC9FD1C3A}</a:tableStyleId>
              </a:tblPr>
              <a:tblGrid>
                <a:gridCol w="3388783"/>
                <a:gridCol w="4360231"/>
                <a:gridCol w="3361369"/>
              </a:tblGrid>
              <a:tr h="687962">
                <a:tc>
                  <a:txBody>
                    <a:bodyPr/>
                    <a:lstStyle/>
                    <a:p>
                      <a:pPr algn="ctr" fontAlgn="ctr"/>
                      <a:r>
                        <a:rPr lang="en-US" sz="2400" u="none" strike="noStrike" dirty="0">
                          <a:effectLst/>
                        </a:rPr>
                        <a:t>COT Rating                                    (Proficient Teachers)</a:t>
                      </a:r>
                      <a:endParaRPr lang="en-US" sz="2400" b="1"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fontAlgn="ctr"/>
                      <a:r>
                        <a:rPr lang="en-US" sz="2400" u="none" strike="noStrike" dirty="0">
                          <a:effectLst/>
                        </a:rPr>
                        <a:t>RPMS </a:t>
                      </a:r>
                      <a:r>
                        <a:rPr lang="en-US" sz="2400" u="none" strike="noStrike" dirty="0" smtClean="0">
                          <a:effectLst/>
                        </a:rPr>
                        <a:t>5-POINT </a:t>
                      </a:r>
                      <a:r>
                        <a:rPr lang="en-US" sz="2400" u="none" strike="noStrike" dirty="0">
                          <a:effectLst/>
                        </a:rPr>
                        <a:t>SCALE</a:t>
                      </a:r>
                      <a:endParaRPr lang="en-US" sz="2400" b="1"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fontAlgn="ctr"/>
                      <a:r>
                        <a:rPr lang="en-US" sz="2400" u="none" strike="noStrike" dirty="0">
                          <a:effectLst/>
                        </a:rPr>
                        <a:t>COT Rating                                   (Highly Proficient Teacher)</a:t>
                      </a:r>
                      <a:endParaRPr lang="en-US" sz="2400" b="1"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r>
              <a:tr h="361518">
                <a:tc>
                  <a:txBody>
                    <a:bodyPr/>
                    <a:lstStyle/>
                    <a:p>
                      <a:pPr algn="ctr" fontAlgn="ctr"/>
                      <a:r>
                        <a:rPr lang="en-US" sz="2400" u="none" strike="noStrike" dirty="0">
                          <a:effectLst/>
                        </a:rPr>
                        <a:t>7</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2400" u="none" strike="noStrike" dirty="0">
                          <a:effectLst/>
                        </a:rPr>
                        <a:t>              5 (Outstanding)</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fontAlgn="ctr"/>
                      <a:r>
                        <a:rPr lang="en-US" sz="2400" u="none" strike="noStrike" dirty="0">
                          <a:effectLst/>
                        </a:rPr>
                        <a:t>8</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1518">
                <a:tc>
                  <a:txBody>
                    <a:bodyPr/>
                    <a:lstStyle/>
                    <a:p>
                      <a:pPr algn="ctr" fontAlgn="ctr"/>
                      <a:r>
                        <a:rPr lang="en-US" sz="2400" u="none" strike="noStrike" dirty="0">
                          <a:effectLst/>
                        </a:rPr>
                        <a:t>6</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2400" u="none" strike="noStrike" dirty="0">
                          <a:effectLst/>
                        </a:rPr>
                        <a:t>              4 (Very Satisfactory)</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fontAlgn="ctr"/>
                      <a:r>
                        <a:rPr lang="en-US" sz="2400" u="none" strike="noStrike">
                          <a:effectLst/>
                        </a:rPr>
                        <a:t>7</a:t>
                      </a:r>
                      <a:endParaRPr lang="en-US" sz="2400" b="0" i="0" u="none" strike="noStrike">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1518">
                <a:tc>
                  <a:txBody>
                    <a:bodyPr/>
                    <a:lstStyle/>
                    <a:p>
                      <a:pPr algn="ctr" fontAlgn="ctr"/>
                      <a:r>
                        <a:rPr lang="en-US" sz="2400" u="none" strike="noStrike" dirty="0">
                          <a:effectLst/>
                        </a:rPr>
                        <a:t>5</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2400" u="none" strike="noStrike" dirty="0">
                          <a:effectLst/>
                        </a:rPr>
                        <a:t>              3 (Satisfactory)</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fontAlgn="ctr"/>
                      <a:r>
                        <a:rPr lang="en-US" sz="2400" u="none" strike="noStrike">
                          <a:effectLst/>
                        </a:rPr>
                        <a:t>6</a:t>
                      </a:r>
                      <a:endParaRPr lang="en-US" sz="2400" b="0" i="0" u="none" strike="noStrike">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1518">
                <a:tc>
                  <a:txBody>
                    <a:bodyPr/>
                    <a:lstStyle/>
                    <a:p>
                      <a:pPr algn="ctr" fontAlgn="ctr"/>
                      <a:r>
                        <a:rPr lang="en-US" sz="2400" u="none" strike="noStrike" dirty="0">
                          <a:effectLst/>
                        </a:rPr>
                        <a:t>4</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2400" u="none" strike="noStrike" dirty="0">
                          <a:effectLst/>
                        </a:rPr>
                        <a:t>              2 (Unsatisfactory)</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fontAlgn="ctr"/>
                      <a:r>
                        <a:rPr lang="en-US" sz="2400" u="none" strike="noStrike" dirty="0">
                          <a:effectLst/>
                        </a:rPr>
                        <a:t>5</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1518">
                <a:tc>
                  <a:txBody>
                    <a:bodyPr/>
                    <a:lstStyle/>
                    <a:p>
                      <a:pPr algn="ctr" fontAlgn="ctr"/>
                      <a:r>
                        <a:rPr lang="en-US" sz="2400" u="none" strike="noStrike" dirty="0">
                          <a:effectLst/>
                        </a:rPr>
                        <a:t>3</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2400" u="none" strike="noStrike" dirty="0">
                          <a:effectLst/>
                        </a:rPr>
                        <a:t>              1 (Poor)</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fontAlgn="ctr"/>
                      <a:r>
                        <a:rPr lang="en-US" sz="2400" u="none" strike="noStrike" dirty="0">
                          <a:effectLst/>
                        </a:rPr>
                        <a:t>4</a:t>
                      </a:r>
                      <a:endParaRPr lang="en-US" sz="24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Rounded Rectangle 5"/>
          <p:cNvSpPr/>
          <p:nvPr/>
        </p:nvSpPr>
        <p:spPr>
          <a:xfrm>
            <a:off x="573619" y="3268133"/>
            <a:ext cx="7791447" cy="2929466"/>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7" name="Rounded Rectangle 6"/>
          <p:cNvSpPr/>
          <p:nvPr/>
        </p:nvSpPr>
        <p:spPr>
          <a:xfrm>
            <a:off x="3943355" y="3264433"/>
            <a:ext cx="7791447" cy="2929466"/>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Tree>
    <p:extLst>
      <p:ext uri="{BB962C8B-B14F-4D97-AF65-F5344CB8AC3E}">
        <p14:creationId xmlns:p14="http://schemas.microsoft.com/office/powerpoint/2010/main" val="3760907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txBox="1">
            <a:spLocks/>
          </p:cNvSpPr>
          <p:nvPr/>
        </p:nvSpPr>
        <p:spPr>
          <a:xfrm>
            <a:off x="790480" y="720897"/>
            <a:ext cx="8753150" cy="9567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smtClean="0">
                <a:latin typeface="Arial" charset="0"/>
                <a:ea typeface="Arial" charset="0"/>
                <a:cs typeface="Arial" charset="0"/>
              </a:rPr>
              <a:t>What is Teacher Sam’s average rating for Indicator 1?</a:t>
            </a:r>
            <a:endParaRPr lang="en-US" sz="2400" dirty="0">
              <a:latin typeface="Arial" charset="0"/>
              <a:ea typeface="Arial" charset="0"/>
              <a:cs typeface="Arial"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792931288"/>
              </p:ext>
            </p:extLst>
          </p:nvPr>
        </p:nvGraphicFramePr>
        <p:xfrm>
          <a:off x="790480" y="1677674"/>
          <a:ext cx="11018521" cy="4202583"/>
        </p:xfrm>
        <a:graphic>
          <a:graphicData uri="http://schemas.openxmlformats.org/drawingml/2006/table">
            <a:tbl>
              <a:tblPr>
                <a:tableStyleId>{5C22544A-7EE6-4342-B048-85BDC9FD1C3A}</a:tableStyleId>
              </a:tblPr>
              <a:tblGrid>
                <a:gridCol w="3663794"/>
                <a:gridCol w="3690933"/>
                <a:gridCol w="3663794"/>
              </a:tblGrid>
              <a:tr h="880738">
                <a:tc>
                  <a:txBody>
                    <a:bodyPr/>
                    <a:lstStyle/>
                    <a:p>
                      <a:pPr algn="ctr" fontAlgn="ctr"/>
                      <a:r>
                        <a:rPr lang="en-US" sz="2400" u="none" strike="noStrike" dirty="0">
                          <a:effectLst/>
                          <a:latin typeface="HeVELTICA"/>
                        </a:rPr>
                        <a:t>COT Rating Sheet</a:t>
                      </a:r>
                      <a:endParaRPr lang="en-US" sz="2400" b="1"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fontAlgn="ctr"/>
                      <a:r>
                        <a:rPr lang="en-US" sz="2400" u="none" strike="noStrike" dirty="0">
                          <a:effectLst/>
                          <a:latin typeface="HeVELTICA"/>
                        </a:rPr>
                        <a:t>COT Rating                (Proficient Teachers)</a:t>
                      </a:r>
                      <a:endParaRPr lang="en-US" sz="2400" b="1"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fontAlgn="ctr"/>
                      <a:r>
                        <a:rPr lang="en-US" sz="2400" u="none" strike="noStrike" dirty="0">
                          <a:effectLst/>
                          <a:latin typeface="HeVELTICA"/>
                        </a:rPr>
                        <a:t>RPMS </a:t>
                      </a:r>
                      <a:r>
                        <a:rPr lang="en-US" sz="2400" u="none" strike="noStrike" dirty="0" smtClean="0">
                          <a:effectLst/>
                          <a:latin typeface="HeVELTICA"/>
                        </a:rPr>
                        <a:t>5-Point </a:t>
                      </a:r>
                      <a:r>
                        <a:rPr lang="en-US" sz="2400" u="none" strike="noStrike" dirty="0">
                          <a:effectLst/>
                          <a:latin typeface="HeVELTICA"/>
                        </a:rPr>
                        <a:t>Scale</a:t>
                      </a:r>
                      <a:endParaRPr lang="en-US" sz="2400" b="1"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590185">
                <a:tc>
                  <a:txBody>
                    <a:bodyPr/>
                    <a:lstStyle/>
                    <a:p>
                      <a:pPr algn="ctr" fontAlgn="ctr"/>
                      <a:r>
                        <a:rPr lang="en-US" sz="2400" u="none" strike="noStrike" dirty="0">
                          <a:effectLst/>
                          <a:latin typeface="HeVELTICA"/>
                        </a:rPr>
                        <a:t>COT Rating Sheet 1</a:t>
                      </a:r>
                      <a:endParaRPr lang="en-US" sz="2400" b="0"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400" u="none" strike="noStrike" dirty="0">
                          <a:effectLst/>
                          <a:latin typeface="HeVELTICA"/>
                        </a:rPr>
                        <a:t>7</a:t>
                      </a:r>
                      <a:endParaRPr lang="en-US" sz="2400" b="0"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0185">
                <a:tc>
                  <a:txBody>
                    <a:bodyPr/>
                    <a:lstStyle/>
                    <a:p>
                      <a:pPr algn="ctr" fontAlgn="ctr"/>
                      <a:r>
                        <a:rPr lang="en-US" sz="2400" u="none" strike="noStrike">
                          <a:effectLst/>
                          <a:latin typeface="HeVELTICA"/>
                        </a:rPr>
                        <a:t>COT Rating Sheet 2</a:t>
                      </a:r>
                      <a:endParaRPr lang="en-US" sz="2400" b="0" i="0" u="none" strike="noStrike">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400" u="none" strike="noStrike" dirty="0">
                          <a:effectLst/>
                          <a:latin typeface="HeVELTICA"/>
                        </a:rPr>
                        <a:t>6</a:t>
                      </a:r>
                      <a:endParaRPr lang="en-US" sz="2400" b="0"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0185">
                <a:tc>
                  <a:txBody>
                    <a:bodyPr/>
                    <a:lstStyle/>
                    <a:p>
                      <a:pPr algn="ctr" fontAlgn="ctr"/>
                      <a:r>
                        <a:rPr lang="en-US" sz="2400" u="none" strike="noStrike">
                          <a:effectLst/>
                          <a:latin typeface="HeVELTICA"/>
                        </a:rPr>
                        <a:t>COT Rating Sheet 3</a:t>
                      </a:r>
                      <a:endParaRPr lang="en-US" sz="2400" b="0" i="0" u="none" strike="noStrike">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400" u="none" strike="noStrike">
                          <a:effectLst/>
                          <a:latin typeface="HeVELTICA"/>
                        </a:rPr>
                        <a:t>5</a:t>
                      </a:r>
                      <a:endParaRPr lang="en-US" sz="2400" b="0" i="0" u="none" strike="noStrike">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0185">
                <a:tc>
                  <a:txBody>
                    <a:bodyPr/>
                    <a:lstStyle/>
                    <a:p>
                      <a:pPr algn="ctr" fontAlgn="ctr"/>
                      <a:r>
                        <a:rPr lang="en-US" sz="2400" u="none" strike="noStrike">
                          <a:effectLst/>
                          <a:latin typeface="HeVELTICA"/>
                        </a:rPr>
                        <a:t>COT Rating Sheet 4</a:t>
                      </a:r>
                      <a:endParaRPr lang="en-US" sz="2400" b="0" i="0" u="none" strike="noStrike">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400" u="none" strike="noStrike">
                          <a:effectLst/>
                          <a:latin typeface="HeVELTICA"/>
                        </a:rPr>
                        <a:t>5</a:t>
                      </a:r>
                      <a:endParaRPr lang="en-US" sz="2400" b="0" i="0" u="none" strike="noStrike">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9527">
                <a:tc gridSpan="2">
                  <a:txBody>
                    <a:bodyPr/>
                    <a:lstStyle/>
                    <a:p>
                      <a:pPr algn="l" fontAlgn="ctr"/>
                      <a:r>
                        <a:rPr lang="en-US" sz="2400" u="none" strike="noStrike">
                          <a:effectLst/>
                          <a:latin typeface="HeVELTICA"/>
                        </a:rPr>
                        <a:t>          Total</a:t>
                      </a:r>
                      <a:endParaRPr lang="en-US" sz="2400" b="1" i="0" u="none" strike="noStrike">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fontAlgn="ctr"/>
                      <a:endParaRPr lang="en-US" sz="2400" b="1"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1578">
                <a:tc gridSpan="2">
                  <a:txBody>
                    <a:bodyPr/>
                    <a:lstStyle/>
                    <a:p>
                      <a:pPr algn="l" fontAlgn="ctr"/>
                      <a:r>
                        <a:rPr lang="en-US" sz="2400" u="none" strike="noStrike" dirty="0">
                          <a:effectLst/>
                          <a:latin typeface="HeVELTICA"/>
                        </a:rPr>
                        <a:t>         Average</a:t>
                      </a:r>
                      <a:endParaRPr lang="en-US" sz="2400" b="1"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fontAlgn="ctr"/>
                      <a:endParaRPr lang="en-US" sz="2400" b="1" i="0" u="none" strike="noStrike" dirty="0">
                        <a:solidFill>
                          <a:srgbClr val="000000"/>
                        </a:solidFill>
                        <a:effectLst/>
                        <a:latin typeface="HeVELTIC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TextBox 3"/>
          <p:cNvSpPr txBox="1"/>
          <p:nvPr/>
        </p:nvSpPr>
        <p:spPr>
          <a:xfrm>
            <a:off x="9543631" y="2497982"/>
            <a:ext cx="569626" cy="492443"/>
          </a:xfrm>
          <a:prstGeom prst="rect">
            <a:avLst/>
          </a:prstGeom>
          <a:noFill/>
        </p:spPr>
        <p:txBody>
          <a:bodyPr wrap="square" rtlCol="0">
            <a:spAutoFit/>
          </a:bodyPr>
          <a:lstStyle/>
          <a:p>
            <a:pPr algn="ctr"/>
            <a:r>
              <a:rPr lang="en-PH" sz="2600" dirty="0" smtClean="0">
                <a:solidFill>
                  <a:srgbClr val="FF0000"/>
                </a:solidFill>
              </a:rPr>
              <a:t>5</a:t>
            </a:r>
            <a:endParaRPr lang="en-PH" sz="2600" dirty="0">
              <a:solidFill>
                <a:srgbClr val="FF0000"/>
              </a:solidFill>
            </a:endParaRPr>
          </a:p>
        </p:txBody>
      </p:sp>
      <p:sp>
        <p:nvSpPr>
          <p:cNvPr id="6" name="TextBox 5"/>
          <p:cNvSpPr txBox="1"/>
          <p:nvPr/>
        </p:nvSpPr>
        <p:spPr>
          <a:xfrm>
            <a:off x="9501569" y="3082757"/>
            <a:ext cx="569626" cy="492443"/>
          </a:xfrm>
          <a:prstGeom prst="rect">
            <a:avLst/>
          </a:prstGeom>
          <a:noFill/>
        </p:spPr>
        <p:txBody>
          <a:bodyPr wrap="square" rtlCol="0">
            <a:spAutoFit/>
          </a:bodyPr>
          <a:lstStyle/>
          <a:p>
            <a:pPr algn="ctr"/>
            <a:r>
              <a:rPr lang="en-PH" sz="2600" dirty="0" smtClean="0">
                <a:solidFill>
                  <a:srgbClr val="FF0000"/>
                </a:solidFill>
              </a:rPr>
              <a:t>4</a:t>
            </a:r>
            <a:endParaRPr lang="en-PH" sz="2600" dirty="0">
              <a:solidFill>
                <a:srgbClr val="FF0000"/>
              </a:solidFill>
            </a:endParaRPr>
          </a:p>
        </p:txBody>
      </p:sp>
      <p:sp>
        <p:nvSpPr>
          <p:cNvPr id="7" name="TextBox 6"/>
          <p:cNvSpPr txBox="1"/>
          <p:nvPr/>
        </p:nvSpPr>
        <p:spPr>
          <a:xfrm>
            <a:off x="9543630" y="3678969"/>
            <a:ext cx="569626" cy="492443"/>
          </a:xfrm>
          <a:prstGeom prst="rect">
            <a:avLst/>
          </a:prstGeom>
          <a:noFill/>
        </p:spPr>
        <p:txBody>
          <a:bodyPr wrap="square" rtlCol="0">
            <a:spAutoFit/>
          </a:bodyPr>
          <a:lstStyle/>
          <a:p>
            <a:pPr algn="ctr"/>
            <a:r>
              <a:rPr lang="en-PH" sz="2600" dirty="0" smtClean="0">
                <a:solidFill>
                  <a:srgbClr val="FF0000"/>
                </a:solidFill>
              </a:rPr>
              <a:t>3</a:t>
            </a:r>
            <a:endParaRPr lang="en-PH" sz="2600" dirty="0">
              <a:solidFill>
                <a:srgbClr val="FF0000"/>
              </a:solidFill>
            </a:endParaRPr>
          </a:p>
        </p:txBody>
      </p:sp>
      <p:sp>
        <p:nvSpPr>
          <p:cNvPr id="8" name="TextBox 7"/>
          <p:cNvSpPr txBox="1"/>
          <p:nvPr/>
        </p:nvSpPr>
        <p:spPr>
          <a:xfrm>
            <a:off x="9543630" y="4253121"/>
            <a:ext cx="569626" cy="492443"/>
          </a:xfrm>
          <a:prstGeom prst="rect">
            <a:avLst/>
          </a:prstGeom>
          <a:noFill/>
        </p:spPr>
        <p:txBody>
          <a:bodyPr wrap="square" rtlCol="0">
            <a:spAutoFit/>
          </a:bodyPr>
          <a:lstStyle/>
          <a:p>
            <a:pPr algn="ctr"/>
            <a:r>
              <a:rPr lang="en-PH" sz="2600" dirty="0" smtClean="0">
                <a:solidFill>
                  <a:srgbClr val="FF0000"/>
                </a:solidFill>
              </a:rPr>
              <a:t>3</a:t>
            </a:r>
            <a:endParaRPr lang="en-PH" sz="2600" dirty="0">
              <a:solidFill>
                <a:srgbClr val="FF0000"/>
              </a:solidFill>
            </a:endParaRPr>
          </a:p>
        </p:txBody>
      </p:sp>
      <p:sp>
        <p:nvSpPr>
          <p:cNvPr id="9" name="TextBox 8"/>
          <p:cNvSpPr txBox="1"/>
          <p:nvPr/>
        </p:nvSpPr>
        <p:spPr>
          <a:xfrm>
            <a:off x="9365408" y="4860770"/>
            <a:ext cx="926071" cy="492443"/>
          </a:xfrm>
          <a:prstGeom prst="rect">
            <a:avLst/>
          </a:prstGeom>
          <a:noFill/>
        </p:spPr>
        <p:txBody>
          <a:bodyPr wrap="square" rtlCol="0">
            <a:spAutoFit/>
          </a:bodyPr>
          <a:lstStyle/>
          <a:p>
            <a:pPr algn="ctr"/>
            <a:r>
              <a:rPr lang="en-PH" sz="2600" dirty="0" smtClean="0">
                <a:solidFill>
                  <a:srgbClr val="FF0000"/>
                </a:solidFill>
              </a:rPr>
              <a:t>15</a:t>
            </a:r>
            <a:endParaRPr lang="en-PH" sz="2600" dirty="0">
              <a:solidFill>
                <a:srgbClr val="FF0000"/>
              </a:solidFill>
            </a:endParaRPr>
          </a:p>
        </p:txBody>
      </p:sp>
      <p:sp>
        <p:nvSpPr>
          <p:cNvPr id="10" name="TextBox 9"/>
          <p:cNvSpPr txBox="1"/>
          <p:nvPr/>
        </p:nvSpPr>
        <p:spPr>
          <a:xfrm>
            <a:off x="9365408" y="5377131"/>
            <a:ext cx="926071" cy="492443"/>
          </a:xfrm>
          <a:prstGeom prst="rect">
            <a:avLst/>
          </a:prstGeom>
          <a:noFill/>
        </p:spPr>
        <p:txBody>
          <a:bodyPr wrap="square" rtlCol="0">
            <a:spAutoFit/>
          </a:bodyPr>
          <a:lstStyle/>
          <a:p>
            <a:pPr algn="ctr"/>
            <a:r>
              <a:rPr lang="en-PH" sz="2600" dirty="0" smtClean="0">
                <a:solidFill>
                  <a:srgbClr val="FF0000"/>
                </a:solidFill>
              </a:rPr>
              <a:t>3.75</a:t>
            </a:r>
            <a:endParaRPr lang="en-PH" sz="2600" dirty="0">
              <a:solidFill>
                <a:srgbClr val="FF0000"/>
              </a:solidFill>
            </a:endParaRPr>
          </a:p>
        </p:txBody>
      </p:sp>
      <p:sp>
        <p:nvSpPr>
          <p:cNvPr id="11" name="TextBox 10"/>
          <p:cNvSpPr txBox="1"/>
          <p:nvPr/>
        </p:nvSpPr>
        <p:spPr>
          <a:xfrm>
            <a:off x="9828443" y="4884688"/>
            <a:ext cx="926071" cy="492443"/>
          </a:xfrm>
          <a:prstGeom prst="rect">
            <a:avLst/>
          </a:prstGeom>
          <a:noFill/>
        </p:spPr>
        <p:txBody>
          <a:bodyPr wrap="square" rtlCol="0">
            <a:spAutoFit/>
          </a:bodyPr>
          <a:lstStyle/>
          <a:p>
            <a:pPr algn="ctr"/>
            <a:r>
              <a:rPr lang="en-PH" sz="2600" dirty="0" smtClean="0">
                <a:solidFill>
                  <a:srgbClr val="FF0000"/>
                </a:solidFill>
              </a:rPr>
              <a:t>/ 4</a:t>
            </a:r>
            <a:endParaRPr lang="en-PH" sz="2600" dirty="0">
              <a:solidFill>
                <a:srgbClr val="FF0000"/>
              </a:solidFill>
            </a:endParaRPr>
          </a:p>
        </p:txBody>
      </p:sp>
    </p:spTree>
    <p:extLst>
      <p:ext uri="{BB962C8B-B14F-4D97-AF65-F5344CB8AC3E}">
        <p14:creationId xmlns:p14="http://schemas.microsoft.com/office/powerpoint/2010/main" val="2121582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7" grpId="0"/>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4202" y="836853"/>
            <a:ext cx="10463135" cy="1335297"/>
          </a:xfrm>
        </p:spPr>
        <p:txBody>
          <a:bodyPr/>
          <a:lstStyle/>
          <a:p>
            <a:pPr marL="0" indent="0">
              <a:buNone/>
            </a:pPr>
            <a:r>
              <a:rPr lang="en-US" dirty="0">
                <a:latin typeface="Arial" charset="0"/>
                <a:ea typeface="Arial" charset="0"/>
                <a:cs typeface="Arial" charset="0"/>
              </a:rPr>
              <a:t>Determine the final rating for Quality by referring to the table below. </a:t>
            </a:r>
            <a:r>
              <a:rPr lang="en-US" dirty="0" smtClean="0">
                <a:latin typeface="Arial" charset="0"/>
                <a:ea typeface="Arial" charset="0"/>
                <a:cs typeface="Arial" charset="0"/>
              </a:rPr>
              <a:t>Teacher Sam got </a:t>
            </a:r>
            <a:r>
              <a:rPr lang="en-US" dirty="0">
                <a:latin typeface="Arial" charset="0"/>
                <a:ea typeface="Arial" charset="0"/>
                <a:cs typeface="Arial" charset="0"/>
              </a:rPr>
              <a:t>an average of </a:t>
            </a:r>
            <a:r>
              <a:rPr lang="en-US" dirty="0" smtClean="0">
                <a:latin typeface="Arial" charset="0"/>
                <a:ea typeface="Arial" charset="0"/>
                <a:cs typeface="Arial" charset="0"/>
              </a:rPr>
              <a:t>3.75. </a:t>
            </a:r>
            <a:endParaRPr lang="en-US" dirty="0">
              <a:latin typeface="Arial" charset="0"/>
              <a:ea typeface="Arial" charset="0"/>
              <a:cs typeface="Arial"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900" y="1752324"/>
            <a:ext cx="11114984" cy="2760785"/>
          </a:xfrm>
          <a:prstGeom prst="rect">
            <a:avLst/>
          </a:prstGeom>
        </p:spPr>
      </p:pic>
      <p:sp>
        <p:nvSpPr>
          <p:cNvPr id="5" name="Rounded Rectangle 4"/>
          <p:cNvSpPr/>
          <p:nvPr/>
        </p:nvSpPr>
        <p:spPr>
          <a:xfrm>
            <a:off x="1214203" y="2623278"/>
            <a:ext cx="10207003" cy="61459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6" name="Content Placeholder 2"/>
          <p:cNvSpPr txBox="1">
            <a:spLocks/>
          </p:cNvSpPr>
          <p:nvPr/>
        </p:nvSpPr>
        <p:spPr>
          <a:xfrm>
            <a:off x="1367200" y="4664792"/>
            <a:ext cx="10054005" cy="9718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latin typeface="Arial" charset="0"/>
                <a:ea typeface="Arial" charset="0"/>
                <a:cs typeface="Arial" charset="0"/>
              </a:rPr>
              <a:t>The Teacher III’s final rating for Quality is 4 (Very Satisfactory)</a:t>
            </a:r>
            <a:endParaRPr lang="en-US" dirty="0">
              <a:latin typeface="Arial" charset="0"/>
              <a:ea typeface="Arial" charset="0"/>
              <a:cs typeface="Arial" charset="0"/>
            </a:endParaRPr>
          </a:p>
        </p:txBody>
      </p:sp>
    </p:spTree>
    <p:extLst>
      <p:ext uri="{BB962C8B-B14F-4D97-AF65-F5344CB8AC3E}">
        <p14:creationId xmlns:p14="http://schemas.microsoft.com/office/powerpoint/2010/main" val="1184842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0" y="1989236"/>
            <a:ext cx="2858027" cy="2246769"/>
          </a:xfrm>
          <a:prstGeom prst="rect">
            <a:avLst/>
          </a:prstGeom>
        </p:spPr>
        <p:txBody>
          <a:bodyPr wrap="square">
            <a:spAutoFit/>
          </a:bodyPr>
          <a:lstStyle/>
          <a:p>
            <a:pPr algn="ctr"/>
            <a:r>
              <a:rPr lang="en-US" sz="2800" b="1" dirty="0">
                <a:latin typeface="Arial" pitchFamily="34" charset="0"/>
                <a:cs typeface="Arial" pitchFamily="34" charset="0"/>
              </a:rPr>
              <a:t>WEIGHT PER OBJECTIVE IN THE RPMS PORTFOLIO ASSESSMENT </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061"/>
          <a:stretch/>
        </p:blipFill>
        <p:spPr>
          <a:xfrm>
            <a:off x="2858027" y="803903"/>
            <a:ext cx="8842905" cy="5977146"/>
          </a:xfrm>
          <a:prstGeom prst="rect">
            <a:avLst/>
          </a:prstGeom>
        </p:spPr>
      </p:pic>
      <p:sp>
        <p:nvSpPr>
          <p:cNvPr id="4" name="TextBox 3"/>
          <p:cNvSpPr txBox="1"/>
          <p:nvPr/>
        </p:nvSpPr>
        <p:spPr>
          <a:xfrm>
            <a:off x="6256707" y="165547"/>
            <a:ext cx="1831418" cy="369332"/>
          </a:xfrm>
          <a:prstGeom prst="rect">
            <a:avLst/>
          </a:prstGeom>
          <a:noFill/>
        </p:spPr>
        <p:txBody>
          <a:bodyPr wrap="square" rtlCol="0">
            <a:spAutoFit/>
          </a:bodyPr>
          <a:lstStyle/>
          <a:p>
            <a:r>
              <a:rPr lang="en-US" b="1" dirty="0">
                <a:latin typeface="Helvetica" charset="0"/>
                <a:ea typeface="Helvetica" charset="0"/>
                <a:cs typeface="Helvetica" charset="0"/>
              </a:rPr>
              <a:t>See page 31</a:t>
            </a:r>
          </a:p>
        </p:txBody>
      </p:sp>
      <p:sp>
        <p:nvSpPr>
          <p:cNvPr id="7" name="Rounded Rectangle 6"/>
          <p:cNvSpPr/>
          <p:nvPr/>
        </p:nvSpPr>
        <p:spPr>
          <a:xfrm>
            <a:off x="5228495" y="1688123"/>
            <a:ext cx="3429256" cy="49244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8" name="TextBox 7"/>
          <p:cNvSpPr txBox="1"/>
          <p:nvPr/>
        </p:nvSpPr>
        <p:spPr>
          <a:xfrm>
            <a:off x="8088125" y="1688123"/>
            <a:ext cx="569626" cy="492443"/>
          </a:xfrm>
          <a:prstGeom prst="rect">
            <a:avLst/>
          </a:prstGeom>
          <a:noFill/>
        </p:spPr>
        <p:txBody>
          <a:bodyPr wrap="square" rtlCol="0">
            <a:spAutoFit/>
          </a:bodyPr>
          <a:lstStyle/>
          <a:p>
            <a:pPr algn="ctr"/>
            <a:r>
              <a:rPr lang="en-PH" sz="2600" dirty="0" smtClean="0">
                <a:solidFill>
                  <a:srgbClr val="FF0000"/>
                </a:solidFill>
              </a:rPr>
              <a:t>4</a:t>
            </a:r>
            <a:endParaRPr lang="en-PH" sz="2600" dirty="0">
              <a:solidFill>
                <a:srgbClr val="FF0000"/>
              </a:solidFill>
            </a:endParaRPr>
          </a:p>
        </p:txBody>
      </p:sp>
    </p:spTree>
    <p:extLst>
      <p:ext uri="{BB962C8B-B14F-4D97-AF65-F5344CB8AC3E}">
        <p14:creationId xmlns:p14="http://schemas.microsoft.com/office/powerpoint/2010/main" val="2011273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 name="Picture 36"/>
          <p:cNvPicPr>
            <a:picLocks noChangeAspect="1"/>
          </p:cNvPicPr>
          <p:nvPr/>
        </p:nvPicPr>
        <p:blipFill rotWithShape="1">
          <a:blip r:embed="rId3" cstate="print">
            <a:extLst>
              <a:ext uri="{28A0092B-C50C-407E-A947-70E740481C1C}">
                <a14:useLocalDpi xmlns:a14="http://schemas.microsoft.com/office/drawing/2010/main" val="0"/>
              </a:ext>
            </a:extLst>
          </a:blip>
          <a:srcRect b="44795"/>
          <a:stretch/>
        </p:blipFill>
        <p:spPr>
          <a:xfrm flipH="1">
            <a:off x="3282060" y="3279507"/>
            <a:ext cx="3906729" cy="2880981"/>
          </a:xfrm>
          <a:prstGeom prst="rect">
            <a:avLst/>
          </a:prstGeom>
        </p:spPr>
      </p:pic>
      <p:sp>
        <p:nvSpPr>
          <p:cNvPr id="35" name="Nothing !"/>
          <p:cNvSpPr txBox="1">
            <a:spLocks/>
          </p:cNvSpPr>
          <p:nvPr/>
        </p:nvSpPr>
        <p:spPr>
          <a:xfrm>
            <a:off x="588984" y="2058413"/>
            <a:ext cx="3794350" cy="144888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solidFill>
                  <a:srgbClr val="0433FF"/>
                </a:solidFill>
              </a:defRPr>
            </a:pPr>
            <a:r>
              <a:rPr lang="en-US" sz="3200" dirty="0" smtClean="0">
                <a:solidFill>
                  <a:srgbClr val="212121"/>
                </a:solidFill>
                <a:latin typeface="Helvetica" charset="0"/>
                <a:ea typeface="Helvetica" charset="0"/>
                <a:cs typeface="Helvetica" charset="0"/>
              </a:rPr>
              <a:t>What if I have only been observed thrice? How will it affect me? </a:t>
            </a:r>
            <a:endParaRPr lang="en-PH" sz="3200" dirty="0">
              <a:solidFill>
                <a:srgbClr val="212121"/>
              </a:solidFill>
              <a:latin typeface="Helvetica" charset="0"/>
              <a:ea typeface="Helvetica" charset="0"/>
              <a:cs typeface="Helvetica" charset="0"/>
            </a:endParaRPr>
          </a:p>
        </p:txBody>
      </p:sp>
      <p:sp>
        <p:nvSpPr>
          <p:cNvPr id="3" name="Rectangular Callout 2"/>
          <p:cNvSpPr/>
          <p:nvPr/>
        </p:nvSpPr>
        <p:spPr>
          <a:xfrm>
            <a:off x="425698" y="1703257"/>
            <a:ext cx="3700574" cy="2370665"/>
          </a:xfrm>
          <a:prstGeom prst="wedgeRectCallout">
            <a:avLst>
              <a:gd name="adj1" fmla="val 49188"/>
              <a:gd name="adj2" fmla="val 77967"/>
            </a:avLst>
          </a:prstGeom>
          <a:solidFill>
            <a:schemeClr val="lt1">
              <a:alpha val="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PH"/>
          </a:p>
        </p:txBody>
      </p:sp>
      <p:sp>
        <p:nvSpPr>
          <p:cNvPr id="34" name="Text Placeholder 3"/>
          <p:cNvSpPr txBox="1">
            <a:spLocks/>
          </p:cNvSpPr>
          <p:nvPr/>
        </p:nvSpPr>
        <p:spPr>
          <a:xfrm>
            <a:off x="16245" y="945654"/>
            <a:ext cx="6396095" cy="1212263"/>
          </a:xfrm>
          <a:prstGeom prst="rect">
            <a:avLst/>
          </a:prstGeom>
          <a:extLst>
            <a:ext uri="{C572A759-6A51-4108-AA02-DFA0A04FC94B}">
              <ma14:wrappingTextBoxFlag xmlns:ma14="http://schemas.microsoft.com/office/mac/drawingml/2011/main" xmlns=""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300"/>
              </a:spcBef>
              <a:buFontTx/>
              <a:buNone/>
              <a:defRPr sz="2800"/>
            </a:pPr>
            <a:endParaRPr lang="en-PH" sz="3200" b="1" dirty="0">
              <a:latin typeface="Helvetica" charset="0"/>
              <a:ea typeface="Helvetica" charset="0"/>
              <a:cs typeface="Helvetica" charset="0"/>
            </a:endParaRPr>
          </a:p>
        </p:txBody>
      </p:sp>
      <p:sp>
        <p:nvSpPr>
          <p:cNvPr id="6" name="Text Box 2"/>
          <p:cNvSpPr txBox="1"/>
          <p:nvPr/>
        </p:nvSpPr>
        <p:spPr>
          <a:xfrm>
            <a:off x="6412340" y="1509792"/>
            <a:ext cx="5507516" cy="3539430"/>
          </a:xfrm>
          <a:prstGeom prst="rect">
            <a:avLst/>
          </a:prstGeom>
          <a:solidFill>
            <a:schemeClr val="accent6">
              <a:lumMod val="40000"/>
              <a:lumOff val="60000"/>
            </a:schemeClr>
          </a:solidFill>
          <a:ln>
            <a:noFill/>
          </a:ln>
          <a:extLst>
            <a:ext uri="{C572A759-6A51-4108-AA02-DFA0A04FC94B}">
              <ma14:wrappingTextBoxFlag xmlns:ma14="http://schemas.microsoft.com/office/mac/drawingml/2011/main" xmlns="" val="1"/>
            </a:ext>
          </a:extLst>
        </p:spPr>
        <p:style>
          <a:lnRef idx="1">
            <a:schemeClr val="accent3"/>
          </a:lnRef>
          <a:fillRef idx="2">
            <a:schemeClr val="accent3"/>
          </a:fillRef>
          <a:effectRef idx="1">
            <a:schemeClr val="accent3"/>
          </a:effectRef>
          <a:fontRef idx="minor">
            <a:schemeClr val="dk1"/>
          </a:fontRef>
        </p:style>
        <p:txBody>
          <a:bodyPr wrap="square" lIns="45719" rIns="45719">
            <a:spAutoFit/>
          </a:bodyPr>
          <a:lstStyle>
            <a:lvl1pPr algn="ctr" defTabSz="914400">
              <a:defRPr sz="2400">
                <a:latin typeface="Century Gothic"/>
                <a:ea typeface="Century Gothic"/>
                <a:cs typeface="Century Gothic"/>
                <a:sym typeface="Century Gothic"/>
              </a:defRPr>
            </a:lvl1pPr>
          </a:lstStyle>
          <a:p>
            <a:pPr marL="285750" indent="-285750" algn="l">
              <a:buFont typeface="Wingdings" panose="05000000000000000000" pitchFamily="2" charset="2"/>
              <a:buChar char="q"/>
            </a:pPr>
            <a:r>
              <a:rPr lang="en-PH" sz="3200" dirty="0" smtClean="0">
                <a:latin typeface="Helvetica" panose="020B0604020202020204" pitchFamily="34" charset="0"/>
                <a:cs typeface="Helvetica" panose="020B0604020202020204" pitchFamily="34" charset="0"/>
              </a:rPr>
              <a:t> Indicator 9 will be rated only on the 4</a:t>
            </a:r>
            <a:r>
              <a:rPr lang="en-PH" sz="3200" baseline="30000" dirty="0" smtClean="0">
                <a:latin typeface="Helvetica" panose="020B0604020202020204" pitchFamily="34" charset="0"/>
                <a:cs typeface="Helvetica" panose="020B0604020202020204" pitchFamily="34" charset="0"/>
              </a:rPr>
              <a:t>th</a:t>
            </a:r>
            <a:r>
              <a:rPr lang="en-PH" sz="3200" dirty="0" smtClean="0">
                <a:latin typeface="Helvetica" panose="020B0604020202020204" pitchFamily="34" charset="0"/>
                <a:cs typeface="Helvetica" panose="020B0604020202020204" pitchFamily="34" charset="0"/>
              </a:rPr>
              <a:t> observation. You will automatically get the lowest rating for the RPMS objective that corresponds to this.</a:t>
            </a:r>
            <a:endParaRPr lang="en-PH" sz="3200" dirty="0">
              <a:latin typeface="Helvetica" panose="020B0604020202020204" pitchFamily="34" charset="0"/>
              <a:cs typeface="Helvetica" panose="020B0604020202020204" pitchFamily="34" charset="0"/>
            </a:endParaRPr>
          </a:p>
          <a:p>
            <a:pPr algn="l"/>
            <a:endParaRPr lang="en-PH" sz="3200" dirty="0">
              <a:latin typeface="Helvetica" panose="020B0604020202020204" pitchFamily="34" charset="0"/>
              <a:cs typeface="Helvetica"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453834960"/>
              </p:ext>
            </p:extLst>
          </p:nvPr>
        </p:nvGraphicFramePr>
        <p:xfrm>
          <a:off x="1364822" y="268735"/>
          <a:ext cx="9262024" cy="6457778"/>
        </p:xfrm>
        <a:graphic>
          <a:graphicData uri="http://schemas.openxmlformats.org/drawingml/2006/table">
            <a:tbl>
              <a:tblPr firstRow="1" firstCol="1" bandRow="1">
                <a:tableStyleId>{912C8C85-51F0-491E-9774-3900AFEF0FD7}</a:tableStyleId>
              </a:tblPr>
              <a:tblGrid>
                <a:gridCol w="468261">
                  <a:extLst>
                    <a:ext uri="{9D8B030D-6E8A-4147-A177-3AD203B41FA5}">
                      <a16:colId xmlns:a16="http://schemas.microsoft.com/office/drawing/2014/main" xmlns="" val="20000"/>
                    </a:ext>
                  </a:extLst>
                </a:gridCol>
                <a:gridCol w="6796205">
                  <a:extLst>
                    <a:ext uri="{9D8B030D-6E8A-4147-A177-3AD203B41FA5}">
                      <a16:colId xmlns:a16="http://schemas.microsoft.com/office/drawing/2014/main" xmlns="" val="20001"/>
                    </a:ext>
                  </a:extLst>
                </a:gridCol>
                <a:gridCol w="534230">
                  <a:extLst>
                    <a:ext uri="{9D8B030D-6E8A-4147-A177-3AD203B41FA5}">
                      <a16:colId xmlns:a16="http://schemas.microsoft.com/office/drawing/2014/main" xmlns="" val="20002"/>
                    </a:ext>
                  </a:extLst>
                </a:gridCol>
                <a:gridCol w="487776">
                  <a:extLst>
                    <a:ext uri="{9D8B030D-6E8A-4147-A177-3AD203B41FA5}">
                      <a16:colId xmlns:a16="http://schemas.microsoft.com/office/drawing/2014/main" xmlns="" val="20003"/>
                    </a:ext>
                  </a:extLst>
                </a:gridCol>
                <a:gridCol w="487776">
                  <a:extLst>
                    <a:ext uri="{9D8B030D-6E8A-4147-A177-3AD203B41FA5}">
                      <a16:colId xmlns:a16="http://schemas.microsoft.com/office/drawing/2014/main" xmlns="" val="20004"/>
                    </a:ext>
                  </a:extLst>
                </a:gridCol>
                <a:gridCol w="487776">
                  <a:extLst>
                    <a:ext uri="{9D8B030D-6E8A-4147-A177-3AD203B41FA5}">
                      <a16:colId xmlns:a16="http://schemas.microsoft.com/office/drawing/2014/main" xmlns="" val="20005"/>
                    </a:ext>
                  </a:extLst>
                </a:gridCol>
              </a:tblGrid>
              <a:tr h="515703">
                <a:tc row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200" baseline="0" dirty="0">
                          <a:solidFill>
                            <a:schemeClr val="tx1"/>
                          </a:solidFill>
                          <a:effectLst/>
                          <a:latin typeface="HeVELTICA"/>
                          <a:ea typeface="Calibri" panose="020F0502020204030204" pitchFamily="34" charset="0"/>
                          <a:cs typeface="Times New Roman" panose="02020603050405020304" pitchFamily="18" charset="0"/>
                        </a:rPr>
                        <a:t>NO.</a:t>
                      </a:r>
                      <a:endParaRPr lang="en-US" sz="1200" dirty="0">
                        <a:solidFill>
                          <a:schemeClr val="tx1"/>
                        </a:solidFill>
                        <a:effectLst/>
                        <a:latin typeface="HeVELTICA"/>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rowSpan="2">
                  <a:txBody>
                    <a:bodyPr/>
                    <a:lstStyle/>
                    <a:p>
                      <a:pPr marL="0" marR="0" algn="ctr">
                        <a:lnSpc>
                          <a:spcPct val="107000"/>
                        </a:lnSpc>
                        <a:spcBef>
                          <a:spcPts val="0"/>
                        </a:spcBef>
                        <a:spcAft>
                          <a:spcPts val="0"/>
                        </a:spcAft>
                      </a:pPr>
                      <a:r>
                        <a:rPr lang="en-US"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INDICATORS</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gridSpan="4">
                  <a:txBody>
                    <a:bodyPr/>
                    <a:lstStyle/>
                    <a:p>
                      <a:pPr marL="0" marR="0" algn="ctr">
                        <a:lnSpc>
                          <a:spcPts val="2400"/>
                        </a:lnSpc>
                        <a:spcBef>
                          <a:spcPts val="0"/>
                        </a:spcBef>
                        <a:spcAft>
                          <a:spcPts val="0"/>
                        </a:spcAft>
                      </a:pPr>
                      <a:r>
                        <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OBSERVATION</a:t>
                      </a:r>
                      <a:r>
                        <a:rPr lang="en-US" sz="2000" baseline="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PERIOD</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marL="0" marR="0" algn="ctr">
                        <a:lnSpc>
                          <a:spcPct val="107000"/>
                        </a:lnSpc>
                        <a:spcBef>
                          <a:spcPts val="0"/>
                        </a:spcBef>
                        <a:spcAft>
                          <a:spcPts val="0"/>
                        </a:spcAft>
                      </a:pP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marL="0" marR="0" algn="ctr">
                        <a:lnSpc>
                          <a:spcPct val="107000"/>
                        </a:lnSpc>
                        <a:spcBef>
                          <a:spcPts val="0"/>
                        </a:spcBef>
                        <a:spcAft>
                          <a:spcPts val="0"/>
                        </a:spcAft>
                      </a:pP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marL="0" marR="0" algn="ctr">
                        <a:lnSpc>
                          <a:spcPct val="107000"/>
                        </a:lnSpc>
                        <a:spcBef>
                          <a:spcPts val="0"/>
                        </a:spcBef>
                        <a:spcAft>
                          <a:spcPts val="0"/>
                        </a:spcAft>
                      </a:pP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xmlns="" val="10000"/>
                  </a:ext>
                </a:extLst>
              </a:tr>
              <a:tr h="260922">
                <a:tc vMerge="1">
                  <a:txBody>
                    <a:bodyPr/>
                    <a:lstStyle/>
                    <a:p>
                      <a:endParaRPr lang="en-PH"/>
                    </a:p>
                  </a:txBody>
                  <a:tcPr/>
                </a:tc>
                <a:tc vMerge="1">
                  <a:txBody>
                    <a:bodyPr/>
                    <a:lstStyle/>
                    <a:p>
                      <a:endParaRPr lang="en-PH"/>
                    </a:p>
                  </a:txBody>
                  <a:tcPr/>
                </a:tc>
                <a:tc>
                  <a:txBody>
                    <a:bodyPr/>
                    <a:lstStyle/>
                    <a:p>
                      <a:pPr marL="0" marR="0" algn="ctr">
                        <a:lnSpc>
                          <a:spcPct val="107000"/>
                        </a:lnSpc>
                        <a:spcBef>
                          <a:spcPts val="0"/>
                        </a:spcBef>
                        <a:spcAft>
                          <a:spcPts val="0"/>
                        </a:spcAft>
                      </a:pPr>
                      <a:r>
                        <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algn="ctr">
                        <a:lnSpc>
                          <a:spcPct val="107000"/>
                        </a:lnSpc>
                        <a:spcBef>
                          <a:spcPts val="0"/>
                        </a:spcBef>
                        <a:spcAft>
                          <a:spcPts val="0"/>
                        </a:spcAft>
                      </a:pPr>
                      <a:r>
                        <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algn="ctr">
                        <a:lnSpc>
                          <a:spcPct val="107000"/>
                        </a:lnSpc>
                        <a:spcBef>
                          <a:spcPts val="0"/>
                        </a:spcBef>
                        <a:spcAft>
                          <a:spcPts val="0"/>
                        </a:spcAft>
                      </a:pPr>
                      <a:r>
                        <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algn="ctr">
                        <a:lnSpc>
                          <a:spcPct val="107000"/>
                        </a:lnSpc>
                        <a:spcBef>
                          <a:spcPts val="0"/>
                        </a:spcBef>
                        <a:spcAft>
                          <a:spcPts val="0"/>
                        </a:spcAft>
                      </a:pPr>
                      <a:r>
                        <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4</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xmlns="" val="10010"/>
                  </a:ext>
                </a:extLst>
              </a:tr>
              <a:tr h="313908">
                <a:tc>
                  <a:txBody>
                    <a:bodyPr/>
                    <a:lstStyle/>
                    <a:p>
                      <a:pPr marL="0" marR="0" lvl="0" indent="0" algn="ctr">
                        <a:lnSpc>
                          <a:spcPct val="107000"/>
                        </a:lnSpc>
                        <a:spcBef>
                          <a:spcPts val="0"/>
                        </a:spcBef>
                        <a:spcAft>
                          <a:spcPts val="0"/>
                        </a:spcAft>
                        <a:buFont typeface="+mj-lt"/>
                        <a:buNone/>
                      </a:pPr>
                      <a:r>
                        <a:rPr lang="en-US" sz="1600" dirty="0">
                          <a:solidFill>
                            <a:schemeClr val="tx1"/>
                          </a:solidFill>
                          <a:effectLst/>
                          <a:latin typeface="Helvetica" panose="020B0604020202020204" pitchFamily="34" charset="0"/>
                          <a:ea typeface="Calibri" panose="020F0502020204030204" pitchFamily="34" charset="0"/>
                          <a:cs typeface="Helvetica" panose="020B0604020202020204" pitchFamily="34" charset="0"/>
                        </a:rPr>
                        <a:t>1</a:t>
                      </a:r>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a:lnSpc>
                          <a:spcPct val="107000"/>
                        </a:lnSpc>
                        <a:spcBef>
                          <a:spcPts val="0"/>
                        </a:spcBef>
                        <a:spcAft>
                          <a:spcPts val="0"/>
                        </a:spcAft>
                        <a:buFont typeface="+mj-lt"/>
                        <a:buNone/>
                      </a:pPr>
                      <a:r>
                        <a:rPr lang="en-US" sz="1600" dirty="0">
                          <a:effectLst/>
                          <a:latin typeface="Helvetica" panose="020B0604020202020204" pitchFamily="34" charset="0"/>
                          <a:cs typeface="Helvetica" panose="020B0604020202020204" pitchFamily="34" charset="0"/>
                        </a:rPr>
                        <a:t>Applies knowledge of content within and across curriculum teaching areas</a:t>
                      </a:r>
                      <a:endParaRPr lang="en-US" sz="1600" dirty="0">
                        <a:effectLst/>
                        <a:latin typeface="Helvetica" panose="020B0604020202020204" pitchFamily="34" charset="0"/>
                        <a:ea typeface="Calibri" panose="020F0502020204030204" pitchFamily="34" charset="0"/>
                        <a:cs typeface="Helvetica" panose="020B0604020202020204" pitchFamily="34" charset="0"/>
                      </a:endParaRPr>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000" b="1" dirty="0" smtClean="0">
                          <a:effectLst/>
                          <a:sym typeface="Wingdings 2" panose="05020102010507070707" pitchFamily="18" charset="2"/>
                        </a:rPr>
                        <a:t></a:t>
                      </a:r>
                      <a:endParaRPr lang="en-US" sz="20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000" b="1" dirty="0" smtClean="0">
                          <a:effectLst/>
                          <a:sym typeface="Wingdings 2" panose="05020102010507070707" pitchFamily="18" charset="2"/>
                        </a:rPr>
                        <a:t></a:t>
                      </a:r>
                      <a:endParaRPr lang="en-US" sz="20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2000" b="1" dirty="0" smtClean="0">
                          <a:effectLst/>
                          <a:sym typeface="Wingdings 2" panose="05020102010507070707" pitchFamily="18" charset="2"/>
                        </a:rPr>
                        <a:t></a:t>
                      </a:r>
                      <a:endParaRPr lang="en-US" sz="20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000" b="1" dirty="0" smtClean="0">
                          <a:effectLst/>
                          <a:sym typeface="Wingdings 2" panose="05020102010507070707" pitchFamily="18" charset="2"/>
                        </a:rPr>
                        <a:t></a:t>
                      </a:r>
                      <a:endParaRPr lang="en-US" sz="20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1"/>
                  </a:ext>
                </a:extLst>
              </a:tr>
              <a:tr h="457557">
                <a:tc>
                  <a:txBody>
                    <a:bodyPr/>
                    <a:lstStyle/>
                    <a:p>
                      <a:pPr marL="0" marR="0" lvl="0" indent="0" algn="ctr">
                        <a:lnSpc>
                          <a:spcPct val="107000"/>
                        </a:lnSpc>
                        <a:spcBef>
                          <a:spcPts val="0"/>
                        </a:spcBef>
                        <a:spcAft>
                          <a:spcPts val="0"/>
                        </a:spcAft>
                        <a:buFont typeface="+mj-lt"/>
                        <a:buNone/>
                      </a:pPr>
                      <a:r>
                        <a:rPr lang="en-US" sz="1600" dirty="0">
                          <a:solidFill>
                            <a:schemeClr val="tx1"/>
                          </a:solidFill>
                          <a:effectLst/>
                          <a:latin typeface="Helvetica" panose="020B0604020202020204" pitchFamily="34" charset="0"/>
                          <a:ea typeface="Calibri" panose="020F0502020204030204" pitchFamily="34" charset="0"/>
                          <a:cs typeface="Helvetica" panose="020B0604020202020204" pitchFamily="34" charset="0"/>
                        </a:rPr>
                        <a:t>2</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a:lnSpc>
                          <a:spcPct val="107000"/>
                        </a:lnSpc>
                        <a:spcBef>
                          <a:spcPts val="0"/>
                        </a:spcBef>
                        <a:spcAft>
                          <a:spcPts val="0"/>
                        </a:spcAft>
                        <a:buFont typeface="+mj-lt"/>
                        <a:buNone/>
                      </a:pPr>
                      <a:r>
                        <a:rPr lang="en-US" sz="1600" dirty="0">
                          <a:effectLst/>
                          <a:latin typeface="Helvetica" panose="020B0604020202020204" pitchFamily="34" charset="0"/>
                          <a:cs typeface="Helvetica" panose="020B0604020202020204" pitchFamily="34" charset="0"/>
                        </a:rPr>
                        <a:t>Uses a range of teaching strategies that enhance learner achievement in literacy </a:t>
                      </a:r>
                      <a:r>
                        <a:rPr lang="en-US" sz="1600" dirty="0" smtClean="0">
                          <a:effectLst/>
                          <a:latin typeface="Helvetica" panose="020B0604020202020204" pitchFamily="34" charset="0"/>
                          <a:cs typeface="Helvetica" panose="020B0604020202020204" pitchFamily="34" charset="0"/>
                        </a:rPr>
                        <a:t>and/or </a:t>
                      </a:r>
                      <a:r>
                        <a:rPr lang="en-US" sz="1600" dirty="0">
                          <a:effectLst/>
                          <a:latin typeface="Helvetica" panose="020B0604020202020204" pitchFamily="34" charset="0"/>
                          <a:cs typeface="Helvetica" panose="020B0604020202020204" pitchFamily="34" charset="0"/>
                        </a:rPr>
                        <a:t>numeracy skills</a:t>
                      </a:r>
                      <a:endParaRPr lang="en-US" sz="1600" dirty="0">
                        <a:effectLst/>
                        <a:latin typeface="Helvetica" panose="020B0604020202020204" pitchFamily="34" charset="0"/>
                        <a:ea typeface="Calibri" panose="020F0502020204030204" pitchFamily="34" charset="0"/>
                        <a:cs typeface="Helvetica" panose="020B0604020202020204" pitchFamily="34" charset="0"/>
                      </a:endParaRPr>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400" b="1" dirty="0" smtClean="0">
                          <a:effectLst/>
                          <a:sym typeface="Wingdings 2" panose="05020102010507070707" pitchFamily="18" charset="2"/>
                        </a:rPr>
                        <a:t></a:t>
                      </a:r>
                      <a:endParaRPr lang="en-US" sz="12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dirty="0" smtClean="0">
                          <a:effectLst/>
                          <a:sym typeface="Wingdings 2" panose="05020102010507070707" pitchFamily="18" charset="2"/>
                        </a:rPr>
                        <a:t></a:t>
                      </a:r>
                      <a:endParaRPr lang="en-US" sz="12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2400" b="1" dirty="0" smtClean="0">
                          <a:effectLst/>
                          <a:sym typeface="Wingdings 2" panose="05020102010507070707" pitchFamily="18" charset="2"/>
                        </a:rPr>
                        <a:t></a:t>
                      </a:r>
                      <a:endParaRPr lang="en-US" sz="12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dirty="0" smtClean="0">
                          <a:effectLst/>
                          <a:sym typeface="Wingdings 2" panose="05020102010507070707" pitchFamily="18" charset="2"/>
                        </a:rPr>
                        <a:t></a:t>
                      </a:r>
                      <a:endParaRPr lang="en-US" sz="12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2"/>
                  </a:ext>
                </a:extLst>
              </a:tr>
              <a:tr h="457557">
                <a:tc>
                  <a:txBody>
                    <a:bodyPr/>
                    <a:lstStyle/>
                    <a:p>
                      <a:pPr marL="0" marR="0" lvl="0" indent="0" algn="ctr">
                        <a:lnSpc>
                          <a:spcPct val="107000"/>
                        </a:lnSpc>
                        <a:spcBef>
                          <a:spcPts val="0"/>
                        </a:spcBef>
                        <a:spcAft>
                          <a:spcPts val="0"/>
                        </a:spcAft>
                        <a:buFont typeface="+mj-lt"/>
                        <a:buNone/>
                      </a:pPr>
                      <a:r>
                        <a:rPr lang="en-US" sz="1600" dirty="0">
                          <a:solidFill>
                            <a:schemeClr val="tx1"/>
                          </a:solidFill>
                          <a:effectLst/>
                          <a:latin typeface="Helvetica" panose="020B0604020202020204" pitchFamily="34" charset="0"/>
                          <a:ea typeface="Calibri" panose="020F0502020204030204" pitchFamily="34" charset="0"/>
                          <a:cs typeface="Helvetica" panose="020B0604020202020204" pitchFamily="34" charset="0"/>
                        </a:rPr>
                        <a:t>3</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a:lnSpc>
                          <a:spcPct val="107000"/>
                        </a:lnSpc>
                        <a:spcBef>
                          <a:spcPts val="0"/>
                        </a:spcBef>
                        <a:spcAft>
                          <a:spcPts val="0"/>
                        </a:spcAft>
                        <a:buFont typeface="+mj-lt"/>
                        <a:buNone/>
                      </a:pPr>
                      <a:r>
                        <a:rPr lang="en-US" sz="1600" dirty="0">
                          <a:effectLst/>
                          <a:latin typeface="Helvetica" panose="020B0604020202020204" pitchFamily="34" charset="0"/>
                          <a:cs typeface="Helvetica" panose="020B0604020202020204" pitchFamily="34" charset="0"/>
                        </a:rPr>
                        <a:t>Applies a range of teaching strategies to develop critical and </a:t>
                      </a:r>
                    </a:p>
                    <a:p>
                      <a:pPr marL="0" marR="0" lvl="0" indent="0" algn="l">
                        <a:lnSpc>
                          <a:spcPct val="107000"/>
                        </a:lnSpc>
                        <a:spcBef>
                          <a:spcPts val="0"/>
                        </a:spcBef>
                        <a:spcAft>
                          <a:spcPts val="0"/>
                        </a:spcAft>
                        <a:buFont typeface="+mj-lt"/>
                        <a:buNone/>
                      </a:pPr>
                      <a:r>
                        <a:rPr lang="en-US" sz="1600" baseline="0" dirty="0">
                          <a:effectLst/>
                          <a:latin typeface="Helvetica" panose="020B0604020202020204" pitchFamily="34" charset="0"/>
                          <a:cs typeface="Helvetica" panose="020B0604020202020204" pitchFamily="34" charset="0"/>
                        </a:rPr>
                        <a:t>   </a:t>
                      </a:r>
                      <a:r>
                        <a:rPr lang="en-US" sz="1600" dirty="0">
                          <a:effectLst/>
                          <a:latin typeface="Helvetica" panose="020B0604020202020204" pitchFamily="34" charset="0"/>
                          <a:cs typeface="Helvetica" panose="020B0604020202020204" pitchFamily="34" charset="0"/>
                        </a:rPr>
                        <a:t>creative thinking, as well as other higher-order thinking skills</a:t>
                      </a:r>
                      <a:endParaRPr lang="en-US" sz="1600" dirty="0">
                        <a:effectLst/>
                        <a:latin typeface="Helvetica" panose="020B0604020202020204" pitchFamily="34" charset="0"/>
                        <a:ea typeface="Calibri" panose="020F0502020204030204" pitchFamily="34" charset="0"/>
                        <a:cs typeface="Helvetica" panose="020B0604020202020204" pitchFamily="34" charset="0"/>
                      </a:endParaRPr>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400" b="1" dirty="0" smtClean="0">
                          <a:effectLst/>
                          <a:sym typeface="Wingdings 2" panose="05020102010507070707" pitchFamily="18" charset="2"/>
                        </a:rPr>
                        <a:t></a:t>
                      </a:r>
                      <a:endParaRPr lang="en-US" sz="12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dirty="0" smtClean="0">
                          <a:effectLst/>
                          <a:sym typeface="Wingdings 2" panose="05020102010507070707" pitchFamily="18" charset="2"/>
                        </a:rPr>
                        <a:t></a:t>
                      </a:r>
                      <a:endParaRPr lang="en-US" sz="12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2400" b="1" dirty="0" smtClean="0">
                          <a:effectLst/>
                          <a:sym typeface="Wingdings 2" panose="05020102010507070707" pitchFamily="18" charset="2"/>
                        </a:rPr>
                        <a:t></a:t>
                      </a:r>
                      <a:endParaRPr lang="en-US" sz="12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dirty="0" smtClean="0">
                          <a:effectLst/>
                          <a:sym typeface="Wingdings 2" panose="05020102010507070707" pitchFamily="18" charset="2"/>
                        </a:rPr>
                        <a:t></a:t>
                      </a:r>
                      <a:endParaRPr lang="en-US" sz="12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3"/>
                  </a:ext>
                </a:extLst>
              </a:tr>
              <a:tr h="693294">
                <a:tc>
                  <a:txBody>
                    <a:bodyPr/>
                    <a:lstStyle/>
                    <a:p>
                      <a:pPr marL="0" marR="0" lvl="0" indent="0" algn="ctr">
                        <a:lnSpc>
                          <a:spcPct val="107000"/>
                        </a:lnSpc>
                        <a:spcBef>
                          <a:spcPts val="0"/>
                        </a:spcBef>
                        <a:spcAft>
                          <a:spcPts val="0"/>
                        </a:spcAft>
                        <a:buFont typeface="+mj-lt"/>
                        <a:buNone/>
                      </a:pPr>
                      <a:r>
                        <a:rPr lang="en-US" sz="1600" dirty="0">
                          <a:solidFill>
                            <a:schemeClr val="tx1"/>
                          </a:solidFill>
                          <a:effectLst/>
                          <a:latin typeface="Helvetica" panose="020B0604020202020204" pitchFamily="34" charset="0"/>
                          <a:ea typeface="Calibri" panose="020F0502020204030204" pitchFamily="34" charset="0"/>
                          <a:cs typeface="Helvetica" panose="020B0604020202020204" pitchFamily="34" charset="0"/>
                        </a:rPr>
                        <a:t>4</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a:lnSpc>
                          <a:spcPct val="107000"/>
                        </a:lnSpc>
                        <a:spcBef>
                          <a:spcPts val="0"/>
                        </a:spcBef>
                        <a:spcAft>
                          <a:spcPts val="0"/>
                        </a:spcAft>
                        <a:buFont typeface="+mj-lt"/>
                        <a:buNone/>
                      </a:pPr>
                      <a:r>
                        <a:rPr lang="en-US" sz="1600" dirty="0">
                          <a:effectLst/>
                          <a:latin typeface="Helvetica" panose="020B0604020202020204" pitchFamily="34" charset="0"/>
                          <a:cs typeface="Helvetica" panose="020B0604020202020204" pitchFamily="34" charset="0"/>
                        </a:rPr>
                        <a:t>Manages classroom structure to engage learners, individually or in groups, in meaningful exploration, discovery and hands-on activities within a range of physical learning environments</a:t>
                      </a:r>
                      <a:endParaRPr lang="en-US" sz="1600" dirty="0">
                        <a:effectLst/>
                        <a:latin typeface="Helvetica" panose="020B0604020202020204" pitchFamily="34" charset="0"/>
                        <a:ea typeface="Calibri" panose="020F0502020204030204" pitchFamily="34" charset="0"/>
                        <a:cs typeface="Helvetica" panose="020B0604020202020204" pitchFamily="34" charset="0"/>
                      </a:endParaRPr>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400" b="1" dirty="0" smtClean="0">
                          <a:effectLst/>
                          <a:sym typeface="Wingdings 2" panose="05020102010507070707" pitchFamily="18" charset="2"/>
                        </a:rPr>
                        <a:t></a:t>
                      </a:r>
                      <a:endParaRPr lang="en-US" sz="12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dirty="0" smtClean="0">
                          <a:effectLst/>
                          <a:sym typeface="Wingdings 2" panose="05020102010507070707" pitchFamily="18" charset="2"/>
                        </a:rPr>
                        <a:t></a:t>
                      </a:r>
                      <a:endParaRPr lang="en-US" sz="12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2400" b="1" dirty="0" smtClean="0">
                          <a:effectLst/>
                          <a:sym typeface="Wingdings 2" panose="05020102010507070707" pitchFamily="18" charset="2"/>
                        </a:rPr>
                        <a:t></a:t>
                      </a:r>
                      <a:endParaRPr lang="en-US" sz="12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dirty="0" smtClean="0">
                          <a:effectLst/>
                          <a:sym typeface="Wingdings 2" panose="05020102010507070707" pitchFamily="18" charset="2"/>
                        </a:rPr>
                        <a:t></a:t>
                      </a:r>
                      <a:endParaRPr lang="en-US" sz="12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4"/>
                  </a:ext>
                </a:extLst>
              </a:tr>
              <a:tr h="447382">
                <a:tc>
                  <a:txBody>
                    <a:bodyPr/>
                    <a:lstStyle/>
                    <a:p>
                      <a:pPr marL="0" marR="0" lvl="0" indent="0" algn="ctr">
                        <a:lnSpc>
                          <a:spcPct val="107000"/>
                        </a:lnSpc>
                        <a:spcBef>
                          <a:spcPts val="0"/>
                        </a:spcBef>
                        <a:spcAft>
                          <a:spcPts val="0"/>
                        </a:spcAft>
                        <a:buFont typeface="+mj-lt"/>
                        <a:buNone/>
                      </a:pPr>
                      <a:r>
                        <a:rPr lang="en-US" sz="1600" dirty="0">
                          <a:solidFill>
                            <a:schemeClr val="tx1"/>
                          </a:solidFill>
                          <a:effectLst/>
                          <a:latin typeface="Helvetica" panose="020B0604020202020204" pitchFamily="34" charset="0"/>
                          <a:ea typeface="Calibri" panose="020F0502020204030204" pitchFamily="34" charset="0"/>
                          <a:cs typeface="Helvetica" panose="020B0604020202020204" pitchFamily="34" charset="0"/>
                        </a:rPr>
                        <a:t>5</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a:lnSpc>
                          <a:spcPct val="107000"/>
                        </a:lnSpc>
                        <a:spcBef>
                          <a:spcPts val="0"/>
                        </a:spcBef>
                        <a:spcAft>
                          <a:spcPts val="0"/>
                        </a:spcAft>
                        <a:buFont typeface="+mj-lt"/>
                        <a:buNone/>
                      </a:pPr>
                      <a:r>
                        <a:rPr lang="en-US" sz="1600" dirty="0">
                          <a:effectLst/>
                          <a:latin typeface="Helvetica" panose="020B0604020202020204" pitchFamily="34" charset="0"/>
                          <a:cs typeface="Helvetica" panose="020B0604020202020204" pitchFamily="34" charset="0"/>
                        </a:rPr>
                        <a:t>Manages learner behavior constructively by applying positive </a:t>
                      </a:r>
                    </a:p>
                    <a:p>
                      <a:pPr marL="0" marR="0" lvl="0" indent="0" algn="l">
                        <a:lnSpc>
                          <a:spcPct val="107000"/>
                        </a:lnSpc>
                        <a:spcBef>
                          <a:spcPts val="0"/>
                        </a:spcBef>
                        <a:spcAft>
                          <a:spcPts val="0"/>
                        </a:spcAft>
                        <a:buFont typeface="+mj-lt"/>
                        <a:buNone/>
                      </a:pPr>
                      <a:r>
                        <a:rPr lang="en-US" sz="1600" dirty="0">
                          <a:effectLst/>
                          <a:latin typeface="Helvetica" panose="020B0604020202020204" pitchFamily="34" charset="0"/>
                          <a:cs typeface="Helvetica" panose="020B0604020202020204" pitchFamily="34" charset="0"/>
                        </a:rPr>
                        <a:t> and non-violent discipline to ensure learning-focused environments</a:t>
                      </a:r>
                      <a:endParaRPr lang="en-US" sz="1600" dirty="0">
                        <a:effectLst/>
                        <a:latin typeface="Helvetica" panose="020B0604020202020204" pitchFamily="34" charset="0"/>
                        <a:ea typeface="Calibri" panose="020F0502020204030204" pitchFamily="34" charset="0"/>
                        <a:cs typeface="Helvetica" panose="020B0604020202020204" pitchFamily="34" charset="0"/>
                      </a:endParaRPr>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400" b="1" dirty="0" smtClean="0">
                          <a:effectLst/>
                          <a:sym typeface="Wingdings 2" panose="05020102010507070707" pitchFamily="18" charset="2"/>
                        </a:rPr>
                        <a:t></a:t>
                      </a:r>
                      <a:endParaRPr lang="en-US" sz="12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dirty="0" smtClean="0">
                          <a:effectLst/>
                          <a:sym typeface="Wingdings 2" panose="05020102010507070707" pitchFamily="18" charset="2"/>
                        </a:rPr>
                        <a:t></a:t>
                      </a:r>
                      <a:endParaRPr lang="en-US" sz="12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2400" b="1" dirty="0" smtClean="0">
                          <a:effectLst/>
                          <a:sym typeface="Wingdings 2" panose="05020102010507070707" pitchFamily="18" charset="2"/>
                        </a:rPr>
                        <a:t></a:t>
                      </a:r>
                      <a:endParaRPr lang="en-US" sz="12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dirty="0" smtClean="0">
                          <a:effectLst/>
                          <a:sym typeface="Wingdings 2" panose="05020102010507070707" pitchFamily="18" charset="2"/>
                        </a:rPr>
                        <a:t></a:t>
                      </a:r>
                      <a:endParaRPr lang="en-US" sz="12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5"/>
                  </a:ext>
                </a:extLst>
              </a:tr>
              <a:tr h="686336">
                <a:tc>
                  <a:txBody>
                    <a:bodyPr/>
                    <a:lstStyle/>
                    <a:p>
                      <a:pPr marL="0" marR="0" lvl="0" indent="0" algn="ctr">
                        <a:lnSpc>
                          <a:spcPct val="107000"/>
                        </a:lnSpc>
                        <a:spcBef>
                          <a:spcPts val="0"/>
                        </a:spcBef>
                        <a:spcAft>
                          <a:spcPts val="0"/>
                        </a:spcAft>
                        <a:buFont typeface="+mj-lt"/>
                        <a:buNone/>
                      </a:pPr>
                      <a:r>
                        <a:rPr lang="en-US" sz="1600" dirty="0">
                          <a:solidFill>
                            <a:schemeClr val="tx1"/>
                          </a:solidFill>
                          <a:effectLst/>
                          <a:latin typeface="Helvetica" panose="020B0604020202020204" pitchFamily="34" charset="0"/>
                          <a:ea typeface="Calibri" panose="020F0502020204030204" pitchFamily="34" charset="0"/>
                          <a:cs typeface="Helvetica" panose="020B0604020202020204" pitchFamily="34" charset="0"/>
                        </a:rPr>
                        <a:t>6</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a:lnSpc>
                          <a:spcPct val="107000"/>
                        </a:lnSpc>
                        <a:spcBef>
                          <a:spcPts val="0"/>
                        </a:spcBef>
                        <a:spcAft>
                          <a:spcPts val="0"/>
                        </a:spcAft>
                        <a:buFont typeface="+mj-lt"/>
                        <a:buNone/>
                      </a:pPr>
                      <a:r>
                        <a:rPr lang="en-US" sz="1600" dirty="0">
                          <a:effectLst/>
                          <a:latin typeface="Helvetica" panose="020B0604020202020204" pitchFamily="34" charset="0"/>
                          <a:cs typeface="Helvetica" panose="020B0604020202020204" pitchFamily="34" charset="0"/>
                        </a:rPr>
                        <a:t>Uses differentiated, developmentally appropriate learning </a:t>
                      </a:r>
                    </a:p>
                    <a:p>
                      <a:pPr marL="0" marR="0" lvl="0" indent="0" algn="l">
                        <a:lnSpc>
                          <a:spcPct val="107000"/>
                        </a:lnSpc>
                        <a:spcBef>
                          <a:spcPts val="0"/>
                        </a:spcBef>
                        <a:spcAft>
                          <a:spcPts val="0"/>
                        </a:spcAft>
                        <a:buFont typeface="+mj-lt"/>
                        <a:buNone/>
                      </a:pPr>
                      <a:r>
                        <a:rPr lang="en-US" sz="1600" dirty="0">
                          <a:effectLst/>
                          <a:latin typeface="Helvetica" panose="020B0604020202020204" pitchFamily="34" charset="0"/>
                          <a:cs typeface="Helvetica" panose="020B0604020202020204" pitchFamily="34" charset="0"/>
                        </a:rPr>
                        <a:t> experiences to address learners'  gender, needs, strengths, interests and experiences</a:t>
                      </a:r>
                      <a:endParaRPr lang="en-US" sz="1600" dirty="0">
                        <a:effectLst/>
                        <a:latin typeface="Helvetica" panose="020B0604020202020204" pitchFamily="34" charset="0"/>
                        <a:ea typeface="Calibri" panose="020F0502020204030204" pitchFamily="34" charset="0"/>
                        <a:cs typeface="Helvetica" panose="020B0604020202020204" pitchFamily="34" charset="0"/>
                      </a:endParaRPr>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400" b="1" smtClean="0">
                          <a:effectLst/>
                          <a:sym typeface="Wingdings 2" panose="05020102010507070707" pitchFamily="18" charset="2"/>
                        </a:rPr>
                        <a:t></a:t>
                      </a:r>
                      <a:endParaRPr lang="en-US" sz="1200" b="1" dirty="0" smtClean="0"/>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2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212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000" b="1" dirty="0" smtClean="0">
                          <a:effectLst/>
                          <a:sym typeface="Wingdings 2" panose="05020102010507070707" pitchFamily="18" charset="2"/>
                        </a:rPr>
                        <a:t></a:t>
                      </a:r>
                      <a:endParaRPr lang="en-US" sz="2000" b="1" dirty="0" smtClean="0"/>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2121"/>
                    </a:solidFill>
                  </a:tcPr>
                </a:tc>
                <a:extLst>
                  <a:ext uri="{0D108BD9-81ED-4DB2-BD59-A6C34878D82A}">
                    <a16:rowId xmlns:a16="http://schemas.microsoft.com/office/drawing/2014/main" xmlns="" val="10006"/>
                  </a:ext>
                </a:extLst>
              </a:tr>
              <a:tr h="686336">
                <a:tc>
                  <a:txBody>
                    <a:bodyPr/>
                    <a:lstStyle/>
                    <a:p>
                      <a:pPr marL="0" marR="0" lvl="0" indent="0" algn="ctr">
                        <a:lnSpc>
                          <a:spcPct val="107000"/>
                        </a:lnSpc>
                        <a:spcBef>
                          <a:spcPts val="0"/>
                        </a:spcBef>
                        <a:spcAft>
                          <a:spcPts val="0"/>
                        </a:spcAft>
                        <a:buFont typeface="+mj-lt"/>
                        <a:buNone/>
                      </a:pPr>
                      <a:r>
                        <a:rPr lang="en-US" sz="1600" dirty="0">
                          <a:solidFill>
                            <a:schemeClr val="tx1"/>
                          </a:solidFill>
                          <a:effectLst/>
                          <a:latin typeface="Helvetica" panose="020B0604020202020204" pitchFamily="34" charset="0"/>
                          <a:ea typeface="Calibri" panose="020F0502020204030204" pitchFamily="34" charset="0"/>
                          <a:cs typeface="Helvetica" panose="020B0604020202020204" pitchFamily="34" charset="0"/>
                        </a:rPr>
                        <a:t>7</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a:lnSpc>
                          <a:spcPct val="107000"/>
                        </a:lnSpc>
                        <a:spcBef>
                          <a:spcPts val="0"/>
                        </a:spcBef>
                        <a:spcAft>
                          <a:spcPts val="0"/>
                        </a:spcAft>
                        <a:buFont typeface="+mj-lt"/>
                        <a:buNone/>
                      </a:pPr>
                      <a:r>
                        <a:rPr lang="en-US" sz="1600" dirty="0">
                          <a:effectLst/>
                          <a:latin typeface="Helvetica" panose="020B0604020202020204" pitchFamily="34" charset="0"/>
                          <a:cs typeface="Helvetica" panose="020B0604020202020204" pitchFamily="34" charset="0"/>
                        </a:rPr>
                        <a:t>Plans, manages and implements developmentally sequenced    </a:t>
                      </a:r>
                      <a:r>
                        <a:rPr lang="en-US" sz="1600" baseline="0" dirty="0">
                          <a:effectLst/>
                          <a:latin typeface="Helvetica" panose="020B0604020202020204" pitchFamily="34" charset="0"/>
                          <a:cs typeface="Helvetica" panose="020B0604020202020204" pitchFamily="34" charset="0"/>
                        </a:rPr>
                        <a:t>   </a:t>
                      </a:r>
                    </a:p>
                    <a:p>
                      <a:pPr marL="0" marR="0" lvl="0" indent="0" algn="l">
                        <a:lnSpc>
                          <a:spcPct val="107000"/>
                        </a:lnSpc>
                        <a:spcBef>
                          <a:spcPts val="0"/>
                        </a:spcBef>
                        <a:spcAft>
                          <a:spcPts val="0"/>
                        </a:spcAft>
                        <a:buFont typeface="+mj-lt"/>
                        <a:buNone/>
                      </a:pPr>
                      <a:r>
                        <a:rPr lang="en-US" sz="1600" baseline="0" dirty="0">
                          <a:effectLst/>
                          <a:latin typeface="Helvetica" panose="020B0604020202020204" pitchFamily="34" charset="0"/>
                          <a:cs typeface="Helvetica" panose="020B0604020202020204" pitchFamily="34" charset="0"/>
                        </a:rPr>
                        <a:t> </a:t>
                      </a:r>
                      <a:r>
                        <a:rPr lang="en-US" sz="1600" dirty="0">
                          <a:effectLst/>
                          <a:latin typeface="Helvetica" panose="020B0604020202020204" pitchFamily="34" charset="0"/>
                          <a:cs typeface="Helvetica" panose="020B0604020202020204" pitchFamily="34" charset="0"/>
                        </a:rPr>
                        <a:t>teaching and learning processes to meet curriculum requirements and varied teaching contexts</a:t>
                      </a:r>
                      <a:endParaRPr lang="en-US" sz="1600" dirty="0">
                        <a:effectLst/>
                        <a:latin typeface="Helvetica" panose="020B0604020202020204" pitchFamily="34" charset="0"/>
                        <a:ea typeface="Calibri" panose="020F0502020204030204" pitchFamily="34" charset="0"/>
                        <a:cs typeface="Helvetica" panose="020B0604020202020204" pitchFamily="34" charset="0"/>
                      </a:endParaRPr>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400" b="1" smtClean="0">
                          <a:effectLst/>
                          <a:sym typeface="Wingdings 2" panose="05020102010507070707" pitchFamily="18" charset="2"/>
                        </a:rPr>
                        <a:t></a:t>
                      </a:r>
                      <a:endParaRPr lang="en-US" sz="12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smtClean="0">
                          <a:effectLst/>
                          <a:sym typeface="Wingdings 2" panose="05020102010507070707" pitchFamily="18" charset="2"/>
                        </a:rPr>
                        <a:t></a:t>
                      </a:r>
                      <a:endParaRPr lang="en-US" sz="12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2400" b="1" smtClean="0">
                          <a:effectLst/>
                          <a:sym typeface="Wingdings 2" panose="05020102010507070707" pitchFamily="18" charset="2"/>
                        </a:rPr>
                        <a:t></a:t>
                      </a:r>
                      <a:endParaRPr lang="en-US" sz="1200" b="1"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smtClean="0">
                          <a:effectLst/>
                          <a:sym typeface="Wingdings 2" panose="05020102010507070707" pitchFamily="18" charset="2"/>
                        </a:rPr>
                        <a:t></a:t>
                      </a:r>
                      <a:endParaRPr lang="en-US" sz="1200" dirty="0"/>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7"/>
                  </a:ext>
                </a:extLst>
              </a:tr>
              <a:tr h="545438">
                <a:tc>
                  <a:txBody>
                    <a:bodyPr/>
                    <a:lstStyle/>
                    <a:p>
                      <a:pPr marL="0" marR="0" lvl="0" indent="0" algn="ctr">
                        <a:lnSpc>
                          <a:spcPct val="107000"/>
                        </a:lnSpc>
                        <a:spcBef>
                          <a:spcPts val="0"/>
                        </a:spcBef>
                        <a:spcAft>
                          <a:spcPts val="0"/>
                        </a:spcAft>
                        <a:buFont typeface="+mj-lt"/>
                        <a:buNone/>
                      </a:pPr>
                      <a:r>
                        <a:rPr lang="en-US" sz="1600" dirty="0">
                          <a:solidFill>
                            <a:schemeClr val="tx1"/>
                          </a:solidFill>
                          <a:effectLst/>
                          <a:latin typeface="Helvetica" panose="020B0604020202020204" pitchFamily="34" charset="0"/>
                          <a:ea typeface="Calibri" panose="020F0502020204030204" pitchFamily="34" charset="0"/>
                          <a:cs typeface="Helvetica" panose="020B0604020202020204" pitchFamily="34" charset="0"/>
                        </a:rPr>
                        <a:t>8</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a:lnSpc>
                          <a:spcPct val="107000"/>
                        </a:lnSpc>
                        <a:spcBef>
                          <a:spcPts val="0"/>
                        </a:spcBef>
                        <a:spcAft>
                          <a:spcPts val="0"/>
                        </a:spcAft>
                        <a:buFont typeface="+mj-lt"/>
                        <a:buNone/>
                      </a:pPr>
                      <a:r>
                        <a:rPr lang="en-US" sz="1600" dirty="0">
                          <a:effectLst/>
                          <a:latin typeface="Helvetica" panose="020B0604020202020204" pitchFamily="34" charset="0"/>
                          <a:cs typeface="Helvetica" panose="020B0604020202020204" pitchFamily="34" charset="0"/>
                        </a:rPr>
                        <a:t>Selects, develops, organizes, and uses appropriate teaching and learning resources, including ICT, to address learning goals</a:t>
                      </a:r>
                      <a:endParaRPr lang="en-US" sz="1600" dirty="0">
                        <a:effectLst/>
                        <a:latin typeface="Helvetica" panose="020B0604020202020204" pitchFamily="34" charset="0"/>
                        <a:ea typeface="Calibri" panose="020F0502020204030204" pitchFamily="34" charset="0"/>
                        <a:cs typeface="Helvetica" panose="020B0604020202020204" pitchFamily="34" charset="0"/>
                      </a:endParaRPr>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212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3200" smtClean="0">
                          <a:effectLst/>
                        </a:rPr>
                        <a:t> </a:t>
                      </a:r>
                      <a:r>
                        <a:rPr lang="en-US" sz="2400" b="1" smtClean="0">
                          <a:effectLst/>
                          <a:sym typeface="Wingdings 2" panose="05020102010507070707" pitchFamily="18" charset="2"/>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212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2121"/>
                    </a:solidFill>
                  </a:tcPr>
                </a:tc>
                <a:extLst>
                  <a:ext uri="{0D108BD9-81ED-4DB2-BD59-A6C34878D82A}">
                    <a16:rowId xmlns:a16="http://schemas.microsoft.com/office/drawing/2014/main" xmlns="" val="10008"/>
                  </a:ext>
                </a:extLst>
              </a:tr>
              <a:tr h="801858">
                <a:tc>
                  <a:txBody>
                    <a:bodyPr/>
                    <a:lstStyle/>
                    <a:p>
                      <a:pPr marL="0" marR="0" lvl="0" indent="0" algn="ctr">
                        <a:lnSpc>
                          <a:spcPct val="107000"/>
                        </a:lnSpc>
                        <a:spcBef>
                          <a:spcPts val="0"/>
                        </a:spcBef>
                        <a:spcAft>
                          <a:spcPts val="0"/>
                        </a:spcAft>
                        <a:buFont typeface="+mj-lt"/>
                        <a:buNone/>
                      </a:pPr>
                      <a:r>
                        <a:rPr lang="en-US" sz="1600" dirty="0">
                          <a:solidFill>
                            <a:schemeClr val="tx1"/>
                          </a:solidFill>
                          <a:effectLst/>
                          <a:latin typeface="Helvetica" panose="020B0604020202020204" pitchFamily="34" charset="0"/>
                          <a:ea typeface="Calibri" panose="020F0502020204030204" pitchFamily="34" charset="0"/>
                          <a:cs typeface="Helvetica" panose="020B0604020202020204" pitchFamily="34" charset="0"/>
                        </a:rPr>
                        <a:t>9</a:t>
                      </a: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a:lnSpc>
                          <a:spcPct val="107000"/>
                        </a:lnSpc>
                        <a:spcBef>
                          <a:spcPts val="0"/>
                        </a:spcBef>
                        <a:spcAft>
                          <a:spcPts val="0"/>
                        </a:spcAft>
                        <a:buFont typeface="+mj-lt"/>
                        <a:buNone/>
                      </a:pPr>
                      <a:r>
                        <a:rPr lang="en-US" sz="1600" dirty="0">
                          <a:effectLst/>
                          <a:latin typeface="Helvetica" panose="020B0604020202020204" pitchFamily="34" charset="0"/>
                          <a:cs typeface="Helvetica" panose="020B0604020202020204" pitchFamily="34" charset="0"/>
                        </a:rPr>
                        <a:t>Designs, selects, organizes, and uses diagnostic, formative and summative assessment strategies consistent with curriculum requirements</a:t>
                      </a:r>
                      <a:endParaRPr lang="en-US" sz="1600" dirty="0">
                        <a:effectLst/>
                        <a:latin typeface="Helvetica" panose="020B0604020202020204" pitchFamily="34" charset="0"/>
                        <a:ea typeface="Calibri" panose="020F0502020204030204" pitchFamily="34" charset="0"/>
                        <a:cs typeface="Helvetica" panose="020B0604020202020204" pitchFamily="34" charset="0"/>
                      </a:endParaRPr>
                    </a:p>
                  </a:txBody>
                  <a:tcPr marL="58197" marR="581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212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212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200" dirty="0" smtClean="0">
                        <a:effectLst/>
                        <a:latin typeface="Arial Narrow" panose="020B0606020202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1212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400" b="1" dirty="0" smtClean="0">
                          <a:effectLst/>
                          <a:sym typeface="Wingdings 2" panose="05020102010507070707" pitchFamily="18" charset="2"/>
                        </a:rPr>
                        <a:t></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58197" marR="58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9"/>
                  </a:ext>
                </a:extLst>
              </a:tr>
            </a:tbl>
          </a:graphicData>
        </a:graphic>
      </p:graphicFrame>
      <p:sp>
        <p:nvSpPr>
          <p:cNvPr id="2" name="Oval 1"/>
          <p:cNvSpPr/>
          <p:nvPr/>
        </p:nvSpPr>
        <p:spPr>
          <a:xfrm>
            <a:off x="9878304" y="5759370"/>
            <a:ext cx="1008185" cy="92025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363554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dvAuto="0"/>
      <p:bldP spid="6" grpId="0" animBg="1"/>
      <p:bldP spid="2" grpId="0" animBg="1"/>
      <p:bldP spid="2" grpId="1"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 name="Picture 36"/>
          <p:cNvPicPr>
            <a:picLocks noChangeAspect="1"/>
          </p:cNvPicPr>
          <p:nvPr/>
        </p:nvPicPr>
        <p:blipFill rotWithShape="1">
          <a:blip r:embed="rId3" cstate="print">
            <a:extLst>
              <a:ext uri="{28A0092B-C50C-407E-A947-70E740481C1C}">
                <a14:useLocalDpi xmlns:a14="http://schemas.microsoft.com/office/drawing/2010/main" val="0"/>
              </a:ext>
            </a:extLst>
          </a:blip>
          <a:srcRect b="44795"/>
          <a:stretch/>
        </p:blipFill>
        <p:spPr>
          <a:xfrm flipH="1">
            <a:off x="3780124" y="3716989"/>
            <a:ext cx="3906729" cy="2880981"/>
          </a:xfrm>
          <a:prstGeom prst="rect">
            <a:avLst/>
          </a:prstGeom>
        </p:spPr>
      </p:pic>
      <p:sp>
        <p:nvSpPr>
          <p:cNvPr id="35" name="Nothing !"/>
          <p:cNvSpPr txBox="1">
            <a:spLocks/>
          </p:cNvSpPr>
          <p:nvPr/>
        </p:nvSpPr>
        <p:spPr>
          <a:xfrm>
            <a:off x="409102" y="1460442"/>
            <a:ext cx="5077299" cy="31822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solidFill>
                  <a:srgbClr val="0433FF"/>
                </a:solidFill>
              </a:defRPr>
            </a:pPr>
            <a:r>
              <a:rPr lang="en-US" sz="3200" dirty="0" smtClean="0">
                <a:solidFill>
                  <a:srgbClr val="212121"/>
                </a:solidFill>
                <a:latin typeface="Helvetica" charset="0"/>
                <a:ea typeface="Helvetica" charset="0"/>
                <a:cs typeface="Helvetica" charset="0"/>
              </a:rPr>
              <a:t>Is there anything else I need to provide in my portfolio other than the COT rating sheets/inter-observer agreement </a:t>
            </a:r>
          </a:p>
          <a:p>
            <a:pPr marL="0" indent="0">
              <a:buNone/>
              <a:defRPr>
                <a:solidFill>
                  <a:srgbClr val="0433FF"/>
                </a:solidFill>
              </a:defRPr>
            </a:pPr>
            <a:r>
              <a:rPr lang="en-US" sz="3200" dirty="0" smtClean="0">
                <a:solidFill>
                  <a:srgbClr val="212121"/>
                </a:solidFill>
                <a:latin typeface="Helvetica" charset="0"/>
                <a:ea typeface="Helvetica" charset="0"/>
                <a:cs typeface="Helvetica" charset="0"/>
              </a:rPr>
              <a:t>form? </a:t>
            </a:r>
            <a:endParaRPr lang="en-PH" sz="3200" dirty="0">
              <a:solidFill>
                <a:srgbClr val="212121"/>
              </a:solidFill>
              <a:latin typeface="Helvetica" charset="0"/>
              <a:ea typeface="Helvetica" charset="0"/>
              <a:cs typeface="Helvetica" charset="0"/>
            </a:endParaRPr>
          </a:p>
        </p:txBody>
      </p:sp>
      <p:sp>
        <p:nvSpPr>
          <p:cNvPr id="3" name="Rectangular Callout 2"/>
          <p:cNvSpPr/>
          <p:nvPr/>
        </p:nvSpPr>
        <p:spPr>
          <a:xfrm>
            <a:off x="236425" y="1302360"/>
            <a:ext cx="4728392" cy="3154362"/>
          </a:xfrm>
          <a:prstGeom prst="wedgeRectCallout">
            <a:avLst>
              <a:gd name="adj1" fmla="val 49188"/>
              <a:gd name="adj2" fmla="val 77967"/>
            </a:avLst>
          </a:prstGeom>
          <a:solidFill>
            <a:schemeClr val="lt1">
              <a:alpha val="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PH"/>
          </a:p>
        </p:txBody>
      </p:sp>
      <p:sp>
        <p:nvSpPr>
          <p:cNvPr id="34" name="Text Placeholder 3"/>
          <p:cNvSpPr txBox="1">
            <a:spLocks/>
          </p:cNvSpPr>
          <p:nvPr/>
        </p:nvSpPr>
        <p:spPr>
          <a:xfrm>
            <a:off x="16245" y="945654"/>
            <a:ext cx="6396095" cy="1212263"/>
          </a:xfrm>
          <a:prstGeom prst="rect">
            <a:avLst/>
          </a:prstGeom>
          <a:extLst>
            <a:ext uri="{C572A759-6A51-4108-AA02-DFA0A04FC94B}">
              <ma14:wrappingTextBoxFlag xmlns:ma14="http://schemas.microsoft.com/office/mac/drawingml/2011/main" xmlns=""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300"/>
              </a:spcBef>
              <a:buFontTx/>
              <a:buNone/>
              <a:defRPr sz="2800"/>
            </a:pPr>
            <a:endParaRPr lang="en-PH" sz="3200" b="1" dirty="0">
              <a:latin typeface="Helvetica" charset="0"/>
              <a:ea typeface="Helvetica" charset="0"/>
              <a:cs typeface="Helvetica" charset="0"/>
            </a:endParaRPr>
          </a:p>
        </p:txBody>
      </p:sp>
      <p:sp>
        <p:nvSpPr>
          <p:cNvPr id="6" name="Text Box 2"/>
          <p:cNvSpPr txBox="1"/>
          <p:nvPr/>
        </p:nvSpPr>
        <p:spPr>
          <a:xfrm>
            <a:off x="6529570" y="992546"/>
            <a:ext cx="5374729" cy="4739759"/>
          </a:xfrm>
          <a:prstGeom prst="rect">
            <a:avLst/>
          </a:prstGeom>
          <a:solidFill>
            <a:schemeClr val="accent6">
              <a:lumMod val="40000"/>
              <a:lumOff val="60000"/>
            </a:schemeClr>
          </a:solidFill>
          <a:ln>
            <a:noFill/>
          </a:ln>
          <a:extLst>
            <a:ext uri="{C572A759-6A51-4108-AA02-DFA0A04FC94B}">
              <ma14:wrappingTextBoxFlag xmlns:ma14="http://schemas.microsoft.com/office/mac/drawingml/2011/main" xmlns="" val="1"/>
            </a:ext>
          </a:extLst>
        </p:spPr>
        <p:style>
          <a:lnRef idx="1">
            <a:schemeClr val="accent3"/>
          </a:lnRef>
          <a:fillRef idx="2">
            <a:schemeClr val="accent3"/>
          </a:fillRef>
          <a:effectRef idx="1">
            <a:schemeClr val="accent3"/>
          </a:effectRef>
          <a:fontRef idx="minor">
            <a:schemeClr val="dk1"/>
          </a:fontRef>
        </p:style>
        <p:txBody>
          <a:bodyPr wrap="square" lIns="45719" rIns="45719">
            <a:spAutoFit/>
          </a:bodyPr>
          <a:lstStyle>
            <a:lvl1pPr algn="ctr" defTabSz="914400">
              <a:defRPr sz="2400">
                <a:latin typeface="Century Gothic"/>
                <a:ea typeface="Century Gothic"/>
                <a:cs typeface="Century Gothic"/>
                <a:sym typeface="Century Gothic"/>
              </a:defRPr>
            </a:lvl1pPr>
          </a:lstStyle>
          <a:p>
            <a:pPr marL="285750" indent="-285750" algn="l">
              <a:buFont typeface="Wingdings" panose="05000000000000000000" pitchFamily="2" charset="2"/>
              <a:buChar char="q"/>
            </a:pPr>
            <a:r>
              <a:rPr lang="en-PH" sz="3200" dirty="0" smtClean="0">
                <a:latin typeface="Helvetica" panose="020B0604020202020204" pitchFamily="34" charset="0"/>
                <a:cs typeface="Helvetica" panose="020B0604020202020204" pitchFamily="34" charset="0"/>
              </a:rPr>
              <a:t> </a:t>
            </a:r>
            <a:r>
              <a:rPr lang="en-PH" sz="3000" dirty="0" smtClean="0">
                <a:latin typeface="Helvetica" panose="020B0604020202020204" pitchFamily="34" charset="0"/>
                <a:cs typeface="Helvetica" panose="020B0604020202020204" pitchFamily="34" charset="0"/>
              </a:rPr>
              <a:t>Yes. COT rating must be supported by other means of verification. You can use any </a:t>
            </a:r>
            <a:r>
              <a:rPr lang="en-PH" sz="3000" b="1" dirty="0" smtClean="0">
                <a:latin typeface="Helvetica" panose="020B0604020202020204" pitchFamily="34" charset="0"/>
                <a:cs typeface="Helvetica" panose="020B0604020202020204" pitchFamily="34" charset="0"/>
              </a:rPr>
              <a:t>ONE</a:t>
            </a:r>
            <a:r>
              <a:rPr lang="en-PH" sz="3000" dirty="0" smtClean="0">
                <a:latin typeface="Helvetica" panose="020B0604020202020204" pitchFamily="34" charset="0"/>
                <a:cs typeface="Helvetica" panose="020B0604020202020204" pitchFamily="34" charset="0"/>
              </a:rPr>
              <a:t> of the following that has been used during the classroom observation:</a:t>
            </a:r>
            <a:endParaRPr lang="en-PH" sz="3000" dirty="0">
              <a:latin typeface="Helvetica" panose="020B0604020202020204" pitchFamily="34" charset="0"/>
              <a:cs typeface="Helvetica" panose="020B0604020202020204" pitchFamily="34" charset="0"/>
            </a:endParaRPr>
          </a:p>
          <a:p>
            <a:pPr algn="l"/>
            <a:r>
              <a:rPr lang="en-PH" sz="3000" dirty="0">
                <a:latin typeface="Helvetica" panose="020B0604020202020204" pitchFamily="34" charset="0"/>
                <a:cs typeface="Helvetica" panose="020B0604020202020204" pitchFamily="34" charset="0"/>
              </a:rPr>
              <a:t> </a:t>
            </a:r>
            <a:r>
              <a:rPr lang="en-PH" sz="3000" dirty="0" smtClean="0">
                <a:latin typeface="Helvetica" panose="020B0604020202020204" pitchFamily="34" charset="0"/>
                <a:cs typeface="Helvetica" panose="020B0604020202020204" pitchFamily="34" charset="0"/>
              </a:rPr>
              <a:t>  DLP, IMs, Performance   </a:t>
            </a:r>
          </a:p>
          <a:p>
            <a:pPr algn="l"/>
            <a:r>
              <a:rPr lang="en-PH" sz="3000" dirty="0">
                <a:latin typeface="Helvetica" panose="020B0604020202020204" pitchFamily="34" charset="0"/>
                <a:cs typeface="Helvetica" panose="020B0604020202020204" pitchFamily="34" charset="0"/>
              </a:rPr>
              <a:t> </a:t>
            </a:r>
            <a:r>
              <a:rPr lang="en-PH" sz="3000" dirty="0" smtClean="0">
                <a:latin typeface="Helvetica" panose="020B0604020202020204" pitchFamily="34" charset="0"/>
                <a:cs typeface="Helvetica" panose="020B0604020202020204" pitchFamily="34" charset="0"/>
              </a:rPr>
              <a:t>  Tasks or whatever is listed in    </a:t>
            </a:r>
          </a:p>
          <a:p>
            <a:pPr algn="l"/>
            <a:r>
              <a:rPr lang="en-PH" sz="3000" dirty="0">
                <a:latin typeface="Helvetica" panose="020B0604020202020204" pitchFamily="34" charset="0"/>
                <a:cs typeface="Helvetica" panose="020B0604020202020204" pitchFamily="34" charset="0"/>
              </a:rPr>
              <a:t> </a:t>
            </a:r>
            <a:r>
              <a:rPr lang="en-PH" sz="3000" dirty="0" smtClean="0">
                <a:latin typeface="Helvetica" panose="020B0604020202020204" pitchFamily="34" charset="0"/>
                <a:cs typeface="Helvetica" panose="020B0604020202020204" pitchFamily="34" charset="0"/>
              </a:rPr>
              <a:t>  the acceptable MOV in the </a:t>
            </a:r>
          </a:p>
          <a:p>
            <a:pPr algn="l"/>
            <a:r>
              <a:rPr lang="en-PH" sz="3000" dirty="0">
                <a:latin typeface="Helvetica" panose="020B0604020202020204" pitchFamily="34" charset="0"/>
                <a:cs typeface="Helvetica" panose="020B0604020202020204" pitchFamily="34" charset="0"/>
              </a:rPr>
              <a:t> </a:t>
            </a:r>
            <a:r>
              <a:rPr lang="en-PH" sz="3000" dirty="0" smtClean="0">
                <a:latin typeface="Helvetica" panose="020B0604020202020204" pitchFamily="34" charset="0"/>
                <a:cs typeface="Helvetica" panose="020B0604020202020204" pitchFamily="34" charset="0"/>
              </a:rPr>
              <a:t>  RPMS</a:t>
            </a:r>
            <a:r>
              <a:rPr lang="en-PH" sz="3000" dirty="0">
                <a:latin typeface="Helvetica" panose="020B0604020202020204" pitchFamily="34" charset="0"/>
                <a:cs typeface="Helvetica" panose="020B0604020202020204" pitchFamily="34" charset="0"/>
              </a:rPr>
              <a:t>.</a:t>
            </a:r>
            <a:r>
              <a:rPr lang="en-PH" sz="3000" dirty="0" smtClean="0">
                <a:latin typeface="Helvetica" panose="020B0604020202020204" pitchFamily="34" charset="0"/>
                <a:cs typeface="Helvetica" panose="020B0604020202020204" pitchFamily="34" charset="0"/>
              </a:rPr>
              <a:t> </a:t>
            </a:r>
            <a:endParaRPr lang="en-PH" sz="3000" dirty="0">
              <a:latin typeface="Helvetica" panose="020B0604020202020204" pitchFamily="34" charset="0"/>
              <a:cs typeface="Helvetica" panose="020B0604020202020204" pitchFamily="34" charset="0"/>
            </a:endParaRPr>
          </a:p>
        </p:txBody>
      </p:sp>
      <p:pic>
        <p:nvPicPr>
          <p:cNvPr id="9" name="Picture 8"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5046" y="651069"/>
            <a:ext cx="9525000" cy="5422711"/>
          </a:xfrm>
          <a:prstGeom prst="rect">
            <a:avLst/>
          </a:prstGeom>
        </p:spPr>
      </p:pic>
      <p:pic>
        <p:nvPicPr>
          <p:cNvPr id="8" name="Picture 7"/>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8465" t="16453" r="8322" b="22712"/>
          <a:stretch/>
        </p:blipFill>
        <p:spPr>
          <a:xfrm>
            <a:off x="4031673" y="2992581"/>
            <a:ext cx="7449413" cy="1994796"/>
          </a:xfrm>
          <a:prstGeom prst="rect">
            <a:avLst/>
          </a:prstGeom>
        </p:spPr>
      </p:pic>
    </p:spTree>
    <p:extLst>
      <p:ext uri="{BB962C8B-B14F-4D97-AF65-F5344CB8AC3E}">
        <p14:creationId xmlns:p14="http://schemas.microsoft.com/office/powerpoint/2010/main" val="407640645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dvAuto="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87" y="-100013"/>
            <a:ext cx="12188826" cy="6958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p:cNvGraphicFramePr>
            <a:graphicFrameLocks noGrp="1"/>
          </p:cNvGraphicFramePr>
          <p:nvPr>
            <p:extLst>
              <p:ext uri="{D42A27DB-BD31-4B8C-83A1-F6EECF244321}">
                <p14:modId xmlns:p14="http://schemas.microsoft.com/office/powerpoint/2010/main" val="798134933"/>
              </p:ext>
            </p:extLst>
          </p:nvPr>
        </p:nvGraphicFramePr>
        <p:xfrm>
          <a:off x="386852" y="51954"/>
          <a:ext cx="11075808" cy="6259185"/>
        </p:xfrm>
        <a:graphic>
          <a:graphicData uri="http://schemas.openxmlformats.org/drawingml/2006/table">
            <a:tbl>
              <a:tblPr firstRow="1" bandRow="1">
                <a:tableStyleId>{5940675A-B579-460E-94D1-54222C63F5DA}</a:tableStyleId>
              </a:tblPr>
              <a:tblGrid>
                <a:gridCol w="2844028">
                  <a:extLst>
                    <a:ext uri="{9D8B030D-6E8A-4147-A177-3AD203B41FA5}">
                      <a16:colId xmlns="" xmlns:a16="http://schemas.microsoft.com/office/drawing/2014/main" val="20000"/>
                    </a:ext>
                  </a:extLst>
                </a:gridCol>
                <a:gridCol w="2289372">
                  <a:extLst>
                    <a:ext uri="{9D8B030D-6E8A-4147-A177-3AD203B41FA5}">
                      <a16:colId xmlns="" xmlns:a16="http://schemas.microsoft.com/office/drawing/2014/main" val="20001"/>
                    </a:ext>
                  </a:extLst>
                </a:gridCol>
                <a:gridCol w="1652708">
                  <a:extLst>
                    <a:ext uri="{9D8B030D-6E8A-4147-A177-3AD203B41FA5}">
                      <a16:colId xmlns="" xmlns:a16="http://schemas.microsoft.com/office/drawing/2014/main" val="20002"/>
                    </a:ext>
                  </a:extLst>
                </a:gridCol>
                <a:gridCol w="2124384">
                  <a:extLst>
                    <a:ext uri="{9D8B030D-6E8A-4147-A177-3AD203B41FA5}">
                      <a16:colId xmlns="" xmlns:a16="http://schemas.microsoft.com/office/drawing/2014/main" val="20003"/>
                    </a:ext>
                  </a:extLst>
                </a:gridCol>
                <a:gridCol w="2165316">
                  <a:extLst>
                    <a:ext uri="{9D8B030D-6E8A-4147-A177-3AD203B41FA5}">
                      <a16:colId xmlns="" xmlns:a16="http://schemas.microsoft.com/office/drawing/2014/main" val="20004"/>
                    </a:ext>
                  </a:extLst>
                </a:gridCol>
              </a:tblGrid>
              <a:tr h="1727545">
                <a:tc>
                  <a:txBody>
                    <a:bodyPr/>
                    <a:lstStyle/>
                    <a:p>
                      <a:pPr algn="ctr"/>
                      <a:r>
                        <a:rPr lang="en-US" sz="2400" b="1" dirty="0">
                          <a:latin typeface="Helvetica" charset="0"/>
                          <a:ea typeface="Helvetica" charset="0"/>
                          <a:cs typeface="Helvetica" charset="0"/>
                        </a:rPr>
                        <a:t>Objective </a:t>
                      </a:r>
                    </a:p>
                  </a:txBody>
                  <a:tcPr marL="91416" marR="91416" anchor="ctr">
                    <a:solidFill>
                      <a:schemeClr val="bg1">
                        <a:lumMod val="65000"/>
                      </a:schemeClr>
                    </a:solidFill>
                  </a:tcPr>
                </a:tc>
                <a:tc>
                  <a:txBody>
                    <a:bodyPr/>
                    <a:lstStyle/>
                    <a:p>
                      <a:pPr algn="ctr"/>
                      <a:r>
                        <a:rPr lang="en-US" sz="2400" b="1" dirty="0" smtClean="0">
                          <a:latin typeface="Helvetica" charset="0"/>
                          <a:ea typeface="Helvetica" charset="0"/>
                          <a:cs typeface="Helvetica" charset="0"/>
                        </a:rPr>
                        <a:t>COT Rating Sheet and/or Inter-observer Agreement Form</a:t>
                      </a:r>
                      <a:endParaRPr lang="en-US" sz="2400" b="1" dirty="0">
                        <a:latin typeface="Helvetica" charset="0"/>
                        <a:ea typeface="Helvetica" charset="0"/>
                        <a:cs typeface="Helvetica" charset="0"/>
                      </a:endParaRPr>
                    </a:p>
                  </a:txBody>
                  <a:tcPr marL="91416" marR="91416" anchor="ctr">
                    <a:solidFill>
                      <a:schemeClr val="bg1">
                        <a:lumMod val="65000"/>
                      </a:schemeClr>
                    </a:solidFill>
                  </a:tcPr>
                </a:tc>
                <a:tc>
                  <a:txBody>
                    <a:bodyPr/>
                    <a:lstStyle/>
                    <a:p>
                      <a:pPr algn="ctr"/>
                      <a:r>
                        <a:rPr lang="en-US" sz="2400" b="1" dirty="0">
                          <a:latin typeface="Helvetica" charset="0"/>
                          <a:ea typeface="Helvetica" charset="0"/>
                          <a:cs typeface="Helvetica" charset="0"/>
                        </a:rPr>
                        <a:t>DLP</a:t>
                      </a:r>
                    </a:p>
                  </a:txBody>
                  <a:tcPr marL="91416" marR="91416" anchor="ctr">
                    <a:solidFill>
                      <a:schemeClr val="bg1">
                        <a:lumMod val="65000"/>
                      </a:schemeClr>
                    </a:solidFill>
                  </a:tcPr>
                </a:tc>
                <a:tc>
                  <a:txBody>
                    <a:bodyPr/>
                    <a:lstStyle/>
                    <a:p>
                      <a:pPr algn="ctr"/>
                      <a:r>
                        <a:rPr lang="en-US" sz="2400" b="1" dirty="0">
                          <a:latin typeface="Helvetica" charset="0"/>
                          <a:ea typeface="Helvetica" charset="0"/>
                          <a:cs typeface="Helvetica" charset="0"/>
                        </a:rPr>
                        <a:t>Instruction</a:t>
                      </a:r>
                      <a:r>
                        <a:rPr lang="en-US" sz="2400" b="1" baseline="0" dirty="0">
                          <a:latin typeface="Helvetica" charset="0"/>
                          <a:ea typeface="Helvetica" charset="0"/>
                          <a:cs typeface="Helvetica" charset="0"/>
                        </a:rPr>
                        <a:t>al Materials</a:t>
                      </a:r>
                      <a:endParaRPr lang="en-US" sz="2400" b="1" dirty="0">
                        <a:latin typeface="Helvetica" charset="0"/>
                        <a:ea typeface="Helvetica" charset="0"/>
                        <a:cs typeface="Helvetica" charset="0"/>
                      </a:endParaRPr>
                    </a:p>
                  </a:txBody>
                  <a:tcPr marL="91416" marR="91416" anchor="ctr">
                    <a:solidFill>
                      <a:schemeClr val="bg1">
                        <a:lumMod val="65000"/>
                      </a:schemeClr>
                    </a:solidFill>
                  </a:tcPr>
                </a:tc>
                <a:tc>
                  <a:txBody>
                    <a:bodyPr/>
                    <a:lstStyle/>
                    <a:p>
                      <a:pPr algn="ctr"/>
                      <a:r>
                        <a:rPr lang="en-US" sz="2400" b="1" dirty="0">
                          <a:latin typeface="Helvetica" charset="0"/>
                          <a:ea typeface="Helvetica" charset="0"/>
                          <a:cs typeface="Helvetica" charset="0"/>
                        </a:rPr>
                        <a:t>Performance</a:t>
                      </a:r>
                      <a:r>
                        <a:rPr lang="en-US" sz="2400" b="1" baseline="0" dirty="0">
                          <a:latin typeface="Helvetica" charset="0"/>
                          <a:ea typeface="Helvetica" charset="0"/>
                          <a:cs typeface="Helvetica" charset="0"/>
                        </a:rPr>
                        <a:t> Tasks/ </a:t>
                      </a:r>
                      <a:r>
                        <a:rPr lang="en-US" sz="2400" b="1" dirty="0">
                          <a:latin typeface="Helvetica" charset="0"/>
                          <a:ea typeface="Helvetica" charset="0"/>
                          <a:cs typeface="Helvetica" charset="0"/>
                        </a:rPr>
                        <a:t>Assessment Tools</a:t>
                      </a:r>
                    </a:p>
                  </a:txBody>
                  <a:tcPr marL="91416" marR="91416" anchor="ctr">
                    <a:solidFill>
                      <a:schemeClr val="bg1">
                        <a:lumMod val="65000"/>
                      </a:schemeClr>
                    </a:solidFill>
                  </a:tcPr>
                </a:tc>
                <a:extLst>
                  <a:ext uri="{0D108BD9-81ED-4DB2-BD59-A6C34878D82A}">
                    <a16:rowId xmlns="" xmlns:a16="http://schemas.microsoft.com/office/drawing/2014/main" val="10000"/>
                  </a:ext>
                </a:extLst>
              </a:tr>
              <a:tr h="482105">
                <a:tc>
                  <a:txBody>
                    <a:bodyPr/>
                    <a:lstStyle/>
                    <a:p>
                      <a:pPr algn="ctr"/>
                      <a:r>
                        <a:rPr lang="en-US" sz="2400" b="1" dirty="0" smtClean="0">
                          <a:latin typeface="Helvetica" charset="0"/>
                          <a:ea typeface="Helvetica" charset="0"/>
                          <a:cs typeface="Helvetica" charset="0"/>
                        </a:rPr>
                        <a:t>Indicator </a:t>
                      </a:r>
                      <a:r>
                        <a:rPr lang="en-US" sz="2400" b="1" dirty="0">
                          <a:latin typeface="Helvetica" charset="0"/>
                          <a:ea typeface="Helvetica" charset="0"/>
                          <a:cs typeface="Helvetica" charset="0"/>
                        </a:rPr>
                        <a:t>1</a:t>
                      </a:r>
                    </a:p>
                  </a:txBody>
                  <a:tcPr marL="91416" marR="91416"/>
                </a:tc>
                <a:tc>
                  <a:txBody>
                    <a:bodyPr/>
                    <a:lstStyle/>
                    <a:p>
                      <a:endParaRPr lang="en-US" dirty="0">
                        <a:latin typeface="Helvetica" charset="0"/>
                        <a:ea typeface="Helvetica" charset="0"/>
                        <a:cs typeface="Helvetica" charset="0"/>
                      </a:endParaRPr>
                    </a:p>
                  </a:txBody>
                  <a:tcPr marL="91416" marR="91416">
                    <a:solidFill>
                      <a:srgbClr val="00B05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extLst>
                  <a:ext uri="{0D108BD9-81ED-4DB2-BD59-A6C34878D82A}">
                    <a16:rowId xmlns="" xmlns:a16="http://schemas.microsoft.com/office/drawing/2014/main" val="10001"/>
                  </a:ext>
                </a:extLst>
              </a:tr>
              <a:tr h="482105">
                <a:tc>
                  <a:txBody>
                    <a:bodyPr/>
                    <a:lstStyle/>
                    <a:p>
                      <a:pPr algn="ctr"/>
                      <a:r>
                        <a:rPr lang="en-US" sz="2400" b="1" dirty="0" smtClean="0">
                          <a:latin typeface="Helvetica" charset="0"/>
                          <a:ea typeface="Helvetica" charset="0"/>
                          <a:cs typeface="Helvetica" charset="0"/>
                        </a:rPr>
                        <a:t>Indicator 2</a:t>
                      </a:r>
                      <a:endParaRPr lang="en-US" sz="2400" b="1"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solidFill>
                      <a:srgbClr val="00B05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extLst>
                  <a:ext uri="{0D108BD9-81ED-4DB2-BD59-A6C34878D82A}">
                    <a16:rowId xmlns="" xmlns:a16="http://schemas.microsoft.com/office/drawing/2014/main" val="10002"/>
                  </a:ext>
                </a:extLst>
              </a:tr>
              <a:tr h="482105">
                <a:tc>
                  <a:txBody>
                    <a:bodyPr/>
                    <a:lstStyle/>
                    <a:p>
                      <a:pPr algn="ctr"/>
                      <a:r>
                        <a:rPr lang="en-US" sz="2400" b="1" dirty="0" smtClean="0">
                          <a:latin typeface="Helvetica" charset="0"/>
                          <a:ea typeface="Helvetica" charset="0"/>
                          <a:cs typeface="Helvetica" charset="0"/>
                        </a:rPr>
                        <a:t>Indicator 3</a:t>
                      </a:r>
                      <a:endParaRPr lang="en-US" sz="2400" b="1"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solidFill>
                      <a:srgbClr val="00B05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extLst>
                  <a:ext uri="{0D108BD9-81ED-4DB2-BD59-A6C34878D82A}">
                    <a16:rowId xmlns="" xmlns:a16="http://schemas.microsoft.com/office/drawing/2014/main" val="10003"/>
                  </a:ext>
                </a:extLst>
              </a:tr>
              <a:tr h="482105">
                <a:tc>
                  <a:txBody>
                    <a:bodyPr/>
                    <a:lstStyle/>
                    <a:p>
                      <a:pPr algn="ctr"/>
                      <a:r>
                        <a:rPr lang="en-US" sz="2400" b="1" dirty="0" smtClean="0">
                          <a:latin typeface="Helvetica" charset="0"/>
                          <a:ea typeface="Helvetica" charset="0"/>
                          <a:cs typeface="Helvetica" charset="0"/>
                        </a:rPr>
                        <a:t>Indicator 4</a:t>
                      </a:r>
                      <a:endParaRPr lang="en-US" sz="2400" b="1"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solidFill>
                      <a:srgbClr val="00B05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tc>
                <a:extLst>
                  <a:ext uri="{0D108BD9-81ED-4DB2-BD59-A6C34878D82A}">
                    <a16:rowId xmlns="" xmlns:a16="http://schemas.microsoft.com/office/drawing/2014/main" val="10004"/>
                  </a:ext>
                </a:extLst>
              </a:tr>
              <a:tr h="482105">
                <a:tc>
                  <a:txBody>
                    <a:bodyPr/>
                    <a:lstStyle/>
                    <a:p>
                      <a:pPr algn="ctr"/>
                      <a:r>
                        <a:rPr lang="en-US" sz="2400" b="1" dirty="0" smtClean="0">
                          <a:latin typeface="Helvetica" charset="0"/>
                          <a:ea typeface="Helvetica" charset="0"/>
                          <a:cs typeface="Helvetica" charset="0"/>
                        </a:rPr>
                        <a:t>Indicator 5</a:t>
                      </a:r>
                      <a:endParaRPr lang="en-US" sz="2400" b="1"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solidFill>
                      <a:srgbClr val="00B050"/>
                    </a:solidFill>
                  </a:tcPr>
                </a:tc>
                <a:tc>
                  <a:txBody>
                    <a:bodyPr/>
                    <a:lstStyle/>
                    <a:p>
                      <a:endParaRPr lang="en-US"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tc>
                <a:extLst>
                  <a:ext uri="{0D108BD9-81ED-4DB2-BD59-A6C34878D82A}">
                    <a16:rowId xmlns="" xmlns:a16="http://schemas.microsoft.com/office/drawing/2014/main" val="10005"/>
                  </a:ext>
                </a:extLst>
              </a:tr>
              <a:tr h="482105">
                <a:tc>
                  <a:txBody>
                    <a:bodyPr/>
                    <a:lstStyle/>
                    <a:p>
                      <a:pPr algn="ctr"/>
                      <a:r>
                        <a:rPr lang="en-US" sz="2400" b="1" dirty="0" smtClean="0">
                          <a:latin typeface="Helvetica" charset="0"/>
                          <a:ea typeface="Helvetica" charset="0"/>
                          <a:cs typeface="Helvetica" charset="0"/>
                        </a:rPr>
                        <a:t>Indicator 6</a:t>
                      </a:r>
                      <a:endParaRPr lang="en-US" sz="2400" b="1"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solidFill>
                      <a:srgbClr val="00B05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tc>
                <a:extLst>
                  <a:ext uri="{0D108BD9-81ED-4DB2-BD59-A6C34878D82A}">
                    <a16:rowId xmlns="" xmlns:a16="http://schemas.microsoft.com/office/drawing/2014/main" val="10006"/>
                  </a:ext>
                </a:extLst>
              </a:tr>
              <a:tr h="482105">
                <a:tc>
                  <a:txBody>
                    <a:bodyPr/>
                    <a:lstStyle/>
                    <a:p>
                      <a:pPr algn="ctr"/>
                      <a:r>
                        <a:rPr lang="en-US" sz="2400" b="1" dirty="0" smtClean="0">
                          <a:latin typeface="Helvetica" charset="0"/>
                          <a:ea typeface="Helvetica" charset="0"/>
                          <a:cs typeface="Helvetica" charset="0"/>
                        </a:rPr>
                        <a:t>Indicator 7</a:t>
                      </a:r>
                      <a:endParaRPr lang="en-US" sz="2400" b="1"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solidFill>
                      <a:srgbClr val="00B05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tc>
                <a:extLst>
                  <a:ext uri="{0D108BD9-81ED-4DB2-BD59-A6C34878D82A}">
                    <a16:rowId xmlns="" xmlns:a16="http://schemas.microsoft.com/office/drawing/2014/main" val="10007"/>
                  </a:ext>
                </a:extLst>
              </a:tr>
              <a:tr h="482105">
                <a:tc>
                  <a:txBody>
                    <a:bodyPr/>
                    <a:lstStyle/>
                    <a:p>
                      <a:pPr algn="ctr"/>
                      <a:r>
                        <a:rPr lang="en-US" sz="2400" b="1" dirty="0" smtClean="0">
                          <a:latin typeface="Helvetica" charset="0"/>
                          <a:ea typeface="Helvetica" charset="0"/>
                          <a:cs typeface="Helvetica" charset="0"/>
                        </a:rPr>
                        <a:t>Indicator 8</a:t>
                      </a:r>
                      <a:endParaRPr lang="en-US" sz="2400" b="1"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solidFill>
                      <a:srgbClr val="00B05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tc>
                <a:extLst>
                  <a:ext uri="{0D108BD9-81ED-4DB2-BD59-A6C34878D82A}">
                    <a16:rowId xmlns="" xmlns:a16="http://schemas.microsoft.com/office/drawing/2014/main" val="10009"/>
                  </a:ext>
                </a:extLst>
              </a:tr>
              <a:tr h="482105">
                <a:tc>
                  <a:txBody>
                    <a:bodyPr/>
                    <a:lstStyle/>
                    <a:p>
                      <a:pPr algn="ctr"/>
                      <a:r>
                        <a:rPr lang="en-US" sz="2400" b="1" dirty="0" smtClean="0">
                          <a:latin typeface="Helvetica" charset="0"/>
                          <a:ea typeface="Helvetica" charset="0"/>
                          <a:cs typeface="Helvetica" charset="0"/>
                        </a:rPr>
                        <a:t>Indicator 9</a:t>
                      </a:r>
                      <a:endParaRPr lang="en-US" sz="2400" b="1"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solidFill>
                      <a:srgbClr val="00B050"/>
                    </a:solidFill>
                  </a:tcPr>
                </a:tc>
                <a:tc>
                  <a:txBody>
                    <a:bodyPr/>
                    <a:lstStyle/>
                    <a:p>
                      <a:endParaRPr lang="en-US" dirty="0">
                        <a:latin typeface="Helvetica" charset="0"/>
                        <a:ea typeface="Helvetica" charset="0"/>
                        <a:cs typeface="Helvetica" charset="0"/>
                      </a:endParaRPr>
                    </a:p>
                  </a:txBody>
                  <a:tcPr marL="91416" marR="91416">
                    <a:solidFill>
                      <a:srgbClr val="FFFF00"/>
                    </a:solidFill>
                  </a:tcPr>
                </a:tc>
                <a:tc>
                  <a:txBody>
                    <a:bodyPr/>
                    <a:lstStyle/>
                    <a:p>
                      <a:endParaRPr lang="en-US" dirty="0">
                        <a:latin typeface="Helvetica" charset="0"/>
                        <a:ea typeface="Helvetica" charset="0"/>
                        <a:cs typeface="Helvetica" charset="0"/>
                      </a:endParaRPr>
                    </a:p>
                  </a:txBody>
                  <a:tcPr marL="91416" marR="91416"/>
                </a:tc>
                <a:tc>
                  <a:txBody>
                    <a:bodyPr/>
                    <a:lstStyle/>
                    <a:p>
                      <a:endParaRPr lang="en-US" dirty="0">
                        <a:latin typeface="Helvetica" charset="0"/>
                        <a:ea typeface="Helvetica" charset="0"/>
                        <a:cs typeface="Helvetica" charset="0"/>
                      </a:endParaRPr>
                    </a:p>
                  </a:txBody>
                  <a:tcPr marL="91416" marR="91416">
                    <a:solidFill>
                      <a:srgbClr val="FFFF00"/>
                    </a:solidFill>
                  </a:tcPr>
                </a:tc>
                <a:extLst>
                  <a:ext uri="{0D108BD9-81ED-4DB2-BD59-A6C34878D82A}">
                    <a16:rowId xmlns="" xmlns:a16="http://schemas.microsoft.com/office/drawing/2014/main" val="10010"/>
                  </a:ext>
                </a:extLst>
              </a:tr>
            </a:tbl>
          </a:graphicData>
        </a:graphic>
      </p:graphicFrame>
      <p:sp>
        <p:nvSpPr>
          <p:cNvPr id="6" name="TextBox 5"/>
          <p:cNvSpPr txBox="1"/>
          <p:nvPr/>
        </p:nvSpPr>
        <p:spPr>
          <a:xfrm>
            <a:off x="246792" y="6384514"/>
            <a:ext cx="12132485" cy="400110"/>
          </a:xfrm>
          <a:prstGeom prst="rect">
            <a:avLst/>
          </a:prstGeom>
          <a:noFill/>
        </p:spPr>
        <p:txBody>
          <a:bodyPr wrap="square" rtlCol="0">
            <a:spAutoFit/>
          </a:bodyPr>
          <a:lstStyle/>
          <a:p>
            <a:r>
              <a:rPr lang="en-US" sz="2000" dirty="0">
                <a:solidFill>
                  <a:srgbClr val="0432FF"/>
                </a:solidFill>
                <a:latin typeface="Helvetica" charset="0"/>
                <a:ea typeface="Helvetica" charset="0"/>
                <a:cs typeface="Helvetica" charset="0"/>
              </a:rPr>
              <a:t>Remember that one document may be used as MOV or evidence of performance for other objectives.</a:t>
            </a:r>
          </a:p>
        </p:txBody>
      </p:sp>
    </p:spTree>
    <p:extLst>
      <p:ext uri="{BB962C8B-B14F-4D97-AF65-F5344CB8AC3E}">
        <p14:creationId xmlns:p14="http://schemas.microsoft.com/office/powerpoint/2010/main" val="21690003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9795</TotalTime>
  <Words>3742</Words>
  <Application>Microsoft Office PowerPoint</Application>
  <PresentationFormat>Widescreen</PresentationFormat>
  <Paragraphs>523</Paragraphs>
  <Slides>25</Slides>
  <Notes>24</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25</vt:i4>
      </vt:variant>
    </vt:vector>
  </HeadingPairs>
  <TitlesOfParts>
    <vt:vector size="38" baseType="lpstr">
      <vt:lpstr>Arial</vt:lpstr>
      <vt:lpstr>Arial Narrow</vt:lpstr>
      <vt:lpstr>Berlin Sans FB Demi</vt:lpstr>
      <vt:lpstr>Calibri</vt:lpstr>
      <vt:lpstr>Calibri Light</vt:lpstr>
      <vt:lpstr>Century Gothic</vt:lpstr>
      <vt:lpstr>Helvetica</vt:lpstr>
      <vt:lpstr>HeVELTICA</vt:lpstr>
      <vt:lpstr>Symbol</vt:lpstr>
      <vt:lpstr>Times New Roman</vt:lpstr>
      <vt:lpstr>Wingdings</vt:lpstr>
      <vt:lpstr>Wingdings 2</vt:lpstr>
      <vt:lpstr>Office Theme</vt:lpstr>
      <vt:lpstr>PowerPoint Presentation</vt:lpstr>
      <vt:lpstr>PowerPoint Presentation</vt:lpstr>
      <vt:lpstr>To get the rating for Quality, the following steps must be done: </vt:lpstr>
      <vt:lpstr>PowerPoint Presentation</vt:lpstr>
      <vt:lpstr>PowerPoint Presentation</vt:lpstr>
      <vt:lpstr>PowerPoint Presentation</vt:lpstr>
      <vt:lpstr>PowerPoint Presentation</vt:lpstr>
      <vt:lpstr>PowerPoint Presentation</vt:lpstr>
      <vt:lpstr>PowerPoint Presentation</vt:lpstr>
      <vt:lpstr>Teacher I</vt:lpstr>
      <vt:lpstr>For Efficiency,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REFERENCES:</vt:lpstr>
      <vt:lpstr>   Presentation slides prepared by: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Noemi Baysa</dc:creator>
  <cp:lastModifiedBy>Lizette Anne Carpio</cp:lastModifiedBy>
  <cp:revision>934</cp:revision>
  <dcterms:created xsi:type="dcterms:W3CDTF">2018-04-10T04:18:04Z</dcterms:created>
  <dcterms:modified xsi:type="dcterms:W3CDTF">2019-01-17T08:01:54Z</dcterms:modified>
</cp:coreProperties>
</file>